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8" r:id="rId3"/>
  </p:sldMasterIdLst>
  <p:notesMasterIdLst>
    <p:notesMasterId r:id="rId16"/>
  </p:notesMasterIdLst>
  <p:sldIdLst>
    <p:sldId id="267" r:id="rId4"/>
    <p:sldId id="280" r:id="rId5"/>
    <p:sldId id="258" r:id="rId6"/>
    <p:sldId id="276" r:id="rId7"/>
    <p:sldId id="278" r:id="rId8"/>
    <p:sldId id="266" r:id="rId9"/>
    <p:sldId id="281" r:id="rId10"/>
    <p:sldId id="282" r:id="rId11"/>
    <p:sldId id="273" r:id="rId12"/>
    <p:sldId id="274" r:id="rId13"/>
    <p:sldId id="277"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Цыренова Саяна Евгеньевна" initials="ЦСЕ"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D27AF-0EF3-4FB5-9392-F52AEECE4C62}" type="datetimeFigureOut">
              <a:rPr lang="ru-RU" smtClean="0"/>
              <a:t>17.10.2019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5412F-CB40-460F-AE07-A1EF23907F8C}" type="slidenum">
              <a:rPr lang="ru-RU" smtClean="0"/>
              <a:t>‹#›</a:t>
            </a:fld>
            <a:endParaRPr lang="ru-RU"/>
          </a:p>
        </p:txBody>
      </p:sp>
    </p:spTree>
    <p:extLst>
      <p:ext uri="{BB962C8B-B14F-4D97-AF65-F5344CB8AC3E}">
        <p14:creationId xmlns:p14="http://schemas.microsoft.com/office/powerpoint/2010/main" val="379669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57188" y="850900"/>
            <a:ext cx="5675312" cy="4257675"/>
          </a:xfrm>
          <a:ln/>
        </p:spPr>
      </p:sp>
      <p:sp>
        <p:nvSpPr>
          <p:cNvPr id="3" name="Notes Placeholder 2"/>
          <p:cNvSpPr>
            <a:spLocks noGrp="1"/>
          </p:cNvSpPr>
          <p:nvPr>
            <p:ph type="body" idx="1"/>
          </p:nvPr>
        </p:nvSpPr>
        <p:spPr/>
        <p:txBody>
          <a:bodyPr>
            <a:normAutofit/>
          </a:bodyPr>
          <a:lstStyle/>
          <a:p>
            <a:pPr eaLnBrk="1" hangingPunct="1">
              <a:defRPr/>
            </a:pPr>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a:solidFill>
                  <a:prstClr val="black"/>
                </a:solidFill>
                <a:cs typeface="Arial" pitchFamily="34" charset="0"/>
              </a:rPr>
              <a:pPr/>
              <a:t>2</a:t>
            </a:fld>
            <a:endParaRPr lang="ru-RU">
              <a:solidFill>
                <a:prstClr val="black"/>
              </a:solidFill>
              <a:cs typeface="Arial" pitchFamily="34" charset="0"/>
            </a:endParaRPr>
          </a:p>
        </p:txBody>
      </p:sp>
    </p:spTree>
    <p:extLst>
      <p:ext uri="{BB962C8B-B14F-4D97-AF65-F5344CB8AC3E}">
        <p14:creationId xmlns:p14="http://schemas.microsoft.com/office/powerpoint/2010/main" val="8673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844550" y="722313"/>
            <a:ext cx="4814888" cy="3611562"/>
          </a:xfrm>
          <a:ln/>
        </p:spPr>
      </p:sp>
      <p:sp>
        <p:nvSpPr>
          <p:cNvPr id="3" name="Notes Placeholder 2"/>
          <p:cNvSpPr>
            <a:spLocks noGrp="1"/>
          </p:cNvSpPr>
          <p:nvPr>
            <p:ph type="body" idx="1"/>
          </p:nvPr>
        </p:nvSpPr>
        <p:spPr/>
        <p:txBody>
          <a:bodyPr>
            <a:normAutofit/>
          </a:bodyPr>
          <a:lstStyle/>
          <a:p>
            <a:pPr eaLnBrk="1" hangingPunct="1">
              <a:defRPr/>
            </a:pPr>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a:solidFill>
                  <a:prstClr val="black"/>
                </a:solidFill>
                <a:cs typeface="Arial" pitchFamily="34" charset="0"/>
              </a:rPr>
              <a:pPr/>
              <a:t>3</a:t>
            </a:fld>
            <a:endParaRPr lang="ru-RU">
              <a:solidFill>
                <a:prstClr val="black"/>
              </a:solidFill>
              <a:cs typeface="Arial" pitchFamily="34" charset="0"/>
            </a:endParaRPr>
          </a:p>
        </p:txBody>
      </p:sp>
      <p:sp>
        <p:nvSpPr>
          <p:cNvPr id="2" name="Нижний колонтитул 1"/>
          <p:cNvSpPr>
            <a:spLocks noGrp="1"/>
          </p:cNvSpPr>
          <p:nvPr>
            <p:ph type="ftr" sz="quarter" idx="10"/>
          </p:nvPr>
        </p:nvSpPr>
        <p:spPr/>
        <p:txBody>
          <a:bodyPr/>
          <a:lstStyle/>
          <a:p>
            <a:endParaRPr lang="ru-RU" dirty="0">
              <a:solidFill>
                <a:prstClr val="black"/>
              </a:solidFill>
            </a:endParaRPr>
          </a:p>
        </p:txBody>
      </p:sp>
    </p:spTree>
    <p:extLst>
      <p:ext uri="{BB962C8B-B14F-4D97-AF65-F5344CB8AC3E}">
        <p14:creationId xmlns:p14="http://schemas.microsoft.com/office/powerpoint/2010/main" val="173586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6175" y="830263"/>
            <a:ext cx="5443538" cy="4083050"/>
          </a:xfrm>
        </p:spPr>
      </p:sp>
      <p:sp>
        <p:nvSpPr>
          <p:cNvPr id="3" name="Заметки 2"/>
          <p:cNvSpPr>
            <a:spLocks noGrp="1"/>
          </p:cNvSpPr>
          <p:nvPr>
            <p:ph type="body" idx="1"/>
          </p:nvPr>
        </p:nvSpPr>
        <p:spPr/>
        <p:txBody>
          <a:bodyPr/>
          <a:lstStyle/>
          <a:p>
            <a:r>
              <a:rPr lang="en-US" dirty="0" smtClean="0"/>
              <a:t>http://www.rosatom.ru/en/about/</a:t>
            </a:r>
          </a:p>
          <a:p>
            <a:r>
              <a:rPr lang="en-US" dirty="0" smtClean="0"/>
              <a:t>http://www.iaea.org/NuclearPower/Downloadable/Meetings/2014/2014-09-8-09-10-TM-NPE/7._Russia_Rosatom_for_IAEA.pdf</a:t>
            </a:r>
            <a:endParaRPr lang="ru-RU" dirty="0"/>
          </a:p>
        </p:txBody>
      </p:sp>
      <p:sp>
        <p:nvSpPr>
          <p:cNvPr id="4" name="Номер слайда 3"/>
          <p:cNvSpPr>
            <a:spLocks noGrp="1"/>
          </p:cNvSpPr>
          <p:nvPr>
            <p:ph type="sldNum" idx="10"/>
          </p:nvPr>
        </p:nvSpPr>
        <p:spPr/>
        <p:txBody>
          <a:bodyPr/>
          <a:lstStyle/>
          <a:p>
            <a:endParaRPr lang="ru-RU">
              <a:solidFill>
                <a:prstClr val="black"/>
              </a:solidFill>
            </a:endParaRPr>
          </a:p>
        </p:txBody>
      </p:sp>
    </p:spTree>
    <p:extLst>
      <p:ext uri="{BB962C8B-B14F-4D97-AF65-F5344CB8AC3E}">
        <p14:creationId xmlns:p14="http://schemas.microsoft.com/office/powerpoint/2010/main" val="113348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4879DA-7EDD-4F59-9D7A-8761F7D8FA79}"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val="325323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60C1C1-BC8F-4913-8DB0-3A0FA480878F}"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76259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262313" y="509588"/>
            <a:ext cx="3402012" cy="2551112"/>
          </a:xfrm>
          <a:ln/>
        </p:spPr>
      </p:sp>
      <p:sp>
        <p:nvSpPr>
          <p:cNvPr id="3" name="Notes Placeholder 2"/>
          <p:cNvSpPr>
            <a:spLocks noGrp="1"/>
          </p:cNvSpPr>
          <p:nvPr>
            <p:ph type="body" idx="1"/>
          </p:nvPr>
        </p:nvSpPr>
        <p:spPr/>
        <p:txBody>
          <a:bodyPr>
            <a:normAutofit/>
          </a:bodyPr>
          <a:lstStyle/>
          <a:p>
            <a:pPr eaLnBrk="1" hangingPunct="1">
              <a:defRPr/>
            </a:pPr>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smtClean="0">
                <a:solidFill>
                  <a:prstClr val="black"/>
                </a:solidFill>
                <a:cs typeface="Arial" pitchFamily="34" charset="0"/>
              </a:rPr>
              <a:pPr/>
              <a:t>12</a:t>
            </a:fld>
            <a:endParaRPr lang="ru-RU" smtClean="0">
              <a:solidFill>
                <a:prstClr val="black"/>
              </a:solidFill>
              <a:cs typeface="Arial" pitchFamily="34" charset="0"/>
            </a:endParaRPr>
          </a:p>
        </p:txBody>
      </p:sp>
    </p:spTree>
    <p:extLst>
      <p:ext uri="{BB962C8B-B14F-4D97-AF65-F5344CB8AC3E}">
        <p14:creationId xmlns:p14="http://schemas.microsoft.com/office/powerpoint/2010/main" val="3105322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_Титульный слайд">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661" y="343611"/>
            <a:ext cx="1100330" cy="1408179"/>
          </a:xfrm>
          <a:prstGeom prst="rect">
            <a:avLst/>
          </a:prstGeom>
        </p:spPr>
      </p:pic>
      <p:sp>
        <p:nvSpPr>
          <p:cNvPr id="3074" name="Rectangle 2"/>
          <p:cNvSpPr>
            <a:spLocks noGrp="1" noChangeArrowheads="1"/>
          </p:cNvSpPr>
          <p:nvPr>
            <p:ph type="ctrTitle"/>
          </p:nvPr>
        </p:nvSpPr>
        <p:spPr>
          <a:xfrm>
            <a:off x="756096" y="2397233"/>
            <a:ext cx="8280400" cy="1031875"/>
          </a:xfrm>
          <a:ln/>
        </p:spPr>
        <p:txBody>
          <a:bodyPr/>
          <a:lstStyle>
            <a:lvl1pPr>
              <a:lnSpc>
                <a:spcPct val="130000"/>
              </a:lnSpc>
              <a:defRPr sz="2400">
                <a:solidFill>
                  <a:schemeClr val="tx2"/>
                </a:solidFill>
              </a:defRPr>
            </a:lvl1pPr>
          </a:lstStyle>
          <a:p>
            <a:r>
              <a:rPr lang="ru-RU" dirty="0"/>
              <a:t>Образец заголовка</a:t>
            </a:r>
          </a:p>
        </p:txBody>
      </p:sp>
      <p:sp>
        <p:nvSpPr>
          <p:cNvPr id="3075" name="Rectangle 3"/>
          <p:cNvSpPr>
            <a:spLocks noGrp="1" noChangeArrowheads="1"/>
          </p:cNvSpPr>
          <p:nvPr>
            <p:ph type="subTitle" idx="1"/>
          </p:nvPr>
        </p:nvSpPr>
        <p:spPr>
          <a:xfrm>
            <a:off x="756096" y="3499793"/>
            <a:ext cx="3743325" cy="649287"/>
          </a:xfrm>
          <a:prstGeom prst="rect">
            <a:avLst/>
          </a:prstGeom>
          <a:ln/>
        </p:spPr>
        <p:txBody>
          <a:bodyPr lIns="0" anchor="ctr"/>
          <a:lstStyle>
            <a:lvl1pPr marL="0" indent="0">
              <a:buFontTx/>
              <a:buNone/>
              <a:defRPr sz="1400" b="1">
                <a:solidFill>
                  <a:schemeClr val="bg2"/>
                </a:solidFill>
              </a:defRPr>
            </a:lvl1pPr>
          </a:lstStyle>
          <a:p>
            <a:r>
              <a:rPr lang="ru-RU" dirty="0"/>
              <a:t>Образец подзаголовка</a:t>
            </a:r>
          </a:p>
        </p:txBody>
      </p:sp>
      <p:sp>
        <p:nvSpPr>
          <p:cNvPr id="5" name="Прямоугольник 4"/>
          <p:cNvSpPr/>
          <p:nvPr userDrawn="1"/>
        </p:nvSpPr>
        <p:spPr>
          <a:xfrm>
            <a:off x="2123728" y="1583070"/>
            <a:ext cx="7020272" cy="184666"/>
          </a:xfrm>
          <a:prstGeom prst="rect">
            <a:avLst/>
          </a:prstGeom>
          <a:gradFill flip="none" rotWithShape="1">
            <a:gsLst>
              <a:gs pos="0">
                <a:schemeClr val="tx2"/>
              </a:gs>
              <a:gs pos="100000">
                <a:schemeClr val="accent1"/>
              </a:gs>
            </a:gsLst>
            <a:lin ang="0" scaled="1"/>
            <a:tileRect/>
          </a:gradFill>
        </p:spPr>
        <p:txBody>
          <a:bodyPr wrap="square" lIns="67740" tIns="0" rIns="67740" bIns="0" anchor="ctr" anchorCtr="0">
            <a:noAutofit/>
          </a:bodyPr>
          <a:lstStyle/>
          <a:p>
            <a:pPr defTabSz="884585"/>
            <a:r>
              <a:rPr lang="en-US" sz="1000" kern="0" cap="all" dirty="0" smtClean="0">
                <a:solidFill>
                  <a:srgbClr val="FFFFFF"/>
                </a:solidFill>
                <a:cs typeface="Arial"/>
                <a:sym typeface="Arial"/>
              </a:rPr>
              <a:t>The State Atomic Energy Corporation ROSATOM</a:t>
            </a:r>
            <a:endParaRPr lang="ru-RU" sz="1000" kern="0" cap="all" dirty="0">
              <a:solidFill>
                <a:srgbClr val="FFFFFF"/>
              </a:solidFill>
              <a:cs typeface="Arial"/>
              <a:sym typeface="Arial"/>
            </a:endParaRPr>
          </a:p>
        </p:txBody>
      </p:sp>
      <p:sp>
        <p:nvSpPr>
          <p:cNvPr id="7"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5610" y="4337299"/>
            <a:ext cx="6818390" cy="2520701"/>
          </a:xfrm>
          <a:prstGeom prst="rect">
            <a:avLst/>
          </a:prstGeom>
        </p:spPr>
      </p:pic>
    </p:spTree>
    <p:extLst>
      <p:ext uri="{BB962C8B-B14F-4D97-AF65-F5344CB8AC3E}">
        <p14:creationId xmlns:p14="http://schemas.microsoft.com/office/powerpoint/2010/main" val="1925788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EA77F957-B2A9-4B49-98E5-E646D3145BEE}"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389954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271ED142-4B87-4A84-BC21-79A424142D35}"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159826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56150"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27291B4C-6DBA-4C1B-81DF-CD6AF9E32D94}"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36571239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EDCC3B66-3AA5-4DF3-8593-04754038DE5B}"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10350403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C7715216-597E-4297-9E7B-7E63DA91A77C}"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611955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E40FF265-FE46-41E8-B851-E9D76E28F483}"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39087096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8A3BDA4F-9433-4288-8927-B1C71F16AA29}"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20604642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78E0EF30-DF86-40B0-8402-4B83766C5764}"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30572301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8C4578D-EDAB-45CB-82C2-7E60969664CC}"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635025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0"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A3AC2467-6CA1-468D-BF0D-7051AC64F771}" type="slidenum">
              <a:rPr lang="ru-RU" altLang="ru-RU">
                <a:solidFill>
                  <a:srgbClr val="003274"/>
                </a:solidFill>
              </a:rPr>
              <a:pPr>
                <a:defRPr/>
              </a:pPr>
              <a:t>‹#›</a:t>
            </a:fld>
            <a:endParaRPr lang="ru-RU" altLang="ru-RU">
              <a:solidFill>
                <a:srgbClr val="003274"/>
              </a:solidFill>
            </a:endParaRPr>
          </a:p>
        </p:txBody>
      </p:sp>
    </p:spTree>
    <p:extLst>
      <p:ext uri="{BB962C8B-B14F-4D97-AF65-F5344CB8AC3E}">
        <p14:creationId xmlns:p14="http://schemas.microsoft.com/office/powerpoint/2010/main" val="41165594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_Титульный слайд_Раздел">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756096" y="2397233"/>
            <a:ext cx="8280400" cy="1031875"/>
          </a:xfrm>
          <a:ln/>
        </p:spPr>
        <p:txBody>
          <a:bodyPr/>
          <a:lstStyle>
            <a:lvl1pPr>
              <a:lnSpc>
                <a:spcPct val="130000"/>
              </a:lnSpc>
              <a:defRPr sz="2400" b="0" cap="all" baseline="0">
                <a:solidFill>
                  <a:schemeClr val="bg2"/>
                </a:solidFill>
              </a:defRPr>
            </a:lvl1pPr>
          </a:lstStyle>
          <a:p>
            <a:r>
              <a:rPr lang="ru-RU" dirty="0"/>
              <a:t>Образец </a:t>
            </a:r>
            <a:r>
              <a:rPr lang="ru-RU" dirty="0" smtClean="0"/>
              <a:t>заголовка</a:t>
            </a:r>
            <a:r>
              <a:rPr lang="en-US" dirty="0" smtClean="0"/>
              <a:t> </a:t>
            </a:r>
            <a:r>
              <a:rPr lang="ru-RU" dirty="0" smtClean="0"/>
              <a:t>раздела</a:t>
            </a:r>
            <a:endParaRPr lang="ru-RU" dirty="0"/>
          </a:p>
        </p:txBody>
      </p:sp>
      <p:sp>
        <p:nvSpPr>
          <p:cNvPr id="7"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5610" y="4337299"/>
            <a:ext cx="6818390" cy="2520701"/>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661" y="343611"/>
            <a:ext cx="1100330" cy="1408179"/>
          </a:xfrm>
          <a:prstGeom prst="rect">
            <a:avLst/>
          </a:prstGeom>
        </p:spPr>
      </p:pic>
    </p:spTree>
    <p:extLst>
      <p:ext uri="{BB962C8B-B14F-4D97-AF65-F5344CB8AC3E}">
        <p14:creationId xmlns:p14="http://schemas.microsoft.com/office/powerpoint/2010/main" val="410514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_Заголовок+сноска">
    <p:spTree>
      <p:nvGrpSpPr>
        <p:cNvPr id="1" name=""/>
        <p:cNvGrpSpPr/>
        <p:nvPr/>
      </p:nvGrpSpPr>
      <p:grpSpPr>
        <a:xfrm>
          <a:off x="0" y="0"/>
          <a:ext cx="0" cy="0"/>
          <a:chOff x="0" y="0"/>
          <a:chExt cx="0" cy="0"/>
        </a:xfrm>
      </p:grpSpPr>
      <p:sp>
        <p:nvSpPr>
          <p:cNvPr id="6" name="Rectangle 2"/>
          <p:cNvSpPr>
            <a:spLocks noGrp="1" noChangeArrowheads="1"/>
          </p:cNvSpPr>
          <p:nvPr>
            <p:ph type="sldNum" sz="quarter" idx="4"/>
          </p:nvPr>
        </p:nvSpPr>
        <p:spPr bwMode="auto">
          <a:xfrm>
            <a:off x="8260626" y="6448969"/>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350" b="1">
                <a:solidFill>
                  <a:schemeClr val="tx2"/>
                </a:solidFill>
                <a:latin typeface="Arial" pitchFamily="34" charset="0"/>
                <a:cs typeface="Arial" pitchFamily="34" charset="0"/>
              </a:defRPr>
            </a:lvl1pPr>
          </a:lstStyle>
          <a:p>
            <a:pPr defTabSz="666976">
              <a:defRPr/>
            </a:pPr>
            <a:fld id="{671F52DB-673C-4812-A1B7-CAD3549D9649}" type="slidenum">
              <a:rPr lang="ru-RU" smtClean="0">
                <a:solidFill>
                  <a:srgbClr val="003274"/>
                </a:solidFill>
                <a:sym typeface="Arial"/>
              </a:rPr>
              <a:pPr defTabSz="666976">
                <a:defRPr/>
              </a:pPr>
              <a:t>‹#›</a:t>
            </a:fld>
            <a:endParaRPr lang="ru-RU" dirty="0">
              <a:solidFill>
                <a:srgbClr val="003274"/>
              </a:solidFill>
              <a:sym typeface="Arial"/>
            </a:endParaRPr>
          </a:p>
        </p:txBody>
      </p:sp>
      <p:sp>
        <p:nvSpPr>
          <p:cNvPr id="7" name="Заголовок 1"/>
          <p:cNvSpPr>
            <a:spLocks noGrp="1"/>
          </p:cNvSpPr>
          <p:nvPr>
            <p:ph type="title"/>
          </p:nvPr>
        </p:nvSpPr>
        <p:spPr>
          <a:xfrm>
            <a:off x="468925" y="5"/>
            <a:ext cx="7631723" cy="962025"/>
          </a:xfrm>
        </p:spPr>
        <p:txBody>
          <a:bodyPr/>
          <a:lstStyle>
            <a:lvl1pPr>
              <a:defRPr>
                <a:solidFill>
                  <a:schemeClr val="tx2"/>
                </a:solidFill>
              </a:defRPr>
            </a:lvl1pPr>
          </a:lstStyle>
          <a:p>
            <a:r>
              <a:rPr lang="ru-RU" dirty="0" smtClean="0"/>
              <a:t>Образец заголовка</a:t>
            </a:r>
            <a:endParaRPr lang="ru-RU" dirty="0"/>
          </a:p>
        </p:txBody>
      </p:sp>
      <p:sp>
        <p:nvSpPr>
          <p:cNvPr id="5" name="Прямоугольник 4"/>
          <p:cNvSpPr/>
          <p:nvPr userDrawn="1"/>
        </p:nvSpPr>
        <p:spPr>
          <a:xfrm>
            <a:off x="468925" y="6422162"/>
            <a:ext cx="7654571" cy="435839"/>
          </a:xfrm>
          <a:prstGeom prst="rect">
            <a:avLst/>
          </a:prstGeom>
        </p:spPr>
        <p:txBody>
          <a:bodyPr wrap="square" lIns="0" tIns="0" bIns="0" anchor="ctr" anchorCtr="0">
            <a:noAutofit/>
          </a:bodyPr>
          <a:lstStyle/>
          <a:p>
            <a:pPr eaLnBrk="0" fontAlgn="base" hangingPunct="0">
              <a:lnSpc>
                <a:spcPct val="90000"/>
              </a:lnSpc>
              <a:spcBef>
                <a:spcPct val="0"/>
              </a:spcBef>
              <a:spcAft>
                <a:spcPct val="0"/>
              </a:spcAft>
            </a:pPr>
            <a:r>
              <a:rPr lang="en-US" sz="600" i="1" dirty="0" smtClean="0">
                <a:solidFill>
                  <a:srgbClr val="FFFFFF">
                    <a:lumMod val="50000"/>
                  </a:srgbClr>
                </a:solidFill>
              </a:rPr>
              <a:t>The content of this presentation is for discussion purposes only, shall not be considered as an offer and doesn’t lead to any obligations to Rosatom and its affiliated companies. </a:t>
            </a:r>
            <a:r>
              <a:rPr lang="ru-RU" sz="600" i="1" dirty="0" smtClean="0">
                <a:solidFill>
                  <a:srgbClr val="FFFFFF">
                    <a:lumMod val="50000"/>
                  </a:srgbClr>
                </a:solidFill>
              </a:rPr>
              <a:t/>
            </a:r>
            <a:br>
              <a:rPr lang="ru-RU" sz="600" i="1" dirty="0" smtClean="0">
                <a:solidFill>
                  <a:srgbClr val="FFFFFF">
                    <a:lumMod val="50000"/>
                  </a:srgbClr>
                </a:solidFill>
              </a:rPr>
            </a:br>
            <a:r>
              <a:rPr lang="en-US" sz="600" i="1" dirty="0" smtClean="0">
                <a:solidFill>
                  <a:srgbClr val="FFFFFF">
                    <a:lumMod val="50000"/>
                  </a:srgbClr>
                </a:solidFill>
              </a:rPr>
              <a:t>Rosatom disclaims all responsibility for any and all mistakes, quality and completeness of the information. </a:t>
            </a:r>
            <a:endParaRPr lang="en-US" sz="600" i="1" dirty="0">
              <a:solidFill>
                <a:srgbClr val="FFFFFF">
                  <a:lumMod val="50000"/>
                </a:srgbClr>
              </a:solidFill>
            </a:endParaRPr>
          </a:p>
        </p:txBody>
      </p:sp>
    </p:spTree>
    <p:extLst>
      <p:ext uri="{BB962C8B-B14F-4D97-AF65-F5344CB8AC3E}">
        <p14:creationId xmlns:p14="http://schemas.microsoft.com/office/powerpoint/2010/main" val="413035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_Заголовок+сноска">
    <p:spTree>
      <p:nvGrpSpPr>
        <p:cNvPr id="1" name=""/>
        <p:cNvGrpSpPr/>
        <p:nvPr/>
      </p:nvGrpSpPr>
      <p:grpSpPr>
        <a:xfrm>
          <a:off x="0" y="0"/>
          <a:ext cx="0" cy="0"/>
          <a:chOff x="0" y="0"/>
          <a:chExt cx="0" cy="0"/>
        </a:xfrm>
      </p:grpSpPr>
      <p:sp>
        <p:nvSpPr>
          <p:cNvPr id="6"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sp>
        <p:nvSpPr>
          <p:cNvPr id="7" name="Заголовок 1"/>
          <p:cNvSpPr>
            <a:spLocks noGrp="1"/>
          </p:cNvSpPr>
          <p:nvPr>
            <p:ph type="title"/>
          </p:nvPr>
        </p:nvSpPr>
        <p:spPr>
          <a:xfrm>
            <a:off x="468923" y="3"/>
            <a:ext cx="7631723" cy="962025"/>
          </a:xfrm>
        </p:spPr>
        <p:txBody>
          <a:bodyPr/>
          <a:lstStyle>
            <a:lvl1pPr>
              <a:defRPr>
                <a:solidFill>
                  <a:schemeClr val="tx2"/>
                </a:solidFill>
              </a:defRPr>
            </a:lvl1pPr>
          </a:lstStyle>
          <a:p>
            <a:r>
              <a:rPr lang="ru-RU" dirty="0" smtClean="0"/>
              <a:t>Образец заголовка</a:t>
            </a:r>
            <a:endParaRPr lang="ru-RU" dirty="0"/>
          </a:p>
        </p:txBody>
      </p:sp>
      <p:sp>
        <p:nvSpPr>
          <p:cNvPr id="5" name="Прямоугольник 4"/>
          <p:cNvSpPr/>
          <p:nvPr userDrawn="1"/>
        </p:nvSpPr>
        <p:spPr>
          <a:xfrm>
            <a:off x="468923" y="6422160"/>
            <a:ext cx="7654571" cy="435839"/>
          </a:xfrm>
          <a:prstGeom prst="rect">
            <a:avLst/>
          </a:prstGeom>
        </p:spPr>
        <p:txBody>
          <a:bodyPr wrap="square" lIns="0" tIns="0" bIns="0" anchor="ctr" anchorCtr="0">
            <a:noAutofit/>
          </a:bodyPr>
          <a:lstStyle/>
          <a:p>
            <a:pPr defTabSz="884585">
              <a:lnSpc>
                <a:spcPct val="90000"/>
              </a:lnSpc>
            </a:pPr>
            <a:r>
              <a:rPr lang="en-US" sz="800" i="1" dirty="0" smtClean="0">
                <a:solidFill>
                  <a:srgbClr val="FFFFFF">
                    <a:lumMod val="50000"/>
                  </a:srgbClr>
                </a:solidFill>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en-US" sz="800" i="1" dirty="0">
              <a:solidFill>
                <a:srgbClr val="FFFFFF">
                  <a:lumMod val="50000"/>
                </a:srgbClr>
              </a:solidFill>
            </a:endParaRPr>
          </a:p>
        </p:txBody>
      </p:sp>
    </p:spTree>
    <p:extLst>
      <p:ext uri="{BB962C8B-B14F-4D97-AF65-F5344CB8AC3E}">
        <p14:creationId xmlns:p14="http://schemas.microsoft.com/office/powerpoint/2010/main" val="213358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_Заголовок">
    <p:spTree>
      <p:nvGrpSpPr>
        <p:cNvPr id="1" name=""/>
        <p:cNvGrpSpPr/>
        <p:nvPr/>
      </p:nvGrpSpPr>
      <p:grpSpPr>
        <a:xfrm>
          <a:off x="0" y="0"/>
          <a:ext cx="0" cy="0"/>
          <a:chOff x="0" y="0"/>
          <a:chExt cx="0" cy="0"/>
        </a:xfrm>
      </p:grpSpPr>
      <p:sp>
        <p:nvSpPr>
          <p:cNvPr id="6"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sp>
        <p:nvSpPr>
          <p:cNvPr id="7" name="Заголовок 1"/>
          <p:cNvSpPr>
            <a:spLocks noGrp="1"/>
          </p:cNvSpPr>
          <p:nvPr>
            <p:ph type="title"/>
          </p:nvPr>
        </p:nvSpPr>
        <p:spPr>
          <a:xfrm>
            <a:off x="468923" y="3"/>
            <a:ext cx="7631723" cy="962025"/>
          </a:xfrm>
        </p:spPr>
        <p:txBody>
          <a:bodyPr/>
          <a:lstStyle>
            <a:lvl1pPr>
              <a:defRPr>
                <a:solidFill>
                  <a:schemeClr val="tx2"/>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94040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R_Заголовок+иконка+снос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
            <a:ext cx="6841014" cy="962025"/>
          </a:xfrm>
        </p:spPr>
        <p:txBody>
          <a:bodyPr/>
          <a:lstStyle>
            <a:lvl1pPr>
              <a:defRPr>
                <a:solidFill>
                  <a:schemeClr val="tx2"/>
                </a:solidFill>
              </a:defRPr>
            </a:lvl1pPr>
          </a:lstStyle>
          <a:p>
            <a:r>
              <a:rPr lang="ru-RU" dirty="0" smtClean="0"/>
              <a:t>Образец заголовка</a:t>
            </a:r>
            <a:endParaRPr lang="ru-RU" dirty="0"/>
          </a:p>
        </p:txBody>
      </p:sp>
      <p:sp>
        <p:nvSpPr>
          <p:cNvPr id="3" name="Rectangle 2"/>
          <p:cNvSpPr>
            <a:spLocks noGrp="1" noChangeArrowheads="1"/>
          </p:cNvSpPr>
          <p:nvPr>
            <p:ph type="sldNum" sz="quarter" idx="10"/>
          </p:nvPr>
        </p:nvSpPr>
        <p:spPr/>
        <p:txBody>
          <a:bodyPr/>
          <a:lstStyle>
            <a:lvl1pPr>
              <a:defRPr sz="1800">
                <a:solidFill>
                  <a:schemeClr val="tx2"/>
                </a:solidFill>
              </a:defRPr>
            </a:lvl1pPr>
          </a:lstStyle>
          <a:p>
            <a:pPr>
              <a:defRPr/>
            </a:pPr>
            <a:fld id="{A4A307BD-5FFE-48F6-9CBA-08436C5D8701}" type="slidenum">
              <a:rPr lang="ru-RU" smtClean="0">
                <a:solidFill>
                  <a:srgbClr val="003274"/>
                </a:solidFill>
              </a:rPr>
              <a:pPr>
                <a:defRPr/>
              </a:pPr>
              <a:t>‹#›</a:t>
            </a:fld>
            <a:endParaRPr lang="ru-RU" dirty="0">
              <a:solidFill>
                <a:srgbClr val="003274"/>
              </a:solidFill>
            </a:endParaRPr>
          </a:p>
        </p:txBody>
      </p:sp>
      <p:sp>
        <p:nvSpPr>
          <p:cNvPr id="4" name="Прямоугольник 3"/>
          <p:cNvSpPr/>
          <p:nvPr userDrawn="1"/>
        </p:nvSpPr>
        <p:spPr>
          <a:xfrm>
            <a:off x="468923" y="6422160"/>
            <a:ext cx="7654571" cy="435839"/>
          </a:xfrm>
          <a:prstGeom prst="rect">
            <a:avLst/>
          </a:prstGeom>
        </p:spPr>
        <p:txBody>
          <a:bodyPr wrap="square" lIns="0" tIns="0" bIns="0" anchor="ctr" anchorCtr="0">
            <a:noAutofit/>
          </a:bodyPr>
          <a:lstStyle/>
          <a:p>
            <a:pPr defTabSz="884585">
              <a:lnSpc>
                <a:spcPct val="90000"/>
              </a:lnSpc>
            </a:pPr>
            <a:r>
              <a:rPr lang="en-US" sz="800" i="1" dirty="0" smtClean="0">
                <a:solidFill>
                  <a:srgbClr val="FFFFFF">
                    <a:lumMod val="50000"/>
                  </a:srgbClr>
                </a:solidFill>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en-US" sz="800" i="1" dirty="0">
              <a:solidFill>
                <a:srgbClr val="FFFFFF">
                  <a:lumMod val="50000"/>
                </a:srgbClr>
              </a:solidFill>
            </a:endParaRPr>
          </a:p>
        </p:txBody>
      </p:sp>
    </p:spTree>
    <p:extLst>
      <p:ext uri="{BB962C8B-B14F-4D97-AF65-F5344CB8AC3E}">
        <p14:creationId xmlns:p14="http://schemas.microsoft.com/office/powerpoint/2010/main" val="395773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R_Заголовок+ико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
            <a:ext cx="6841014" cy="962025"/>
          </a:xfrm>
        </p:spPr>
        <p:txBody>
          <a:bodyPr/>
          <a:lstStyle>
            <a:lvl1pPr>
              <a:defRPr>
                <a:solidFill>
                  <a:schemeClr val="tx2"/>
                </a:solidFill>
              </a:defRPr>
            </a:lvl1pPr>
          </a:lstStyle>
          <a:p>
            <a:r>
              <a:rPr lang="ru-RU" dirty="0" smtClean="0"/>
              <a:t>Образец заголовка</a:t>
            </a:r>
            <a:endParaRPr lang="ru-RU" dirty="0"/>
          </a:p>
        </p:txBody>
      </p:sp>
      <p:sp>
        <p:nvSpPr>
          <p:cNvPr id="3" name="Rectangle 2"/>
          <p:cNvSpPr>
            <a:spLocks noGrp="1" noChangeArrowheads="1"/>
          </p:cNvSpPr>
          <p:nvPr>
            <p:ph type="sldNum" sz="quarter" idx="10"/>
          </p:nvPr>
        </p:nvSpPr>
        <p:spPr/>
        <p:txBody>
          <a:bodyPr/>
          <a:lstStyle>
            <a:lvl1pPr>
              <a:defRPr sz="1800">
                <a:solidFill>
                  <a:schemeClr val="tx2"/>
                </a:solidFill>
              </a:defRPr>
            </a:lvl1pPr>
          </a:lstStyle>
          <a:p>
            <a:pPr>
              <a:defRPr/>
            </a:pPr>
            <a:fld id="{A4A307BD-5FFE-48F6-9CBA-08436C5D8701}" type="slidenum">
              <a:rPr lang="ru-RU" smtClean="0">
                <a:solidFill>
                  <a:srgbClr val="003274"/>
                </a:solidFill>
              </a:rPr>
              <a:pPr>
                <a:defRPr/>
              </a:pPr>
              <a:t>‹#›</a:t>
            </a:fld>
            <a:endParaRPr lang="ru-RU" dirty="0">
              <a:solidFill>
                <a:srgbClr val="003274"/>
              </a:solidFill>
            </a:endParaRPr>
          </a:p>
        </p:txBody>
      </p:sp>
    </p:spTree>
    <p:extLst>
      <p:ext uri="{BB962C8B-B14F-4D97-AF65-F5344CB8AC3E}">
        <p14:creationId xmlns:p14="http://schemas.microsoft.com/office/powerpoint/2010/main" val="2970372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_Заголовок+сноска">
    <p:spTree>
      <p:nvGrpSpPr>
        <p:cNvPr id="1" name=""/>
        <p:cNvGrpSpPr/>
        <p:nvPr/>
      </p:nvGrpSpPr>
      <p:grpSpPr>
        <a:xfrm>
          <a:off x="0" y="0"/>
          <a:ext cx="0" cy="0"/>
          <a:chOff x="0" y="0"/>
          <a:chExt cx="0" cy="0"/>
        </a:xfrm>
      </p:grpSpPr>
      <p:sp>
        <p:nvSpPr>
          <p:cNvPr id="8" name="Rectangle 2"/>
          <p:cNvSpPr>
            <a:spLocks noGrp="1" noChangeArrowheads="1"/>
          </p:cNvSpPr>
          <p:nvPr>
            <p:ph type="sldNum" sz="quarter" idx="4"/>
          </p:nvPr>
        </p:nvSpPr>
        <p:spPr bwMode="auto">
          <a:xfrm>
            <a:off x="8388424" y="6453336"/>
            <a:ext cx="504056" cy="343231"/>
          </a:xfrm>
          <a:prstGeom prst="rect">
            <a:avLst/>
          </a:prstGeom>
          <a:noFill/>
          <a:ln w="9525">
            <a:noFill/>
            <a:miter lim="800000"/>
            <a:headEnd/>
            <a:tailEnd/>
          </a:ln>
          <a:effectLst/>
        </p:spPr>
        <p:txBody>
          <a:bodyPr vert="horz" wrap="square" lIns="0" tIns="0" rIns="0" bIns="0" numCol="1" anchor="ctr" anchorCtr="1" compatLnSpc="1">
            <a:prstTxWarp prst="textNoShape">
              <a:avLst/>
            </a:prstTxWarp>
            <a:noAutofit/>
          </a:bodyPr>
          <a:lstStyle>
            <a:lvl1pPr algn="r">
              <a:defRPr sz="1600" b="0">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cxnSp>
        <p:nvCxnSpPr>
          <p:cNvPr id="7" name="Straight Connector 6"/>
          <p:cNvCxnSpPr/>
          <p:nvPr userDrawn="1"/>
        </p:nvCxnSpPr>
        <p:spPr>
          <a:xfrm>
            <a:off x="395288" y="6405711"/>
            <a:ext cx="8353425" cy="0"/>
          </a:xfrm>
          <a:prstGeom prst="line">
            <a:avLst/>
          </a:prstGeom>
          <a:ln w="9525">
            <a:solidFill>
              <a:srgbClr val="025EA1"/>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userDrawn="1"/>
        </p:nvSpPr>
        <p:spPr>
          <a:xfrm>
            <a:off x="395536" y="6424761"/>
            <a:ext cx="7992888" cy="435839"/>
          </a:xfrm>
          <a:prstGeom prst="rect">
            <a:avLst/>
          </a:prstGeom>
        </p:spPr>
        <p:txBody>
          <a:bodyPr wrap="square" lIns="0" tIns="0" bIns="0" anchor="ctr" anchorCtr="0">
            <a:noAutofit/>
          </a:bodyPr>
          <a:lstStyle/>
          <a:p>
            <a:pPr defTabSz="884585"/>
            <a:r>
              <a:rPr lang="en-US" sz="1000" i="1" dirty="0" smtClean="0">
                <a:solidFill>
                  <a:srgbClr val="191919"/>
                </a:solidFill>
              </a:rPr>
              <a:t>The content of this presentation is for discussion purposes only. It does not constitute an offer of services, nor does it impose, or lead to, any obligations on Rosatom or its affiliates. Rosatom expressly disclaims responsibility for any errors, inaccuracies or omissions in respect of the information contained herein. </a:t>
            </a:r>
            <a:r>
              <a:rPr lang="en-US" sz="1000" dirty="0" smtClean="0">
                <a:solidFill>
                  <a:srgbClr val="191919"/>
                </a:solidFill>
              </a:rPr>
              <a:t>	</a:t>
            </a:r>
          </a:p>
        </p:txBody>
      </p:sp>
    </p:spTree>
    <p:extLst>
      <p:ext uri="{BB962C8B-B14F-4D97-AF65-F5344CB8AC3E}">
        <p14:creationId xmlns:p14="http://schemas.microsoft.com/office/powerpoint/2010/main" val="35004000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68313" y="1125538"/>
            <a:ext cx="8424862" cy="5148262"/>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99345745-8757-44E0-A113-26EC390DAA06}" type="slidenum">
              <a:rPr lang="ru-RU">
                <a:solidFill>
                  <a:srgbClr val="003274"/>
                </a:solidFill>
              </a:rPr>
              <a:pPr>
                <a:defRPr/>
              </a:pPr>
              <a:t>‹#›</a:t>
            </a:fld>
            <a:endParaRPr lang="ru-RU" dirty="0">
              <a:solidFill>
                <a:srgbClr val="003274"/>
              </a:solidFill>
            </a:endParaRPr>
          </a:p>
        </p:txBody>
      </p:sp>
    </p:spTree>
    <p:extLst>
      <p:ext uri="{BB962C8B-B14F-4D97-AF65-F5344CB8AC3E}">
        <p14:creationId xmlns:p14="http://schemas.microsoft.com/office/powerpoint/2010/main" val="20467512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5" y="2181225"/>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75" y="3284538"/>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9245150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3.png"/><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9206" y="153525"/>
            <a:ext cx="563881" cy="722377"/>
          </a:xfrm>
          <a:prstGeom prst="rect">
            <a:avLst/>
          </a:prstGeom>
        </p:spPr>
      </p:pic>
      <p:sp>
        <p:nvSpPr>
          <p:cNvPr id="2050"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sp>
        <p:nvSpPr>
          <p:cNvPr id="23556" name="Rectangle 4"/>
          <p:cNvSpPr>
            <a:spLocks noGrp="1" noChangeArrowheads="1"/>
          </p:cNvSpPr>
          <p:nvPr>
            <p:ph type="title"/>
          </p:nvPr>
        </p:nvSpPr>
        <p:spPr bwMode="auto">
          <a:xfrm>
            <a:off x="468923" y="3"/>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smtClean="0"/>
              <a:t>Образец заголовка</a:t>
            </a:r>
          </a:p>
        </p:txBody>
      </p:sp>
      <p:cxnSp>
        <p:nvCxnSpPr>
          <p:cNvPr id="3" name="Прямая соединительная линия 2"/>
          <p:cNvCxnSpPr/>
          <p:nvPr userDrawn="1"/>
        </p:nvCxnSpPr>
        <p:spPr>
          <a:xfrm>
            <a:off x="469676" y="6422856"/>
            <a:ext cx="84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flipV="1">
            <a:off x="8264728" y="6498000"/>
            <a:ext cx="0" cy="36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469676" y="968853"/>
            <a:ext cx="8424000" cy="0"/>
          </a:xfrm>
          <a:prstGeom prst="line">
            <a:avLst/>
          </a:prstGeom>
          <a:ln w="31750">
            <a:gradFill flip="none" rotWithShape="1">
              <a:gsLst>
                <a:gs pos="0">
                  <a:schemeClr val="tx2"/>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49706"/>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43219" algn="l" rtl="0" fontAlgn="base">
        <a:spcBef>
          <a:spcPct val="0"/>
        </a:spcBef>
        <a:spcAft>
          <a:spcPct val="0"/>
        </a:spcAft>
        <a:defRPr sz="2000" b="1">
          <a:solidFill>
            <a:schemeClr val="hlink"/>
          </a:solidFill>
          <a:latin typeface="Arial" charset="0"/>
          <a:cs typeface="Arial" charset="0"/>
        </a:defRPr>
      </a:lvl6pPr>
      <a:lvl7pPr marL="886491" algn="l" rtl="0" fontAlgn="base">
        <a:spcBef>
          <a:spcPct val="0"/>
        </a:spcBef>
        <a:spcAft>
          <a:spcPct val="0"/>
        </a:spcAft>
        <a:defRPr sz="2000" b="1">
          <a:solidFill>
            <a:schemeClr val="hlink"/>
          </a:solidFill>
          <a:latin typeface="Arial" charset="0"/>
          <a:cs typeface="Arial" charset="0"/>
        </a:defRPr>
      </a:lvl7pPr>
      <a:lvl8pPr marL="1329757" algn="l" rtl="0" fontAlgn="base">
        <a:spcBef>
          <a:spcPct val="0"/>
        </a:spcBef>
        <a:spcAft>
          <a:spcPct val="0"/>
        </a:spcAft>
        <a:defRPr sz="2000" b="1">
          <a:solidFill>
            <a:schemeClr val="hlink"/>
          </a:solidFill>
          <a:latin typeface="Arial" charset="0"/>
          <a:cs typeface="Arial" charset="0"/>
        </a:defRPr>
      </a:lvl8pPr>
      <a:lvl9pPr marL="1772998" algn="l" rtl="0" fontAlgn="base">
        <a:spcBef>
          <a:spcPct val="0"/>
        </a:spcBef>
        <a:spcAft>
          <a:spcPct val="0"/>
        </a:spcAft>
        <a:defRPr sz="2000" b="1">
          <a:solidFill>
            <a:schemeClr val="hlink"/>
          </a:solidFill>
          <a:latin typeface="Arial" charset="0"/>
          <a:cs typeface="Arial" charset="0"/>
        </a:defRPr>
      </a:lvl9pPr>
    </p:titleStyle>
    <p:bodyStyle>
      <a:lvl1pPr marL="175486" indent="-175486" algn="l" rtl="0" eaLnBrk="0" fontAlgn="base" hangingPunct="0">
        <a:lnSpc>
          <a:spcPct val="110000"/>
        </a:lnSpc>
        <a:spcBef>
          <a:spcPct val="40000"/>
        </a:spcBef>
        <a:spcAft>
          <a:spcPct val="20000"/>
        </a:spcAft>
        <a:buBlip>
          <a:blip r:embed="rId3"/>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4"/>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4"/>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886491" rtl="0" eaLnBrk="1" latinLnBrk="0" hangingPunct="1">
        <a:defRPr sz="1800" kern="1200">
          <a:solidFill>
            <a:schemeClr val="tx1"/>
          </a:solidFill>
          <a:latin typeface="+mn-lt"/>
          <a:ea typeface="+mn-ea"/>
          <a:cs typeface="+mn-cs"/>
        </a:defRPr>
      </a:lvl1pPr>
      <a:lvl2pPr marL="443219" algn="l" defTabSz="886491" rtl="0" eaLnBrk="1" latinLnBrk="0" hangingPunct="1">
        <a:defRPr sz="1800" kern="1200">
          <a:solidFill>
            <a:schemeClr val="tx1"/>
          </a:solidFill>
          <a:latin typeface="+mn-lt"/>
          <a:ea typeface="+mn-ea"/>
          <a:cs typeface="+mn-cs"/>
        </a:defRPr>
      </a:lvl2pPr>
      <a:lvl3pPr marL="886491" algn="l" defTabSz="886491" rtl="0" eaLnBrk="1" latinLnBrk="0" hangingPunct="1">
        <a:defRPr sz="1800" kern="1200">
          <a:solidFill>
            <a:schemeClr val="tx1"/>
          </a:solidFill>
          <a:latin typeface="+mn-lt"/>
          <a:ea typeface="+mn-ea"/>
          <a:cs typeface="+mn-cs"/>
        </a:defRPr>
      </a:lvl3pPr>
      <a:lvl4pPr marL="1329757" algn="l" defTabSz="886491" rtl="0" eaLnBrk="1" latinLnBrk="0" hangingPunct="1">
        <a:defRPr sz="1800" kern="1200">
          <a:solidFill>
            <a:schemeClr val="tx1"/>
          </a:solidFill>
          <a:latin typeface="+mn-lt"/>
          <a:ea typeface="+mn-ea"/>
          <a:cs typeface="+mn-cs"/>
        </a:defRPr>
      </a:lvl4pPr>
      <a:lvl5pPr marL="1772998" algn="l" defTabSz="886491" rtl="0" eaLnBrk="1" latinLnBrk="0" hangingPunct="1">
        <a:defRPr sz="1800" kern="1200">
          <a:solidFill>
            <a:schemeClr val="tx1"/>
          </a:solidFill>
          <a:latin typeface="+mn-lt"/>
          <a:ea typeface="+mn-ea"/>
          <a:cs typeface="+mn-cs"/>
        </a:defRPr>
      </a:lvl5pPr>
      <a:lvl6pPr marL="2216257" algn="l" defTabSz="886491" rtl="0" eaLnBrk="1" latinLnBrk="0" hangingPunct="1">
        <a:defRPr sz="1800" kern="1200">
          <a:solidFill>
            <a:schemeClr val="tx1"/>
          </a:solidFill>
          <a:latin typeface="+mn-lt"/>
          <a:ea typeface="+mn-ea"/>
          <a:cs typeface="+mn-cs"/>
        </a:defRPr>
      </a:lvl6pPr>
      <a:lvl7pPr marL="2659507" algn="l" defTabSz="886491" rtl="0" eaLnBrk="1" latinLnBrk="0" hangingPunct="1">
        <a:defRPr sz="1800" kern="1200">
          <a:solidFill>
            <a:schemeClr val="tx1"/>
          </a:solidFill>
          <a:latin typeface="+mn-lt"/>
          <a:ea typeface="+mn-ea"/>
          <a:cs typeface="+mn-cs"/>
        </a:defRPr>
      </a:lvl7pPr>
      <a:lvl8pPr marL="3102761" algn="l" defTabSz="886491" rtl="0" eaLnBrk="1" latinLnBrk="0" hangingPunct="1">
        <a:defRPr sz="1800" kern="1200">
          <a:solidFill>
            <a:schemeClr val="tx1"/>
          </a:solidFill>
          <a:latin typeface="+mn-lt"/>
          <a:ea typeface="+mn-ea"/>
          <a:cs typeface="+mn-cs"/>
        </a:defRPr>
      </a:lvl8pPr>
      <a:lvl9pPr marL="3546003" algn="l" defTabSz="8864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89206" y="153525"/>
            <a:ext cx="563881" cy="722377"/>
          </a:xfrm>
          <a:prstGeom prst="rect">
            <a:avLst/>
          </a:prstGeom>
        </p:spPr>
      </p:pic>
      <p:sp>
        <p:nvSpPr>
          <p:cNvPr id="2050"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a:t>
            </a:fld>
            <a:endParaRPr lang="ru-RU" dirty="0">
              <a:solidFill>
                <a:srgbClr val="003274"/>
              </a:solidFill>
              <a:sym typeface="Arial"/>
            </a:endParaRPr>
          </a:p>
        </p:txBody>
      </p:sp>
      <p:sp>
        <p:nvSpPr>
          <p:cNvPr id="23556" name="Rectangle 4"/>
          <p:cNvSpPr>
            <a:spLocks noGrp="1" noChangeArrowheads="1"/>
          </p:cNvSpPr>
          <p:nvPr>
            <p:ph type="title"/>
          </p:nvPr>
        </p:nvSpPr>
        <p:spPr bwMode="auto">
          <a:xfrm>
            <a:off x="468923" y="3"/>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smtClean="0"/>
              <a:t>Образец заголовка</a:t>
            </a:r>
          </a:p>
        </p:txBody>
      </p:sp>
      <p:cxnSp>
        <p:nvCxnSpPr>
          <p:cNvPr id="3" name="Прямая соединительная линия 2"/>
          <p:cNvCxnSpPr/>
          <p:nvPr userDrawn="1"/>
        </p:nvCxnSpPr>
        <p:spPr>
          <a:xfrm>
            <a:off x="469676" y="6422856"/>
            <a:ext cx="84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flipV="1">
            <a:off x="8264728" y="6498000"/>
            <a:ext cx="0" cy="36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469676" y="968853"/>
            <a:ext cx="8424000" cy="0"/>
          </a:xfrm>
          <a:prstGeom prst="line">
            <a:avLst/>
          </a:prstGeom>
          <a:ln w="31750">
            <a:gradFill flip="none" rotWithShape="1">
              <a:gsLst>
                <a:gs pos="0">
                  <a:schemeClr val="tx2"/>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65367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72" r:id="rId8"/>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43219" algn="l" rtl="0" fontAlgn="base">
        <a:spcBef>
          <a:spcPct val="0"/>
        </a:spcBef>
        <a:spcAft>
          <a:spcPct val="0"/>
        </a:spcAft>
        <a:defRPr sz="2000" b="1">
          <a:solidFill>
            <a:schemeClr val="hlink"/>
          </a:solidFill>
          <a:latin typeface="Arial" charset="0"/>
          <a:cs typeface="Arial" charset="0"/>
        </a:defRPr>
      </a:lvl6pPr>
      <a:lvl7pPr marL="886491" algn="l" rtl="0" fontAlgn="base">
        <a:spcBef>
          <a:spcPct val="0"/>
        </a:spcBef>
        <a:spcAft>
          <a:spcPct val="0"/>
        </a:spcAft>
        <a:defRPr sz="2000" b="1">
          <a:solidFill>
            <a:schemeClr val="hlink"/>
          </a:solidFill>
          <a:latin typeface="Arial" charset="0"/>
          <a:cs typeface="Arial" charset="0"/>
        </a:defRPr>
      </a:lvl7pPr>
      <a:lvl8pPr marL="1329757" algn="l" rtl="0" fontAlgn="base">
        <a:spcBef>
          <a:spcPct val="0"/>
        </a:spcBef>
        <a:spcAft>
          <a:spcPct val="0"/>
        </a:spcAft>
        <a:defRPr sz="2000" b="1">
          <a:solidFill>
            <a:schemeClr val="hlink"/>
          </a:solidFill>
          <a:latin typeface="Arial" charset="0"/>
          <a:cs typeface="Arial" charset="0"/>
        </a:defRPr>
      </a:lvl8pPr>
      <a:lvl9pPr marL="1772998" algn="l" rtl="0" fontAlgn="base">
        <a:spcBef>
          <a:spcPct val="0"/>
        </a:spcBef>
        <a:spcAft>
          <a:spcPct val="0"/>
        </a:spcAft>
        <a:defRPr sz="2000" b="1">
          <a:solidFill>
            <a:schemeClr val="hlink"/>
          </a:solidFill>
          <a:latin typeface="Arial" charset="0"/>
          <a:cs typeface="Arial" charset="0"/>
        </a:defRPr>
      </a:lvl9pPr>
    </p:titleStyle>
    <p:bodyStyle>
      <a:lvl1pPr marL="175486" indent="-175486" algn="l" rtl="0" eaLnBrk="0" fontAlgn="base" hangingPunct="0">
        <a:lnSpc>
          <a:spcPct val="110000"/>
        </a:lnSpc>
        <a:spcBef>
          <a:spcPct val="40000"/>
        </a:spcBef>
        <a:spcAft>
          <a:spcPct val="20000"/>
        </a:spcAft>
        <a:buBlip>
          <a:blip r:embed="rId11"/>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12"/>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12"/>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886491" rtl="0" eaLnBrk="1" latinLnBrk="0" hangingPunct="1">
        <a:defRPr sz="1800" kern="1200">
          <a:solidFill>
            <a:schemeClr val="tx1"/>
          </a:solidFill>
          <a:latin typeface="+mn-lt"/>
          <a:ea typeface="+mn-ea"/>
          <a:cs typeface="+mn-cs"/>
        </a:defRPr>
      </a:lvl1pPr>
      <a:lvl2pPr marL="443219" algn="l" defTabSz="886491" rtl="0" eaLnBrk="1" latinLnBrk="0" hangingPunct="1">
        <a:defRPr sz="1800" kern="1200">
          <a:solidFill>
            <a:schemeClr val="tx1"/>
          </a:solidFill>
          <a:latin typeface="+mn-lt"/>
          <a:ea typeface="+mn-ea"/>
          <a:cs typeface="+mn-cs"/>
        </a:defRPr>
      </a:lvl2pPr>
      <a:lvl3pPr marL="886491" algn="l" defTabSz="886491" rtl="0" eaLnBrk="1" latinLnBrk="0" hangingPunct="1">
        <a:defRPr sz="1800" kern="1200">
          <a:solidFill>
            <a:schemeClr val="tx1"/>
          </a:solidFill>
          <a:latin typeface="+mn-lt"/>
          <a:ea typeface="+mn-ea"/>
          <a:cs typeface="+mn-cs"/>
        </a:defRPr>
      </a:lvl3pPr>
      <a:lvl4pPr marL="1329757" algn="l" defTabSz="886491" rtl="0" eaLnBrk="1" latinLnBrk="0" hangingPunct="1">
        <a:defRPr sz="1800" kern="1200">
          <a:solidFill>
            <a:schemeClr val="tx1"/>
          </a:solidFill>
          <a:latin typeface="+mn-lt"/>
          <a:ea typeface="+mn-ea"/>
          <a:cs typeface="+mn-cs"/>
        </a:defRPr>
      </a:lvl4pPr>
      <a:lvl5pPr marL="1772998" algn="l" defTabSz="886491" rtl="0" eaLnBrk="1" latinLnBrk="0" hangingPunct="1">
        <a:defRPr sz="1800" kern="1200">
          <a:solidFill>
            <a:schemeClr val="tx1"/>
          </a:solidFill>
          <a:latin typeface="+mn-lt"/>
          <a:ea typeface="+mn-ea"/>
          <a:cs typeface="+mn-cs"/>
        </a:defRPr>
      </a:lvl5pPr>
      <a:lvl6pPr marL="2216257" algn="l" defTabSz="886491" rtl="0" eaLnBrk="1" latinLnBrk="0" hangingPunct="1">
        <a:defRPr sz="1800" kern="1200">
          <a:solidFill>
            <a:schemeClr val="tx1"/>
          </a:solidFill>
          <a:latin typeface="+mn-lt"/>
          <a:ea typeface="+mn-ea"/>
          <a:cs typeface="+mn-cs"/>
        </a:defRPr>
      </a:lvl6pPr>
      <a:lvl7pPr marL="2659507" algn="l" defTabSz="886491" rtl="0" eaLnBrk="1" latinLnBrk="0" hangingPunct="1">
        <a:defRPr sz="1800" kern="1200">
          <a:solidFill>
            <a:schemeClr val="tx1"/>
          </a:solidFill>
          <a:latin typeface="+mn-lt"/>
          <a:ea typeface="+mn-ea"/>
          <a:cs typeface="+mn-cs"/>
        </a:defRPr>
      </a:lvl7pPr>
      <a:lvl8pPr marL="3102761" algn="l" defTabSz="886491" rtl="0" eaLnBrk="1" latinLnBrk="0" hangingPunct="1">
        <a:defRPr sz="1800" kern="1200">
          <a:solidFill>
            <a:schemeClr val="tx1"/>
          </a:solidFill>
          <a:latin typeface="+mn-lt"/>
          <a:ea typeface="+mn-ea"/>
          <a:cs typeface="+mn-cs"/>
        </a:defRPr>
      </a:lvl8pPr>
      <a:lvl9pPr marL="3546003" algn="l" defTabSz="8864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eaLnBrk="1" hangingPunct="1">
              <a:defRPr sz="2200" b="1" smtClean="0">
                <a:solidFill>
                  <a:schemeClr val="hlink"/>
                </a:solidFill>
              </a:defRPr>
            </a:lvl1pPr>
          </a:lstStyle>
          <a:p>
            <a:pPr fontAlgn="base">
              <a:spcBef>
                <a:spcPct val="0"/>
              </a:spcBef>
              <a:spcAft>
                <a:spcPct val="0"/>
              </a:spcAft>
              <a:defRPr/>
            </a:pPr>
            <a:fld id="{347C3147-6C2B-43BF-9071-EB08473919BB}" type="slidenum">
              <a:rPr lang="ru-RU" altLang="ru-RU">
                <a:solidFill>
                  <a:srgbClr val="003274"/>
                </a:solidFill>
              </a:rPr>
              <a:pPr fontAlgn="base">
                <a:spcBef>
                  <a:spcPct val="0"/>
                </a:spcBef>
                <a:spcAft>
                  <a:spcPct val="0"/>
                </a:spcAft>
                <a:defRPr/>
              </a:pPr>
              <a:t>‹#›</a:t>
            </a:fld>
            <a:endParaRPr lang="ru-RU" altLang="ru-RU">
              <a:solidFill>
                <a:srgbClr val="003274"/>
              </a:solidFill>
            </a:endParaRPr>
          </a:p>
        </p:txBody>
      </p:sp>
      <p:sp>
        <p:nvSpPr>
          <p:cNvPr id="1027" name="Rectangle 3"/>
          <p:cNvSpPr>
            <a:spLocks noGrp="1" noChangeArrowheads="1"/>
          </p:cNvSpPr>
          <p:nvPr>
            <p:ph type="body" idx="1"/>
          </p:nvPr>
        </p:nvSpPr>
        <p:spPr bwMode="auto">
          <a:xfrm>
            <a:off x="468313" y="1125538"/>
            <a:ext cx="8424862"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028" name="Rectangle 4"/>
          <p:cNvSpPr>
            <a:spLocks noGrp="1" noChangeArrowheads="1"/>
          </p:cNvSpPr>
          <p:nvPr>
            <p:ph type="title"/>
          </p:nvPr>
        </p:nvSpPr>
        <p:spPr bwMode="auto">
          <a:xfrm>
            <a:off x="468313" y="0"/>
            <a:ext cx="7632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pic>
        <p:nvPicPr>
          <p:cNvPr id="1029" name="navigation8" descr="ujkm,"/>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05763"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8737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emf"/><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11.jpe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notesSlide" Target="../notesSlides/notesSlide1.xml"/><Relationship Id="rId2" Type="http://schemas.openxmlformats.org/officeDocument/2006/relationships/tags" Target="../tags/tag1.xml"/><Relationship Id="rId16" Type="http://schemas.openxmlformats.org/officeDocument/2006/relationships/slideLayout" Target="../slideLayouts/slideLayout3.xml"/><Relationship Id="rId20"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tags" Target="../tags/tag16.xml"/><Relationship Id="rId21" Type="http://schemas.openxmlformats.org/officeDocument/2006/relationships/image" Target="../media/image25.jpeg"/><Relationship Id="rId7" Type="http://schemas.openxmlformats.org/officeDocument/2006/relationships/image" Target="../media/image10.emf"/><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tags" Target="../tags/tag15.xml"/><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5.jpeg"/><Relationship Id="rId5" Type="http://schemas.openxmlformats.org/officeDocument/2006/relationships/notesSlide" Target="../notesSlides/notesSlide2.xml"/><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slideLayout" Target="../slideLayouts/slideLayout3.xml"/><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581892" y="2510588"/>
            <a:ext cx="7972661" cy="1031875"/>
          </a:xfrm>
        </p:spPr>
        <p:txBody>
          <a:bodyPr/>
          <a:lstStyle/>
          <a:p>
            <a:pPr algn="ctr"/>
            <a:r>
              <a:rPr lang="en-US" sz="1800" dirty="0" smtClean="0"/>
              <a:t>IMPLEMENTATION OF THE PERSPECTIVE COOPERATION BETWEEN RUSSIA AND INDIA IN THE NUCLEAR AREA</a:t>
            </a:r>
            <a:endParaRPr lang="ru-RU" sz="1800" dirty="0"/>
          </a:p>
        </p:txBody>
      </p:sp>
      <p:sp>
        <p:nvSpPr>
          <p:cNvPr id="7" name="Rectangle 3"/>
          <p:cNvSpPr txBox="1">
            <a:spLocks noChangeArrowheads="1"/>
          </p:cNvSpPr>
          <p:nvPr/>
        </p:nvSpPr>
        <p:spPr bwMode="auto">
          <a:xfrm>
            <a:off x="748280" y="5884985"/>
            <a:ext cx="3743325" cy="54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0" indent="0" algn="l" rtl="0" eaLnBrk="0" fontAlgn="base" hangingPunct="0">
              <a:lnSpc>
                <a:spcPct val="110000"/>
              </a:lnSpc>
              <a:spcBef>
                <a:spcPct val="40000"/>
              </a:spcBef>
              <a:spcAft>
                <a:spcPct val="20000"/>
              </a:spcAft>
              <a:buFontTx/>
              <a:buNone/>
              <a:defRPr sz="1400" b="1">
                <a:solidFill>
                  <a:schemeClr val="bg2"/>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2"/>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2"/>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a:lstStyle>
          <a:p>
            <a:pPr>
              <a:lnSpc>
                <a:spcPct val="100000"/>
              </a:lnSpc>
              <a:spcBef>
                <a:spcPts val="0"/>
              </a:spcBef>
              <a:spcAft>
                <a:spcPts val="0"/>
              </a:spcAft>
            </a:pPr>
            <a:r>
              <a:rPr lang="en-US" kern="0" dirty="0" smtClean="0"/>
              <a:t>New Delhi,</a:t>
            </a:r>
            <a:endParaRPr lang="en-US" kern="0" dirty="0"/>
          </a:p>
          <a:p>
            <a:pPr>
              <a:lnSpc>
                <a:spcPct val="100000"/>
              </a:lnSpc>
              <a:spcBef>
                <a:spcPts val="0"/>
              </a:spcBef>
              <a:spcAft>
                <a:spcPts val="0"/>
              </a:spcAft>
            </a:pPr>
            <a:r>
              <a:rPr lang="en-US" kern="0" dirty="0" smtClean="0"/>
              <a:t>18</a:t>
            </a:r>
            <a:r>
              <a:rPr lang="en-US" kern="0" baseline="30000" dirty="0" smtClean="0"/>
              <a:t>th</a:t>
            </a:r>
            <a:r>
              <a:rPr lang="en-US" kern="0" dirty="0" smtClean="0"/>
              <a:t> October, 2019</a:t>
            </a:r>
            <a:endParaRPr lang="en-US" kern="0" dirty="0"/>
          </a:p>
        </p:txBody>
      </p:sp>
      <p:sp>
        <p:nvSpPr>
          <p:cNvPr id="4" name="Прямоугольник 3"/>
          <p:cNvSpPr/>
          <p:nvPr/>
        </p:nvSpPr>
        <p:spPr>
          <a:xfrm>
            <a:off x="636531" y="4387000"/>
            <a:ext cx="3744416" cy="138499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lnSpc>
                <a:spcPct val="100000"/>
              </a:lnSpc>
            </a:pPr>
            <a:r>
              <a:rPr lang="en-US" sz="1400" b="1" dirty="0">
                <a:solidFill>
                  <a:schemeClr val="bg2"/>
                </a:solidFill>
              </a:rPr>
              <a:t>Mr. Nikita </a:t>
            </a:r>
            <a:r>
              <a:rPr lang="en-US" sz="1400" b="1" dirty="0" smtClean="0">
                <a:solidFill>
                  <a:schemeClr val="bg2"/>
                </a:solidFill>
              </a:rPr>
              <a:t>Mazein</a:t>
            </a:r>
            <a:endParaRPr lang="ru-RU" sz="1400" b="1" dirty="0" smtClean="0">
              <a:solidFill>
                <a:schemeClr val="bg2"/>
              </a:solidFill>
            </a:endParaRPr>
          </a:p>
          <a:p>
            <a:pPr hangingPunct="0">
              <a:lnSpc>
                <a:spcPct val="100000"/>
              </a:lnSpc>
            </a:pPr>
            <a:endParaRPr lang="en-US" sz="1400" b="1" dirty="0" smtClean="0">
              <a:solidFill>
                <a:schemeClr val="bg2"/>
              </a:solidFill>
            </a:endParaRPr>
          </a:p>
          <a:p>
            <a:pPr hangingPunct="0">
              <a:lnSpc>
                <a:spcPct val="100000"/>
              </a:lnSpc>
            </a:pPr>
            <a:r>
              <a:rPr lang="en-US" sz="1400" b="1" dirty="0" smtClean="0">
                <a:solidFill>
                  <a:schemeClr val="bg2"/>
                </a:solidFill>
              </a:rPr>
              <a:t>Vice President,</a:t>
            </a:r>
          </a:p>
          <a:p>
            <a:pPr hangingPunct="0">
              <a:lnSpc>
                <a:spcPct val="100000"/>
              </a:lnSpc>
            </a:pPr>
            <a:r>
              <a:rPr lang="en-US" sz="1400" b="1" dirty="0" smtClean="0">
                <a:solidFill>
                  <a:schemeClr val="bg2"/>
                </a:solidFill>
              </a:rPr>
              <a:t>Rusatom Overseas</a:t>
            </a:r>
          </a:p>
          <a:p>
            <a:pPr hangingPunct="0">
              <a:lnSpc>
                <a:spcPct val="100000"/>
              </a:lnSpc>
            </a:pPr>
            <a:endParaRPr lang="en-US" sz="1400" b="1" dirty="0">
              <a:solidFill>
                <a:schemeClr val="bg2"/>
              </a:solidFill>
            </a:endParaRPr>
          </a:p>
          <a:p>
            <a:pPr hangingPunct="0">
              <a:lnSpc>
                <a:spcPct val="100000"/>
              </a:lnSpc>
            </a:pPr>
            <a:r>
              <a:rPr lang="en-US" sz="1400" b="1" dirty="0" smtClean="0">
                <a:solidFill>
                  <a:schemeClr val="bg2"/>
                </a:solidFill>
              </a:rPr>
              <a:t>11</a:t>
            </a:r>
            <a:r>
              <a:rPr lang="en-US" sz="1400" b="1" baseline="30000" dirty="0" smtClean="0">
                <a:solidFill>
                  <a:schemeClr val="bg2"/>
                </a:solidFill>
              </a:rPr>
              <a:t>th</a:t>
            </a:r>
            <a:r>
              <a:rPr lang="en-US" sz="1400" b="1" dirty="0" smtClean="0">
                <a:solidFill>
                  <a:schemeClr val="bg2"/>
                </a:solidFill>
              </a:rPr>
              <a:t> Nuclear Energy Conclave</a:t>
            </a:r>
            <a:endParaRPr lang="en-US" sz="1400" b="1" dirty="0">
              <a:solidFill>
                <a:schemeClr val="bg2"/>
              </a:solidFill>
            </a:endParaRPr>
          </a:p>
        </p:txBody>
      </p:sp>
    </p:spTree>
    <p:extLst>
      <p:ext uri="{BB962C8B-B14F-4D97-AF65-F5344CB8AC3E}">
        <p14:creationId xmlns:p14="http://schemas.microsoft.com/office/powerpoint/2010/main" val="399243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Прямоугольник 72"/>
          <p:cNvSpPr/>
          <p:nvPr/>
        </p:nvSpPr>
        <p:spPr>
          <a:xfrm>
            <a:off x="3071446" y="5439508"/>
            <a:ext cx="6002215" cy="98473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r="-230"/>
          <a:stretch/>
        </p:blipFill>
        <p:spPr>
          <a:xfrm>
            <a:off x="4935878" y="1888140"/>
            <a:ext cx="4208122" cy="2837223"/>
          </a:xfrm>
          <a:prstGeom prst="rect">
            <a:avLst/>
          </a:prstGeom>
        </p:spPr>
      </p:pic>
      <p:sp>
        <p:nvSpPr>
          <p:cNvPr id="2" name="Номер слайда 1"/>
          <p:cNvSpPr>
            <a:spLocks noGrp="1"/>
          </p:cNvSpPr>
          <p:nvPr>
            <p:ph type="sldNum" sz="quarter" idx="4"/>
          </p:nvPr>
        </p:nvSpPr>
        <p:spPr/>
        <p:txBody>
          <a:body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10</a:t>
            </a:fld>
            <a:endParaRPr lang="ru-RU" dirty="0">
              <a:sym typeface="Arial"/>
            </a:endParaRPr>
          </a:p>
        </p:txBody>
      </p:sp>
      <p:sp>
        <p:nvSpPr>
          <p:cNvPr id="45" name="Заголовок 2"/>
          <p:cNvSpPr>
            <a:spLocks noGrp="1"/>
          </p:cNvSpPr>
          <p:nvPr>
            <p:ph type="title"/>
          </p:nvPr>
        </p:nvSpPr>
        <p:spPr/>
        <p:txBody>
          <a:bodyPr/>
          <a:lstStyle/>
          <a:p>
            <a:pPr marL="0" lvl="1" defTabSz="884585">
              <a:lnSpc>
                <a:spcPct val="90000"/>
              </a:lnSpc>
            </a:pPr>
            <a:r>
              <a:rPr lang="en-US" dirty="0">
                <a:solidFill>
                  <a:srgbClr val="003274"/>
                </a:solidFill>
              </a:rPr>
              <a:t>Onshore </a:t>
            </a:r>
            <a:r>
              <a:rPr lang="en-US" dirty="0" smtClean="0">
                <a:solidFill>
                  <a:srgbClr val="003274"/>
                </a:solidFill>
              </a:rPr>
              <a:t>Based Small Capacity NPP</a:t>
            </a:r>
            <a:endParaRPr lang="ru-RU" sz="2400" dirty="0">
              <a:solidFill>
                <a:srgbClr val="003274"/>
              </a:solidFill>
            </a:endParaRPr>
          </a:p>
        </p:txBody>
      </p:sp>
      <p:grpSp>
        <p:nvGrpSpPr>
          <p:cNvPr id="14" name="Группа 13"/>
          <p:cNvGrpSpPr/>
          <p:nvPr/>
        </p:nvGrpSpPr>
        <p:grpSpPr>
          <a:xfrm>
            <a:off x="4815865" y="4549193"/>
            <a:ext cx="1024638" cy="893384"/>
            <a:chOff x="8961105" y="1296332"/>
            <a:chExt cx="868791" cy="714707"/>
          </a:xfrm>
          <a:solidFill>
            <a:schemeClr val="accent2">
              <a:lumMod val="75000"/>
            </a:schemeClr>
          </a:solidFill>
        </p:grpSpPr>
        <p:grpSp>
          <p:nvGrpSpPr>
            <p:cNvPr id="16" name="Группа 15"/>
            <p:cNvGrpSpPr/>
            <p:nvPr/>
          </p:nvGrpSpPr>
          <p:grpSpPr>
            <a:xfrm>
              <a:off x="9211086" y="1296332"/>
              <a:ext cx="341269" cy="495696"/>
              <a:chOff x="9540543" y="2496072"/>
              <a:chExt cx="284163" cy="412750"/>
            </a:xfrm>
            <a:grpFill/>
          </p:grpSpPr>
          <p:sp>
            <p:nvSpPr>
              <p:cNvPr id="19" name="Freeform 7"/>
              <p:cNvSpPr>
                <a:spLocks/>
              </p:cNvSpPr>
              <p:nvPr/>
            </p:nvSpPr>
            <p:spPr bwMode="auto">
              <a:xfrm>
                <a:off x="9631040" y="2808809"/>
                <a:ext cx="103188" cy="12700"/>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3"/>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0" name="Freeform 8"/>
              <p:cNvSpPr>
                <a:spLocks noEditPoints="1"/>
              </p:cNvSpPr>
              <p:nvPr/>
            </p:nvSpPr>
            <p:spPr bwMode="auto">
              <a:xfrm>
                <a:off x="9540543" y="2496072"/>
                <a:ext cx="284163" cy="412750"/>
              </a:xfrm>
              <a:custGeom>
                <a:avLst/>
                <a:gdLst>
                  <a:gd name="T0" fmla="*/ 45 w 85"/>
                  <a:gd name="T1" fmla="*/ 0 h 124"/>
                  <a:gd name="T2" fmla="*/ 40 w 85"/>
                  <a:gd name="T3" fmla="*/ 0 h 124"/>
                  <a:gd name="T4" fmla="*/ 15 w 85"/>
                  <a:gd name="T5" fmla="*/ 11 h 124"/>
                  <a:gd name="T6" fmla="*/ 0 w 85"/>
                  <a:gd name="T7" fmla="*/ 44 h 124"/>
                  <a:gd name="T8" fmla="*/ 7 w 85"/>
                  <a:gd name="T9" fmla="*/ 64 h 124"/>
                  <a:gd name="T10" fmla="*/ 17 w 85"/>
                  <a:gd name="T11" fmla="*/ 76 h 124"/>
                  <a:gd name="T12" fmla="*/ 27 w 85"/>
                  <a:gd name="T13" fmla="*/ 113 h 124"/>
                  <a:gd name="T14" fmla="*/ 27 w 85"/>
                  <a:gd name="T15" fmla="*/ 113 h 124"/>
                  <a:gd name="T16" fmla="*/ 43 w 85"/>
                  <a:gd name="T17" fmla="*/ 124 h 124"/>
                  <a:gd name="T18" fmla="*/ 43 w 85"/>
                  <a:gd name="T19" fmla="*/ 124 h 124"/>
                  <a:gd name="T20" fmla="*/ 58 w 85"/>
                  <a:gd name="T21" fmla="*/ 113 h 124"/>
                  <a:gd name="T22" fmla="*/ 58 w 85"/>
                  <a:gd name="T23" fmla="*/ 113 h 124"/>
                  <a:gd name="T24" fmla="*/ 68 w 85"/>
                  <a:gd name="T25" fmla="*/ 76 h 124"/>
                  <a:gd name="T26" fmla="*/ 78 w 85"/>
                  <a:gd name="T27" fmla="*/ 66 h 124"/>
                  <a:gd name="T28" fmla="*/ 78 w 85"/>
                  <a:gd name="T29" fmla="*/ 65 h 124"/>
                  <a:gd name="T30" fmla="*/ 78 w 85"/>
                  <a:gd name="T31" fmla="*/ 64 h 124"/>
                  <a:gd name="T32" fmla="*/ 85 w 85"/>
                  <a:gd name="T33" fmla="*/ 44 h 124"/>
                  <a:gd name="T34" fmla="*/ 70 w 85"/>
                  <a:gd name="T35" fmla="*/ 11 h 124"/>
                  <a:gd name="T36" fmla="*/ 45 w 85"/>
                  <a:gd name="T37" fmla="*/ 0 h 124"/>
                  <a:gd name="T38" fmla="*/ 68 w 85"/>
                  <a:gd name="T39" fmla="*/ 14 h 124"/>
                  <a:gd name="T40" fmla="*/ 81 w 85"/>
                  <a:gd name="T41" fmla="*/ 44 h 124"/>
                  <a:gd name="T42" fmla="*/ 75 w 85"/>
                  <a:gd name="T43" fmla="*/ 62 h 124"/>
                  <a:gd name="T44" fmla="*/ 75 w 85"/>
                  <a:gd name="T45" fmla="*/ 62 h 124"/>
                  <a:gd name="T46" fmla="*/ 56 w 85"/>
                  <a:gd name="T47" fmla="*/ 86 h 124"/>
                  <a:gd name="T48" fmla="*/ 55 w 85"/>
                  <a:gd name="T49" fmla="*/ 86 h 124"/>
                  <a:gd name="T50" fmla="*/ 43 w 85"/>
                  <a:gd name="T51" fmla="*/ 120 h 124"/>
                  <a:gd name="T52" fmla="*/ 43 w 85"/>
                  <a:gd name="T53" fmla="*/ 120 h 124"/>
                  <a:gd name="T54" fmla="*/ 30 w 85"/>
                  <a:gd name="T55" fmla="*/ 86 h 124"/>
                  <a:gd name="T56" fmla="*/ 29 w 85"/>
                  <a:gd name="T57" fmla="*/ 86 h 124"/>
                  <a:gd name="T58" fmla="*/ 10 w 85"/>
                  <a:gd name="T59" fmla="*/ 62 h 124"/>
                  <a:gd name="T60" fmla="*/ 10 w 85"/>
                  <a:gd name="T61" fmla="*/ 62 h 124"/>
                  <a:gd name="T62" fmla="*/ 4 w 85"/>
                  <a:gd name="T63" fmla="*/ 44 h 124"/>
                  <a:gd name="T64" fmla="*/ 17 w 85"/>
                  <a:gd name="T65" fmla="*/ 14 h 124"/>
                  <a:gd name="T66" fmla="*/ 45 w 85"/>
                  <a:gd name="T67" fmla="*/ 4 h 124"/>
                  <a:gd name="T68" fmla="*/ 78 w 85"/>
                  <a:gd name="T69" fmla="*/ 65 h 124"/>
                  <a:gd name="T70" fmla="*/ 78 w 85"/>
                  <a:gd name="T71" fmla="*/ 65 h 124"/>
                  <a:gd name="T72" fmla="*/ 78 w 85"/>
                  <a:gd name="T73" fmla="*/ 64 h 124"/>
                  <a:gd name="T74" fmla="*/ 78 w 85"/>
                  <a:gd name="T75" fmla="*/ 65 h 124"/>
                  <a:gd name="T76" fmla="*/ 78 w 85"/>
                  <a:gd name="T77" fmla="*/ 6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124">
                    <a:moveTo>
                      <a:pt x="45" y="0"/>
                    </a:moveTo>
                    <a:cubicBezTo>
                      <a:pt x="45" y="0"/>
                      <a:pt x="45" y="0"/>
                      <a:pt x="45" y="0"/>
                    </a:cubicBezTo>
                    <a:cubicBezTo>
                      <a:pt x="43" y="0"/>
                      <a:pt x="42" y="0"/>
                      <a:pt x="40" y="0"/>
                    </a:cubicBezTo>
                    <a:cubicBezTo>
                      <a:pt x="40" y="0"/>
                      <a:pt x="40" y="0"/>
                      <a:pt x="40" y="0"/>
                    </a:cubicBezTo>
                    <a:cubicBezTo>
                      <a:pt x="40" y="0"/>
                      <a:pt x="40" y="0"/>
                      <a:pt x="40" y="0"/>
                    </a:cubicBezTo>
                    <a:cubicBezTo>
                      <a:pt x="31" y="1"/>
                      <a:pt x="22" y="5"/>
                      <a:pt x="15" y="11"/>
                    </a:cubicBezTo>
                    <a:cubicBezTo>
                      <a:pt x="15" y="11"/>
                      <a:pt x="15" y="11"/>
                      <a:pt x="15" y="11"/>
                    </a:cubicBezTo>
                    <a:cubicBezTo>
                      <a:pt x="6" y="19"/>
                      <a:pt x="0" y="31"/>
                      <a:pt x="0" y="44"/>
                    </a:cubicBezTo>
                    <a:cubicBezTo>
                      <a:pt x="0" y="44"/>
                      <a:pt x="0" y="44"/>
                      <a:pt x="0" y="44"/>
                    </a:cubicBezTo>
                    <a:cubicBezTo>
                      <a:pt x="0" y="51"/>
                      <a:pt x="3" y="58"/>
                      <a:pt x="7" y="64"/>
                    </a:cubicBezTo>
                    <a:cubicBezTo>
                      <a:pt x="7" y="64"/>
                      <a:pt x="7" y="64"/>
                      <a:pt x="7" y="64"/>
                    </a:cubicBezTo>
                    <a:cubicBezTo>
                      <a:pt x="9" y="69"/>
                      <a:pt x="13" y="73"/>
                      <a:pt x="17" y="76"/>
                    </a:cubicBezTo>
                    <a:cubicBezTo>
                      <a:pt x="20" y="80"/>
                      <a:pt x="24" y="83"/>
                      <a:pt x="26" y="87"/>
                    </a:cubicBezTo>
                    <a:cubicBezTo>
                      <a:pt x="27" y="95"/>
                      <a:pt x="25" y="104"/>
                      <a:pt x="27" y="113"/>
                    </a:cubicBezTo>
                    <a:cubicBezTo>
                      <a:pt x="27" y="113"/>
                      <a:pt x="27" y="113"/>
                      <a:pt x="27" y="113"/>
                    </a:cubicBezTo>
                    <a:cubicBezTo>
                      <a:pt x="27" y="113"/>
                      <a:pt x="27" y="113"/>
                      <a:pt x="27" y="113"/>
                    </a:cubicBezTo>
                    <a:cubicBezTo>
                      <a:pt x="30" y="119"/>
                      <a:pt x="36"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9" y="124"/>
                      <a:pt x="55" y="119"/>
                      <a:pt x="58" y="113"/>
                    </a:cubicBezTo>
                    <a:cubicBezTo>
                      <a:pt x="58" y="113"/>
                      <a:pt x="58" y="113"/>
                      <a:pt x="58" y="113"/>
                    </a:cubicBezTo>
                    <a:cubicBezTo>
                      <a:pt x="58" y="113"/>
                      <a:pt x="58" y="113"/>
                      <a:pt x="58" y="113"/>
                    </a:cubicBezTo>
                    <a:cubicBezTo>
                      <a:pt x="60" y="104"/>
                      <a:pt x="58" y="95"/>
                      <a:pt x="59" y="87"/>
                    </a:cubicBezTo>
                    <a:cubicBezTo>
                      <a:pt x="61" y="83"/>
                      <a:pt x="65" y="80"/>
                      <a:pt x="68" y="76"/>
                    </a:cubicBezTo>
                    <a:cubicBezTo>
                      <a:pt x="72" y="73"/>
                      <a:pt x="75" y="70"/>
                      <a:pt x="78" y="66"/>
                    </a:cubicBezTo>
                    <a:cubicBezTo>
                      <a:pt x="78" y="66"/>
                      <a:pt x="78" y="66"/>
                      <a:pt x="78" y="66"/>
                    </a:cubicBezTo>
                    <a:cubicBezTo>
                      <a:pt x="78" y="65"/>
                      <a:pt x="78" y="65"/>
                      <a:pt x="78" y="65"/>
                    </a:cubicBezTo>
                    <a:cubicBezTo>
                      <a:pt x="78" y="65"/>
                      <a:pt x="78" y="65"/>
                      <a:pt x="78" y="65"/>
                    </a:cubicBezTo>
                    <a:cubicBezTo>
                      <a:pt x="78" y="65"/>
                      <a:pt x="78" y="65"/>
                      <a:pt x="78" y="65"/>
                    </a:cubicBezTo>
                    <a:cubicBezTo>
                      <a:pt x="78" y="65"/>
                      <a:pt x="78" y="65"/>
                      <a:pt x="78" y="64"/>
                    </a:cubicBezTo>
                    <a:cubicBezTo>
                      <a:pt x="78" y="64"/>
                      <a:pt x="78" y="64"/>
                      <a:pt x="78" y="64"/>
                    </a:cubicBezTo>
                    <a:cubicBezTo>
                      <a:pt x="82" y="58"/>
                      <a:pt x="85" y="51"/>
                      <a:pt x="85" y="44"/>
                    </a:cubicBezTo>
                    <a:cubicBezTo>
                      <a:pt x="85" y="44"/>
                      <a:pt x="85" y="44"/>
                      <a:pt x="85" y="44"/>
                    </a:cubicBezTo>
                    <a:cubicBezTo>
                      <a:pt x="85" y="31"/>
                      <a:pt x="80" y="19"/>
                      <a:pt x="70" y="11"/>
                    </a:cubicBezTo>
                    <a:cubicBezTo>
                      <a:pt x="63" y="5"/>
                      <a:pt x="55" y="1"/>
                      <a:pt x="45" y="0"/>
                    </a:cubicBezTo>
                    <a:cubicBezTo>
                      <a:pt x="45" y="0"/>
                      <a:pt x="45" y="0"/>
                      <a:pt x="45" y="0"/>
                    </a:cubicBezTo>
                    <a:close/>
                    <a:moveTo>
                      <a:pt x="45" y="4"/>
                    </a:moveTo>
                    <a:cubicBezTo>
                      <a:pt x="53" y="5"/>
                      <a:pt x="61" y="8"/>
                      <a:pt x="68" y="14"/>
                    </a:cubicBezTo>
                    <a:cubicBezTo>
                      <a:pt x="76" y="21"/>
                      <a:pt x="81" y="32"/>
                      <a:pt x="81" y="44"/>
                    </a:cubicBezTo>
                    <a:cubicBezTo>
                      <a:pt x="81" y="44"/>
                      <a:pt x="81" y="44"/>
                      <a:pt x="81" y="44"/>
                    </a:cubicBezTo>
                    <a:cubicBezTo>
                      <a:pt x="81" y="44"/>
                      <a:pt x="81" y="44"/>
                      <a:pt x="81" y="44"/>
                    </a:cubicBezTo>
                    <a:cubicBezTo>
                      <a:pt x="81" y="50"/>
                      <a:pt x="79" y="57"/>
                      <a:pt x="75" y="62"/>
                    </a:cubicBezTo>
                    <a:cubicBezTo>
                      <a:pt x="75" y="62"/>
                      <a:pt x="75" y="62"/>
                      <a:pt x="75" y="62"/>
                    </a:cubicBezTo>
                    <a:cubicBezTo>
                      <a:pt x="75" y="62"/>
                      <a:pt x="75" y="62"/>
                      <a:pt x="75" y="62"/>
                    </a:cubicBezTo>
                    <a:cubicBezTo>
                      <a:pt x="73" y="66"/>
                      <a:pt x="69" y="70"/>
                      <a:pt x="65" y="73"/>
                    </a:cubicBezTo>
                    <a:cubicBezTo>
                      <a:pt x="62" y="77"/>
                      <a:pt x="58" y="81"/>
                      <a:pt x="56" y="86"/>
                    </a:cubicBezTo>
                    <a:cubicBezTo>
                      <a:pt x="56" y="86"/>
                      <a:pt x="56" y="86"/>
                      <a:pt x="56" y="86"/>
                    </a:cubicBezTo>
                    <a:cubicBezTo>
                      <a:pt x="55" y="86"/>
                      <a:pt x="55" y="86"/>
                      <a:pt x="55" y="86"/>
                    </a:cubicBezTo>
                    <a:cubicBezTo>
                      <a:pt x="54" y="95"/>
                      <a:pt x="56" y="104"/>
                      <a:pt x="54" y="112"/>
                    </a:cubicBezTo>
                    <a:cubicBezTo>
                      <a:pt x="52" y="117"/>
                      <a:pt x="47" y="120"/>
                      <a:pt x="43" y="120"/>
                    </a:cubicBezTo>
                    <a:cubicBezTo>
                      <a:pt x="43" y="120"/>
                      <a:pt x="43" y="120"/>
                      <a:pt x="43" y="120"/>
                    </a:cubicBezTo>
                    <a:cubicBezTo>
                      <a:pt x="43" y="120"/>
                      <a:pt x="43" y="120"/>
                      <a:pt x="43" y="120"/>
                    </a:cubicBezTo>
                    <a:cubicBezTo>
                      <a:pt x="38" y="120"/>
                      <a:pt x="33" y="117"/>
                      <a:pt x="31" y="112"/>
                    </a:cubicBezTo>
                    <a:cubicBezTo>
                      <a:pt x="29" y="104"/>
                      <a:pt x="31" y="95"/>
                      <a:pt x="30" y="86"/>
                    </a:cubicBezTo>
                    <a:cubicBezTo>
                      <a:pt x="30" y="86"/>
                      <a:pt x="30" y="86"/>
                      <a:pt x="30" y="86"/>
                    </a:cubicBezTo>
                    <a:cubicBezTo>
                      <a:pt x="29" y="86"/>
                      <a:pt x="29" y="86"/>
                      <a:pt x="29" y="86"/>
                    </a:cubicBezTo>
                    <a:cubicBezTo>
                      <a:pt x="27" y="81"/>
                      <a:pt x="23" y="77"/>
                      <a:pt x="20" y="73"/>
                    </a:cubicBezTo>
                    <a:cubicBezTo>
                      <a:pt x="16" y="70"/>
                      <a:pt x="12" y="66"/>
                      <a:pt x="10" y="62"/>
                    </a:cubicBezTo>
                    <a:cubicBezTo>
                      <a:pt x="10" y="62"/>
                      <a:pt x="10" y="62"/>
                      <a:pt x="10" y="62"/>
                    </a:cubicBezTo>
                    <a:cubicBezTo>
                      <a:pt x="10" y="62"/>
                      <a:pt x="10" y="62"/>
                      <a:pt x="10" y="62"/>
                    </a:cubicBezTo>
                    <a:cubicBezTo>
                      <a:pt x="6" y="57"/>
                      <a:pt x="4" y="50"/>
                      <a:pt x="4" y="44"/>
                    </a:cubicBezTo>
                    <a:cubicBezTo>
                      <a:pt x="4" y="44"/>
                      <a:pt x="4" y="44"/>
                      <a:pt x="4" y="44"/>
                    </a:cubicBezTo>
                    <a:cubicBezTo>
                      <a:pt x="4" y="44"/>
                      <a:pt x="4" y="44"/>
                      <a:pt x="4" y="44"/>
                    </a:cubicBezTo>
                    <a:cubicBezTo>
                      <a:pt x="4" y="32"/>
                      <a:pt x="9" y="21"/>
                      <a:pt x="17" y="14"/>
                    </a:cubicBezTo>
                    <a:cubicBezTo>
                      <a:pt x="24" y="8"/>
                      <a:pt x="32" y="5"/>
                      <a:pt x="40" y="4"/>
                    </a:cubicBezTo>
                    <a:cubicBezTo>
                      <a:pt x="42" y="4"/>
                      <a:pt x="43" y="4"/>
                      <a:pt x="45" y="4"/>
                    </a:cubicBezTo>
                    <a:close/>
                    <a:moveTo>
                      <a:pt x="78" y="64"/>
                    </a:moveTo>
                    <a:cubicBezTo>
                      <a:pt x="78" y="65"/>
                      <a:pt x="78" y="65"/>
                      <a:pt x="78" y="65"/>
                    </a:cubicBezTo>
                    <a:cubicBezTo>
                      <a:pt x="78" y="65"/>
                      <a:pt x="78" y="65"/>
                      <a:pt x="78" y="65"/>
                    </a:cubicBezTo>
                    <a:cubicBezTo>
                      <a:pt x="78" y="65"/>
                      <a:pt x="78" y="65"/>
                      <a:pt x="78" y="65"/>
                    </a:cubicBezTo>
                    <a:cubicBezTo>
                      <a:pt x="78" y="65"/>
                      <a:pt x="78" y="65"/>
                      <a:pt x="78" y="65"/>
                    </a:cubicBezTo>
                    <a:cubicBezTo>
                      <a:pt x="78" y="65"/>
                      <a:pt x="78" y="65"/>
                      <a:pt x="78" y="64"/>
                    </a:cubicBezTo>
                    <a:close/>
                    <a:moveTo>
                      <a:pt x="78" y="65"/>
                    </a:moveTo>
                    <a:cubicBezTo>
                      <a:pt x="78" y="65"/>
                      <a:pt x="78" y="65"/>
                      <a:pt x="78" y="65"/>
                    </a:cubicBezTo>
                    <a:cubicBezTo>
                      <a:pt x="78" y="65"/>
                      <a:pt x="78" y="65"/>
                      <a:pt x="78" y="65"/>
                    </a:cubicBezTo>
                    <a:cubicBezTo>
                      <a:pt x="78" y="65"/>
                      <a:pt x="78" y="65"/>
                      <a:pt x="7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1" name="Freeform 9"/>
              <p:cNvSpPr>
                <a:spLocks/>
              </p:cNvSpPr>
              <p:nvPr/>
            </p:nvSpPr>
            <p:spPr bwMode="auto">
              <a:xfrm>
                <a:off x="9631040" y="2832621"/>
                <a:ext cx="103188" cy="12700"/>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3"/>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2" name="Freeform 10"/>
              <p:cNvSpPr>
                <a:spLocks/>
              </p:cNvSpPr>
              <p:nvPr/>
            </p:nvSpPr>
            <p:spPr bwMode="auto">
              <a:xfrm>
                <a:off x="9631040" y="2851671"/>
                <a:ext cx="103188" cy="14288"/>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4"/>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4" name="Freeform 11"/>
              <p:cNvSpPr>
                <a:spLocks/>
              </p:cNvSpPr>
              <p:nvPr/>
            </p:nvSpPr>
            <p:spPr bwMode="auto">
              <a:xfrm>
                <a:off x="9621515" y="2619896"/>
                <a:ext cx="93663" cy="49213"/>
              </a:xfrm>
              <a:custGeom>
                <a:avLst/>
                <a:gdLst>
                  <a:gd name="T0" fmla="*/ 7 w 28"/>
                  <a:gd name="T1" fmla="*/ 0 h 15"/>
                  <a:gd name="T2" fmla="*/ 5 w 28"/>
                  <a:gd name="T3" fmla="*/ 1 h 15"/>
                  <a:gd name="T4" fmla="*/ 5 w 28"/>
                  <a:gd name="T5" fmla="*/ 1 h 15"/>
                  <a:gd name="T6" fmla="*/ 4 w 28"/>
                  <a:gd name="T7" fmla="*/ 2 h 15"/>
                  <a:gd name="T8" fmla="*/ 4 w 28"/>
                  <a:gd name="T9" fmla="*/ 3 h 15"/>
                  <a:gd name="T10" fmla="*/ 3 w 28"/>
                  <a:gd name="T11" fmla="*/ 5 h 15"/>
                  <a:gd name="T12" fmla="*/ 1 w 28"/>
                  <a:gd name="T13" fmla="*/ 12 h 15"/>
                  <a:gd name="T14" fmla="*/ 2 w 28"/>
                  <a:gd name="T15" fmla="*/ 14 h 15"/>
                  <a:gd name="T16" fmla="*/ 4 w 28"/>
                  <a:gd name="T17" fmla="*/ 13 h 15"/>
                  <a:gd name="T18" fmla="*/ 7 w 28"/>
                  <a:gd name="T19" fmla="*/ 7 h 15"/>
                  <a:gd name="T20" fmla="*/ 7 w 28"/>
                  <a:gd name="T21" fmla="*/ 5 h 15"/>
                  <a:gd name="T22" fmla="*/ 11 w 28"/>
                  <a:gd name="T23" fmla="*/ 13 h 15"/>
                  <a:gd name="T24" fmla="*/ 11 w 28"/>
                  <a:gd name="T25" fmla="*/ 13 h 15"/>
                  <a:gd name="T26" fmla="*/ 12 w 28"/>
                  <a:gd name="T27" fmla="*/ 14 h 15"/>
                  <a:gd name="T28" fmla="*/ 13 w 28"/>
                  <a:gd name="T29" fmla="*/ 15 h 15"/>
                  <a:gd name="T30" fmla="*/ 15 w 28"/>
                  <a:gd name="T31" fmla="*/ 14 h 15"/>
                  <a:gd name="T32" fmla="*/ 15 w 28"/>
                  <a:gd name="T33" fmla="*/ 14 h 15"/>
                  <a:gd name="T34" fmla="*/ 16 w 28"/>
                  <a:gd name="T35" fmla="*/ 13 h 15"/>
                  <a:gd name="T36" fmla="*/ 16 w 28"/>
                  <a:gd name="T37" fmla="*/ 13 h 15"/>
                  <a:gd name="T38" fmla="*/ 16 w 28"/>
                  <a:gd name="T39" fmla="*/ 12 h 15"/>
                  <a:gd name="T40" fmla="*/ 17 w 28"/>
                  <a:gd name="T41" fmla="*/ 10 h 15"/>
                  <a:gd name="T42" fmla="*/ 17 w 28"/>
                  <a:gd name="T43" fmla="*/ 10 h 15"/>
                  <a:gd name="T44" fmla="*/ 19 w 28"/>
                  <a:gd name="T45" fmla="*/ 5 h 15"/>
                  <a:gd name="T46" fmla="*/ 20 w 28"/>
                  <a:gd name="T47" fmla="*/ 6 h 15"/>
                  <a:gd name="T48" fmla="*/ 23 w 28"/>
                  <a:gd name="T49" fmla="*/ 13 h 15"/>
                  <a:gd name="T50" fmla="*/ 23 w 28"/>
                  <a:gd name="T51" fmla="*/ 13 h 15"/>
                  <a:gd name="T52" fmla="*/ 23 w 28"/>
                  <a:gd name="T53" fmla="*/ 13 h 15"/>
                  <a:gd name="T54" fmla="*/ 24 w 28"/>
                  <a:gd name="T55" fmla="*/ 14 h 15"/>
                  <a:gd name="T56" fmla="*/ 25 w 28"/>
                  <a:gd name="T57" fmla="*/ 15 h 15"/>
                  <a:gd name="T58" fmla="*/ 27 w 28"/>
                  <a:gd name="T59" fmla="*/ 14 h 15"/>
                  <a:gd name="T60" fmla="*/ 28 w 28"/>
                  <a:gd name="T61" fmla="*/ 13 h 15"/>
                  <a:gd name="T62" fmla="*/ 27 w 28"/>
                  <a:gd name="T63" fmla="*/ 11 h 15"/>
                  <a:gd name="T64" fmla="*/ 26 w 28"/>
                  <a:gd name="T65" fmla="*/ 10 h 15"/>
                  <a:gd name="T66" fmla="*/ 24 w 28"/>
                  <a:gd name="T67" fmla="*/ 5 h 15"/>
                  <a:gd name="T68" fmla="*/ 23 w 28"/>
                  <a:gd name="T69" fmla="*/ 2 h 15"/>
                  <a:gd name="T70" fmla="*/ 22 w 28"/>
                  <a:gd name="T71" fmla="*/ 1 h 15"/>
                  <a:gd name="T72" fmla="*/ 22 w 28"/>
                  <a:gd name="T73" fmla="*/ 1 h 15"/>
                  <a:gd name="T74" fmla="*/ 22 w 28"/>
                  <a:gd name="T75" fmla="*/ 1 h 15"/>
                  <a:gd name="T76" fmla="*/ 22 w 28"/>
                  <a:gd name="T77" fmla="*/ 1 h 15"/>
                  <a:gd name="T78" fmla="*/ 21 w 28"/>
                  <a:gd name="T79" fmla="*/ 1 h 15"/>
                  <a:gd name="T80" fmla="*/ 21 w 28"/>
                  <a:gd name="T81" fmla="*/ 1 h 15"/>
                  <a:gd name="T82" fmla="*/ 19 w 28"/>
                  <a:gd name="T83" fmla="*/ 0 h 15"/>
                  <a:gd name="T84" fmla="*/ 16 w 28"/>
                  <a:gd name="T85" fmla="*/ 2 h 15"/>
                  <a:gd name="T86" fmla="*/ 16 w 28"/>
                  <a:gd name="T87" fmla="*/ 2 h 15"/>
                  <a:gd name="T88" fmla="*/ 16 w 28"/>
                  <a:gd name="T89" fmla="*/ 2 h 15"/>
                  <a:gd name="T90" fmla="*/ 13 w 28"/>
                  <a:gd name="T91" fmla="*/ 9 h 15"/>
                  <a:gd name="T92" fmla="*/ 10 w 28"/>
                  <a:gd name="T93" fmla="*/ 2 h 15"/>
                  <a:gd name="T94" fmla="*/ 10 w 28"/>
                  <a:gd name="T95" fmla="*/ 2 h 15"/>
                  <a:gd name="T96" fmla="*/ 10 w 28"/>
                  <a:gd name="T97" fmla="*/ 2 h 15"/>
                  <a:gd name="T98" fmla="*/ 10 w 28"/>
                  <a:gd name="T99" fmla="*/ 2 h 15"/>
                  <a:gd name="T100" fmla="*/ 7 w 28"/>
                  <a:gd name="T10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15">
                    <a:moveTo>
                      <a:pt x="7" y="0"/>
                    </a:moveTo>
                    <a:cubicBezTo>
                      <a:pt x="7" y="0"/>
                      <a:pt x="5" y="0"/>
                      <a:pt x="5" y="1"/>
                    </a:cubicBezTo>
                    <a:cubicBezTo>
                      <a:pt x="5" y="1"/>
                      <a:pt x="5" y="1"/>
                      <a:pt x="5" y="1"/>
                    </a:cubicBezTo>
                    <a:cubicBezTo>
                      <a:pt x="4" y="2"/>
                      <a:pt x="5" y="2"/>
                      <a:pt x="4" y="2"/>
                    </a:cubicBezTo>
                    <a:cubicBezTo>
                      <a:pt x="4" y="2"/>
                      <a:pt x="4" y="2"/>
                      <a:pt x="4" y="3"/>
                    </a:cubicBezTo>
                    <a:cubicBezTo>
                      <a:pt x="4" y="3"/>
                      <a:pt x="3" y="4"/>
                      <a:pt x="3" y="5"/>
                    </a:cubicBezTo>
                    <a:cubicBezTo>
                      <a:pt x="2" y="7"/>
                      <a:pt x="1" y="10"/>
                      <a:pt x="1" y="12"/>
                    </a:cubicBezTo>
                    <a:cubicBezTo>
                      <a:pt x="0" y="13"/>
                      <a:pt x="1" y="14"/>
                      <a:pt x="2" y="14"/>
                    </a:cubicBezTo>
                    <a:cubicBezTo>
                      <a:pt x="3" y="15"/>
                      <a:pt x="4" y="14"/>
                      <a:pt x="4" y="13"/>
                    </a:cubicBezTo>
                    <a:cubicBezTo>
                      <a:pt x="5" y="11"/>
                      <a:pt x="6" y="9"/>
                      <a:pt x="7" y="7"/>
                    </a:cubicBezTo>
                    <a:cubicBezTo>
                      <a:pt x="7" y="6"/>
                      <a:pt x="7" y="5"/>
                      <a:pt x="7" y="5"/>
                    </a:cubicBezTo>
                    <a:cubicBezTo>
                      <a:pt x="11" y="13"/>
                      <a:pt x="11" y="13"/>
                      <a:pt x="11" y="13"/>
                    </a:cubicBezTo>
                    <a:cubicBezTo>
                      <a:pt x="11" y="13"/>
                      <a:pt x="11" y="13"/>
                      <a:pt x="11" y="13"/>
                    </a:cubicBezTo>
                    <a:cubicBezTo>
                      <a:pt x="11" y="13"/>
                      <a:pt x="11" y="14"/>
                      <a:pt x="12" y="14"/>
                    </a:cubicBezTo>
                    <a:cubicBezTo>
                      <a:pt x="12" y="14"/>
                      <a:pt x="13" y="15"/>
                      <a:pt x="13" y="15"/>
                    </a:cubicBezTo>
                    <a:cubicBezTo>
                      <a:pt x="14" y="15"/>
                      <a:pt x="15" y="14"/>
                      <a:pt x="15" y="14"/>
                    </a:cubicBezTo>
                    <a:cubicBezTo>
                      <a:pt x="15" y="14"/>
                      <a:pt x="15" y="14"/>
                      <a:pt x="15" y="14"/>
                    </a:cubicBezTo>
                    <a:cubicBezTo>
                      <a:pt x="16" y="14"/>
                      <a:pt x="15" y="14"/>
                      <a:pt x="16" y="13"/>
                    </a:cubicBezTo>
                    <a:cubicBezTo>
                      <a:pt x="16" y="13"/>
                      <a:pt x="16" y="13"/>
                      <a:pt x="16" y="13"/>
                    </a:cubicBezTo>
                    <a:cubicBezTo>
                      <a:pt x="16" y="13"/>
                      <a:pt x="16" y="13"/>
                      <a:pt x="16" y="12"/>
                    </a:cubicBezTo>
                    <a:cubicBezTo>
                      <a:pt x="16" y="12"/>
                      <a:pt x="17" y="11"/>
                      <a:pt x="17" y="10"/>
                    </a:cubicBezTo>
                    <a:cubicBezTo>
                      <a:pt x="17" y="10"/>
                      <a:pt x="17" y="10"/>
                      <a:pt x="17" y="10"/>
                    </a:cubicBezTo>
                    <a:cubicBezTo>
                      <a:pt x="19" y="5"/>
                      <a:pt x="19" y="5"/>
                      <a:pt x="19" y="5"/>
                    </a:cubicBezTo>
                    <a:cubicBezTo>
                      <a:pt x="20" y="5"/>
                      <a:pt x="20" y="6"/>
                      <a:pt x="20" y="6"/>
                    </a:cubicBezTo>
                    <a:cubicBezTo>
                      <a:pt x="23" y="13"/>
                      <a:pt x="23" y="13"/>
                      <a:pt x="23" y="13"/>
                    </a:cubicBezTo>
                    <a:cubicBezTo>
                      <a:pt x="23" y="13"/>
                      <a:pt x="23" y="13"/>
                      <a:pt x="23" y="13"/>
                    </a:cubicBezTo>
                    <a:cubicBezTo>
                      <a:pt x="23" y="13"/>
                      <a:pt x="23" y="13"/>
                      <a:pt x="23" y="13"/>
                    </a:cubicBezTo>
                    <a:cubicBezTo>
                      <a:pt x="23" y="13"/>
                      <a:pt x="23" y="14"/>
                      <a:pt x="24" y="14"/>
                    </a:cubicBezTo>
                    <a:cubicBezTo>
                      <a:pt x="24" y="14"/>
                      <a:pt x="25" y="15"/>
                      <a:pt x="25" y="15"/>
                    </a:cubicBezTo>
                    <a:cubicBezTo>
                      <a:pt x="26" y="15"/>
                      <a:pt x="26" y="15"/>
                      <a:pt x="27" y="14"/>
                    </a:cubicBezTo>
                    <a:cubicBezTo>
                      <a:pt x="27" y="14"/>
                      <a:pt x="28" y="14"/>
                      <a:pt x="28" y="13"/>
                    </a:cubicBezTo>
                    <a:cubicBezTo>
                      <a:pt x="28" y="12"/>
                      <a:pt x="28" y="11"/>
                      <a:pt x="27" y="11"/>
                    </a:cubicBezTo>
                    <a:cubicBezTo>
                      <a:pt x="27" y="10"/>
                      <a:pt x="26" y="10"/>
                      <a:pt x="26" y="10"/>
                    </a:cubicBezTo>
                    <a:cubicBezTo>
                      <a:pt x="24" y="5"/>
                      <a:pt x="24" y="5"/>
                      <a:pt x="24" y="5"/>
                    </a:cubicBezTo>
                    <a:cubicBezTo>
                      <a:pt x="23" y="3"/>
                      <a:pt x="23" y="3"/>
                      <a:pt x="23" y="2"/>
                    </a:cubicBezTo>
                    <a:cubicBezTo>
                      <a:pt x="22" y="2"/>
                      <a:pt x="22" y="2"/>
                      <a:pt x="22" y="1"/>
                    </a:cubicBezTo>
                    <a:cubicBezTo>
                      <a:pt x="22" y="1"/>
                      <a:pt x="22" y="1"/>
                      <a:pt x="22" y="1"/>
                    </a:cubicBezTo>
                    <a:cubicBezTo>
                      <a:pt x="22" y="1"/>
                      <a:pt x="22" y="1"/>
                      <a:pt x="22" y="1"/>
                    </a:cubicBezTo>
                    <a:cubicBezTo>
                      <a:pt x="22" y="1"/>
                      <a:pt x="22" y="1"/>
                      <a:pt x="22" y="1"/>
                    </a:cubicBezTo>
                    <a:cubicBezTo>
                      <a:pt x="22" y="1"/>
                      <a:pt x="22" y="1"/>
                      <a:pt x="21" y="1"/>
                    </a:cubicBezTo>
                    <a:cubicBezTo>
                      <a:pt x="21" y="1"/>
                      <a:pt x="21" y="1"/>
                      <a:pt x="21" y="1"/>
                    </a:cubicBezTo>
                    <a:cubicBezTo>
                      <a:pt x="21" y="0"/>
                      <a:pt x="20" y="0"/>
                      <a:pt x="19" y="0"/>
                    </a:cubicBezTo>
                    <a:cubicBezTo>
                      <a:pt x="18" y="0"/>
                      <a:pt x="17" y="1"/>
                      <a:pt x="16" y="2"/>
                    </a:cubicBezTo>
                    <a:cubicBezTo>
                      <a:pt x="16" y="2"/>
                      <a:pt x="16" y="2"/>
                      <a:pt x="16" y="2"/>
                    </a:cubicBezTo>
                    <a:cubicBezTo>
                      <a:pt x="16" y="2"/>
                      <a:pt x="16" y="2"/>
                      <a:pt x="16" y="2"/>
                    </a:cubicBezTo>
                    <a:cubicBezTo>
                      <a:pt x="13" y="9"/>
                      <a:pt x="13" y="9"/>
                      <a:pt x="13" y="9"/>
                    </a:cubicBezTo>
                    <a:cubicBezTo>
                      <a:pt x="10" y="2"/>
                      <a:pt x="10" y="2"/>
                      <a:pt x="10" y="2"/>
                    </a:cubicBezTo>
                    <a:cubicBezTo>
                      <a:pt x="10" y="2"/>
                      <a:pt x="10" y="2"/>
                      <a:pt x="10" y="2"/>
                    </a:cubicBezTo>
                    <a:cubicBezTo>
                      <a:pt x="10" y="2"/>
                      <a:pt x="10" y="2"/>
                      <a:pt x="10" y="2"/>
                    </a:cubicBezTo>
                    <a:cubicBezTo>
                      <a:pt x="10" y="2"/>
                      <a:pt x="10" y="2"/>
                      <a:pt x="10" y="2"/>
                    </a:cubicBezTo>
                    <a:cubicBezTo>
                      <a:pt x="10" y="1"/>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6" name="Freeform 12"/>
              <p:cNvSpPr>
                <a:spLocks/>
              </p:cNvSpPr>
              <p:nvPr/>
            </p:nvSpPr>
            <p:spPr bwMode="auto">
              <a:xfrm>
                <a:off x="9700890" y="2619896"/>
                <a:ext cx="50800" cy="49213"/>
              </a:xfrm>
              <a:custGeom>
                <a:avLst/>
                <a:gdLst>
                  <a:gd name="T0" fmla="*/ 7 w 15"/>
                  <a:gd name="T1" fmla="*/ 0 h 15"/>
                  <a:gd name="T2" fmla="*/ 4 w 15"/>
                  <a:gd name="T3" fmla="*/ 1 h 15"/>
                  <a:gd name="T4" fmla="*/ 4 w 15"/>
                  <a:gd name="T5" fmla="*/ 1 h 15"/>
                  <a:gd name="T6" fmla="*/ 4 w 15"/>
                  <a:gd name="T7" fmla="*/ 2 h 15"/>
                  <a:gd name="T8" fmla="*/ 4 w 15"/>
                  <a:gd name="T9" fmla="*/ 3 h 15"/>
                  <a:gd name="T10" fmla="*/ 3 w 15"/>
                  <a:gd name="T11" fmla="*/ 5 h 15"/>
                  <a:gd name="T12" fmla="*/ 0 w 15"/>
                  <a:gd name="T13" fmla="*/ 12 h 15"/>
                  <a:gd name="T14" fmla="*/ 1 w 15"/>
                  <a:gd name="T15" fmla="*/ 14 h 15"/>
                  <a:gd name="T16" fmla="*/ 4 w 15"/>
                  <a:gd name="T17" fmla="*/ 13 h 15"/>
                  <a:gd name="T18" fmla="*/ 6 w 15"/>
                  <a:gd name="T19" fmla="*/ 7 h 15"/>
                  <a:gd name="T20" fmla="*/ 7 w 15"/>
                  <a:gd name="T21" fmla="*/ 5 h 15"/>
                  <a:gd name="T22" fmla="*/ 11 w 15"/>
                  <a:gd name="T23" fmla="*/ 13 h 15"/>
                  <a:gd name="T24" fmla="*/ 13 w 15"/>
                  <a:gd name="T25" fmla="*/ 14 h 15"/>
                  <a:gd name="T26" fmla="*/ 14 w 15"/>
                  <a:gd name="T27" fmla="*/ 11 h 15"/>
                  <a:gd name="T28" fmla="*/ 14 w 15"/>
                  <a:gd name="T29" fmla="*/ 11 h 15"/>
                  <a:gd name="T30" fmla="*/ 10 w 15"/>
                  <a:gd name="T31" fmla="*/ 2 h 15"/>
                  <a:gd name="T32" fmla="*/ 10 w 15"/>
                  <a:gd name="T33" fmla="*/ 2 h 15"/>
                  <a:gd name="T34" fmla="*/ 10 w 15"/>
                  <a:gd name="T35" fmla="*/ 2 h 15"/>
                  <a:gd name="T36" fmla="*/ 7 w 15"/>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7" y="0"/>
                    </a:moveTo>
                    <a:cubicBezTo>
                      <a:pt x="6" y="0"/>
                      <a:pt x="5" y="0"/>
                      <a:pt x="4" y="1"/>
                    </a:cubicBezTo>
                    <a:cubicBezTo>
                      <a:pt x="4" y="1"/>
                      <a:pt x="4" y="1"/>
                      <a:pt x="4" y="1"/>
                    </a:cubicBezTo>
                    <a:cubicBezTo>
                      <a:pt x="4" y="2"/>
                      <a:pt x="4" y="2"/>
                      <a:pt x="4" y="2"/>
                    </a:cubicBezTo>
                    <a:cubicBezTo>
                      <a:pt x="4" y="2"/>
                      <a:pt x="4" y="2"/>
                      <a:pt x="4" y="3"/>
                    </a:cubicBezTo>
                    <a:cubicBezTo>
                      <a:pt x="3" y="3"/>
                      <a:pt x="3" y="4"/>
                      <a:pt x="3" y="5"/>
                    </a:cubicBezTo>
                    <a:cubicBezTo>
                      <a:pt x="2" y="7"/>
                      <a:pt x="1" y="10"/>
                      <a:pt x="0" y="12"/>
                    </a:cubicBezTo>
                    <a:cubicBezTo>
                      <a:pt x="0" y="13"/>
                      <a:pt x="0" y="14"/>
                      <a:pt x="1" y="14"/>
                    </a:cubicBezTo>
                    <a:cubicBezTo>
                      <a:pt x="2" y="15"/>
                      <a:pt x="3" y="14"/>
                      <a:pt x="4" y="13"/>
                    </a:cubicBezTo>
                    <a:cubicBezTo>
                      <a:pt x="5" y="11"/>
                      <a:pt x="6" y="9"/>
                      <a:pt x="6" y="7"/>
                    </a:cubicBezTo>
                    <a:cubicBezTo>
                      <a:pt x="7" y="6"/>
                      <a:pt x="7" y="5"/>
                      <a:pt x="7" y="5"/>
                    </a:cubicBezTo>
                    <a:cubicBezTo>
                      <a:pt x="11" y="13"/>
                      <a:pt x="11" y="13"/>
                      <a:pt x="11" y="13"/>
                    </a:cubicBezTo>
                    <a:cubicBezTo>
                      <a:pt x="11" y="14"/>
                      <a:pt x="12" y="14"/>
                      <a:pt x="13" y="14"/>
                    </a:cubicBezTo>
                    <a:cubicBezTo>
                      <a:pt x="14" y="14"/>
                      <a:pt x="15" y="12"/>
                      <a:pt x="14" y="11"/>
                    </a:cubicBezTo>
                    <a:cubicBezTo>
                      <a:pt x="14" y="11"/>
                      <a:pt x="14" y="11"/>
                      <a:pt x="14" y="11"/>
                    </a:cubicBezTo>
                    <a:cubicBezTo>
                      <a:pt x="10" y="2"/>
                      <a:pt x="10" y="2"/>
                      <a:pt x="10" y="2"/>
                    </a:cubicBezTo>
                    <a:cubicBezTo>
                      <a:pt x="10" y="2"/>
                      <a:pt x="10" y="2"/>
                      <a:pt x="10" y="2"/>
                    </a:cubicBezTo>
                    <a:cubicBezTo>
                      <a:pt x="10" y="2"/>
                      <a:pt x="10" y="2"/>
                      <a:pt x="10"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7" name="Freeform 13"/>
              <p:cNvSpPr>
                <a:spLocks/>
              </p:cNvSpPr>
              <p:nvPr/>
            </p:nvSpPr>
            <p:spPr bwMode="auto">
              <a:xfrm>
                <a:off x="9621515" y="2653234"/>
                <a:ext cx="52388" cy="76200"/>
              </a:xfrm>
              <a:custGeom>
                <a:avLst/>
                <a:gdLst>
                  <a:gd name="T0" fmla="*/ 2 w 16"/>
                  <a:gd name="T1" fmla="*/ 0 h 23"/>
                  <a:gd name="T2" fmla="*/ 0 w 16"/>
                  <a:gd name="T3" fmla="*/ 3 h 23"/>
                  <a:gd name="T4" fmla="*/ 1 w 16"/>
                  <a:gd name="T5" fmla="*/ 3 h 23"/>
                  <a:gd name="T6" fmla="*/ 12 w 16"/>
                  <a:gd name="T7" fmla="*/ 22 h 23"/>
                  <a:gd name="T8" fmla="*/ 15 w 16"/>
                  <a:gd name="T9" fmla="*/ 22 h 23"/>
                  <a:gd name="T10" fmla="*/ 15 w 16"/>
                  <a:gd name="T11" fmla="*/ 20 h 23"/>
                  <a:gd name="T12" fmla="*/ 4 w 16"/>
                  <a:gd name="T13" fmla="*/ 1 h 23"/>
                  <a:gd name="T14" fmla="*/ 2 w 16"/>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2" y="0"/>
                    </a:moveTo>
                    <a:cubicBezTo>
                      <a:pt x="1" y="0"/>
                      <a:pt x="0" y="1"/>
                      <a:pt x="0" y="3"/>
                    </a:cubicBezTo>
                    <a:cubicBezTo>
                      <a:pt x="0" y="3"/>
                      <a:pt x="0" y="3"/>
                      <a:pt x="1" y="3"/>
                    </a:cubicBezTo>
                    <a:cubicBezTo>
                      <a:pt x="12" y="22"/>
                      <a:pt x="12" y="22"/>
                      <a:pt x="12" y="22"/>
                    </a:cubicBezTo>
                    <a:cubicBezTo>
                      <a:pt x="13" y="23"/>
                      <a:pt x="14" y="23"/>
                      <a:pt x="15" y="22"/>
                    </a:cubicBezTo>
                    <a:cubicBezTo>
                      <a:pt x="16" y="22"/>
                      <a:pt x="16" y="21"/>
                      <a:pt x="15" y="20"/>
                    </a:cubicBezTo>
                    <a:cubicBezTo>
                      <a:pt x="4" y="1"/>
                      <a:pt x="4" y="1"/>
                      <a:pt x="4" y="1"/>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8" name="Freeform 14"/>
              <p:cNvSpPr>
                <a:spLocks/>
              </p:cNvSpPr>
              <p:nvPr/>
            </p:nvSpPr>
            <p:spPr bwMode="auto">
              <a:xfrm>
                <a:off x="9697715" y="2653234"/>
                <a:ext cx="53975" cy="76200"/>
              </a:xfrm>
              <a:custGeom>
                <a:avLst/>
                <a:gdLst>
                  <a:gd name="T0" fmla="*/ 13 w 16"/>
                  <a:gd name="T1" fmla="*/ 0 h 23"/>
                  <a:gd name="T2" fmla="*/ 12 w 16"/>
                  <a:gd name="T3" fmla="*/ 1 h 23"/>
                  <a:gd name="T4" fmla="*/ 0 w 16"/>
                  <a:gd name="T5" fmla="*/ 20 h 23"/>
                  <a:gd name="T6" fmla="*/ 1 w 16"/>
                  <a:gd name="T7" fmla="*/ 22 h 23"/>
                  <a:gd name="T8" fmla="*/ 4 w 16"/>
                  <a:gd name="T9" fmla="*/ 22 h 23"/>
                  <a:gd name="T10" fmla="*/ 4 w 16"/>
                  <a:gd name="T11" fmla="*/ 22 h 23"/>
                  <a:gd name="T12" fmla="*/ 15 w 16"/>
                  <a:gd name="T13" fmla="*/ 3 h 23"/>
                  <a:gd name="T14" fmla="*/ 15 w 16"/>
                  <a:gd name="T15" fmla="*/ 1 h 23"/>
                  <a:gd name="T16" fmla="*/ 13 w 1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13" y="0"/>
                    </a:moveTo>
                    <a:cubicBezTo>
                      <a:pt x="13" y="0"/>
                      <a:pt x="12" y="1"/>
                      <a:pt x="12" y="1"/>
                    </a:cubicBezTo>
                    <a:cubicBezTo>
                      <a:pt x="0" y="20"/>
                      <a:pt x="0" y="20"/>
                      <a:pt x="0" y="20"/>
                    </a:cubicBezTo>
                    <a:cubicBezTo>
                      <a:pt x="0" y="21"/>
                      <a:pt x="0" y="22"/>
                      <a:pt x="1" y="22"/>
                    </a:cubicBezTo>
                    <a:cubicBezTo>
                      <a:pt x="2" y="23"/>
                      <a:pt x="3" y="23"/>
                      <a:pt x="4" y="22"/>
                    </a:cubicBezTo>
                    <a:cubicBezTo>
                      <a:pt x="4" y="22"/>
                      <a:pt x="4" y="22"/>
                      <a:pt x="4" y="22"/>
                    </a:cubicBezTo>
                    <a:cubicBezTo>
                      <a:pt x="15" y="3"/>
                      <a:pt x="15" y="3"/>
                      <a:pt x="15" y="3"/>
                    </a:cubicBezTo>
                    <a:cubicBezTo>
                      <a:pt x="16" y="3"/>
                      <a:pt x="15" y="1"/>
                      <a:pt x="15" y="1"/>
                    </a:cubicBezTo>
                    <a:cubicBezTo>
                      <a:pt x="14" y="0"/>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29" name="Freeform 15"/>
              <p:cNvSpPr>
                <a:spLocks/>
              </p:cNvSpPr>
              <p:nvPr/>
            </p:nvSpPr>
            <p:spPr bwMode="auto">
              <a:xfrm>
                <a:off x="9661202" y="2715146"/>
                <a:ext cx="12700" cy="69850"/>
              </a:xfrm>
              <a:custGeom>
                <a:avLst/>
                <a:gdLst>
                  <a:gd name="T0" fmla="*/ 2 w 4"/>
                  <a:gd name="T1" fmla="*/ 0 h 21"/>
                  <a:gd name="T2" fmla="*/ 0 w 4"/>
                  <a:gd name="T3" fmla="*/ 2 h 21"/>
                  <a:gd name="T4" fmla="*/ 0 w 4"/>
                  <a:gd name="T5" fmla="*/ 2 h 21"/>
                  <a:gd name="T6" fmla="*/ 0 w 4"/>
                  <a:gd name="T7" fmla="*/ 19 h 21"/>
                  <a:gd name="T8" fmla="*/ 2 w 4"/>
                  <a:gd name="T9" fmla="*/ 21 h 21"/>
                  <a:gd name="T10" fmla="*/ 4 w 4"/>
                  <a:gd name="T11" fmla="*/ 19 h 21"/>
                  <a:gd name="T12" fmla="*/ 4 w 4"/>
                  <a:gd name="T13" fmla="*/ 19 h 21"/>
                  <a:gd name="T14" fmla="*/ 4 w 4"/>
                  <a:gd name="T15" fmla="*/ 2 h 21"/>
                  <a:gd name="T16" fmla="*/ 2 w 4"/>
                  <a:gd name="T17" fmla="*/ 0 h 21"/>
                  <a:gd name="T18" fmla="*/ 2 w 4"/>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2" y="0"/>
                    </a:moveTo>
                    <a:cubicBezTo>
                      <a:pt x="1" y="0"/>
                      <a:pt x="0" y="1"/>
                      <a:pt x="0" y="2"/>
                    </a:cubicBezTo>
                    <a:cubicBezTo>
                      <a:pt x="0" y="2"/>
                      <a:pt x="0" y="2"/>
                      <a:pt x="0" y="2"/>
                    </a:cubicBezTo>
                    <a:cubicBezTo>
                      <a:pt x="0" y="19"/>
                      <a:pt x="0" y="19"/>
                      <a:pt x="0" y="19"/>
                    </a:cubicBezTo>
                    <a:cubicBezTo>
                      <a:pt x="0" y="20"/>
                      <a:pt x="1" y="21"/>
                      <a:pt x="2" y="21"/>
                    </a:cubicBezTo>
                    <a:cubicBezTo>
                      <a:pt x="3" y="21"/>
                      <a:pt x="4" y="20"/>
                      <a:pt x="4" y="19"/>
                    </a:cubicBezTo>
                    <a:cubicBezTo>
                      <a:pt x="4" y="19"/>
                      <a:pt x="4" y="19"/>
                      <a:pt x="4" y="19"/>
                    </a:cubicBezTo>
                    <a:cubicBezTo>
                      <a:pt x="4" y="2"/>
                      <a:pt x="4" y="2"/>
                      <a:pt x="4" y="2"/>
                    </a:cubicBezTo>
                    <a:cubicBezTo>
                      <a:pt x="4" y="1"/>
                      <a:pt x="3"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30" name="Freeform 16"/>
              <p:cNvSpPr>
                <a:spLocks/>
              </p:cNvSpPr>
              <p:nvPr/>
            </p:nvSpPr>
            <p:spPr bwMode="auto">
              <a:xfrm>
                <a:off x="9697715" y="2715146"/>
                <a:ext cx="12700" cy="69850"/>
              </a:xfrm>
              <a:custGeom>
                <a:avLst/>
                <a:gdLst>
                  <a:gd name="T0" fmla="*/ 2 w 4"/>
                  <a:gd name="T1" fmla="*/ 0 h 21"/>
                  <a:gd name="T2" fmla="*/ 0 w 4"/>
                  <a:gd name="T3" fmla="*/ 2 h 21"/>
                  <a:gd name="T4" fmla="*/ 0 w 4"/>
                  <a:gd name="T5" fmla="*/ 2 h 21"/>
                  <a:gd name="T6" fmla="*/ 0 w 4"/>
                  <a:gd name="T7" fmla="*/ 19 h 21"/>
                  <a:gd name="T8" fmla="*/ 2 w 4"/>
                  <a:gd name="T9" fmla="*/ 21 h 21"/>
                  <a:gd name="T10" fmla="*/ 4 w 4"/>
                  <a:gd name="T11" fmla="*/ 19 h 21"/>
                  <a:gd name="T12" fmla="*/ 4 w 4"/>
                  <a:gd name="T13" fmla="*/ 19 h 21"/>
                  <a:gd name="T14" fmla="*/ 4 w 4"/>
                  <a:gd name="T15" fmla="*/ 2 h 21"/>
                  <a:gd name="T16" fmla="*/ 2 w 4"/>
                  <a:gd name="T17" fmla="*/ 0 h 21"/>
                  <a:gd name="T18" fmla="*/ 2 w 4"/>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2" y="0"/>
                    </a:moveTo>
                    <a:cubicBezTo>
                      <a:pt x="1" y="0"/>
                      <a:pt x="0" y="1"/>
                      <a:pt x="0" y="2"/>
                    </a:cubicBezTo>
                    <a:cubicBezTo>
                      <a:pt x="0" y="2"/>
                      <a:pt x="0" y="2"/>
                      <a:pt x="0" y="2"/>
                    </a:cubicBezTo>
                    <a:cubicBezTo>
                      <a:pt x="0" y="19"/>
                      <a:pt x="0" y="19"/>
                      <a:pt x="0" y="19"/>
                    </a:cubicBezTo>
                    <a:cubicBezTo>
                      <a:pt x="0" y="20"/>
                      <a:pt x="1" y="21"/>
                      <a:pt x="2" y="21"/>
                    </a:cubicBezTo>
                    <a:cubicBezTo>
                      <a:pt x="3" y="21"/>
                      <a:pt x="4" y="20"/>
                      <a:pt x="4" y="19"/>
                    </a:cubicBezTo>
                    <a:cubicBezTo>
                      <a:pt x="4" y="19"/>
                      <a:pt x="4" y="19"/>
                      <a:pt x="4" y="19"/>
                    </a:cubicBezTo>
                    <a:cubicBezTo>
                      <a:pt x="4" y="2"/>
                      <a:pt x="4" y="2"/>
                      <a:pt x="4" y="2"/>
                    </a:cubicBezTo>
                    <a:cubicBezTo>
                      <a:pt x="4" y="1"/>
                      <a:pt x="3"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grpSp>
        <p:sp>
          <p:nvSpPr>
            <p:cNvPr id="17" name="TextBox 16"/>
            <p:cNvSpPr txBox="1"/>
            <p:nvPr/>
          </p:nvSpPr>
          <p:spPr>
            <a:xfrm>
              <a:off x="8961105" y="1814062"/>
              <a:ext cx="868791" cy="196977"/>
            </a:xfrm>
            <a:prstGeom prst="rect">
              <a:avLst/>
            </a:prstGeom>
            <a:noFill/>
          </p:spPr>
          <p:txBody>
            <a:bodyPr wrap="none" rtlCol="0">
              <a:spAutoFit/>
            </a:bodyPr>
            <a:lstStyle/>
            <a:p>
              <a:pPr algn="r" defTabSz="884585"/>
              <a:r>
                <a:rPr lang="en-US" sz="1000" b="1" dirty="0">
                  <a:solidFill>
                    <a:schemeClr val="accent2">
                      <a:lumMod val="75000"/>
                    </a:schemeClr>
                  </a:solidFill>
                </a:rPr>
                <a:t>ELECTRICITY</a:t>
              </a:r>
              <a:endParaRPr lang="ru-RU" sz="1000" b="1" dirty="0">
                <a:solidFill>
                  <a:schemeClr val="accent2">
                    <a:lumMod val="75000"/>
                  </a:schemeClr>
                </a:solidFill>
              </a:endParaRPr>
            </a:p>
          </p:txBody>
        </p:sp>
      </p:grpSp>
      <p:grpSp>
        <p:nvGrpSpPr>
          <p:cNvPr id="33" name="Группа 32"/>
          <p:cNvGrpSpPr/>
          <p:nvPr/>
        </p:nvGrpSpPr>
        <p:grpSpPr>
          <a:xfrm>
            <a:off x="6016672" y="4524890"/>
            <a:ext cx="602731" cy="915205"/>
            <a:chOff x="6050783" y="2941860"/>
            <a:chExt cx="642912" cy="976217"/>
          </a:xfrm>
          <a:solidFill>
            <a:schemeClr val="accent2">
              <a:lumMod val="75000"/>
            </a:schemeClr>
          </a:solidFill>
        </p:grpSpPr>
        <p:grpSp>
          <p:nvGrpSpPr>
            <p:cNvPr id="34" name="Group 21"/>
            <p:cNvGrpSpPr>
              <a:grpSpLocks noChangeAspect="1"/>
            </p:cNvGrpSpPr>
            <p:nvPr/>
          </p:nvGrpSpPr>
          <p:grpSpPr bwMode="auto">
            <a:xfrm>
              <a:off x="6050783" y="2941860"/>
              <a:ext cx="642912" cy="620418"/>
              <a:chOff x="5262" y="3105"/>
              <a:chExt cx="343" cy="331"/>
            </a:xfrm>
            <a:grpFill/>
          </p:grpSpPr>
          <p:sp>
            <p:nvSpPr>
              <p:cNvPr id="36" name="Freeform 22"/>
              <p:cNvSpPr>
                <a:spLocks/>
              </p:cNvSpPr>
              <p:nvPr/>
            </p:nvSpPr>
            <p:spPr bwMode="auto">
              <a:xfrm>
                <a:off x="5305" y="3161"/>
                <a:ext cx="48" cy="90"/>
              </a:xfrm>
              <a:custGeom>
                <a:avLst/>
                <a:gdLst>
                  <a:gd name="T0" fmla="*/ 14 w 23"/>
                  <a:gd name="T1" fmla="*/ 39 h 43"/>
                  <a:gd name="T2" fmla="*/ 14 w 23"/>
                  <a:gd name="T3" fmla="*/ 33 h 43"/>
                  <a:gd name="T4" fmla="*/ 15 w 23"/>
                  <a:gd name="T5" fmla="*/ 30 h 43"/>
                  <a:gd name="T6" fmla="*/ 12 w 23"/>
                  <a:gd name="T7" fmla="*/ 29 h 43"/>
                  <a:gd name="T8" fmla="*/ 8 w 23"/>
                  <a:gd name="T9" fmla="*/ 26 h 43"/>
                  <a:gd name="T10" fmla="*/ 8 w 23"/>
                  <a:gd name="T11" fmla="*/ 19 h 43"/>
                  <a:gd name="T12" fmla="*/ 8 w 23"/>
                  <a:gd name="T13" fmla="*/ 17 h 43"/>
                  <a:gd name="T14" fmla="*/ 6 w 23"/>
                  <a:gd name="T15" fmla="*/ 15 h 43"/>
                  <a:gd name="T16" fmla="*/ 1 w 23"/>
                  <a:gd name="T17" fmla="*/ 12 h 43"/>
                  <a:gd name="T18" fmla="*/ 1 w 23"/>
                  <a:gd name="T19" fmla="*/ 6 h 43"/>
                  <a:gd name="T20" fmla="*/ 1 w 23"/>
                  <a:gd name="T21" fmla="*/ 3 h 43"/>
                  <a:gd name="T22" fmla="*/ 2 w 23"/>
                  <a:gd name="T23" fmla="*/ 1 h 43"/>
                  <a:gd name="T24" fmla="*/ 5 w 23"/>
                  <a:gd name="T25" fmla="*/ 1 h 43"/>
                  <a:gd name="T26" fmla="*/ 5 w 23"/>
                  <a:gd name="T27" fmla="*/ 7 h 43"/>
                  <a:gd name="T28" fmla="*/ 5 w 23"/>
                  <a:gd name="T29" fmla="*/ 10 h 43"/>
                  <a:gd name="T30" fmla="*/ 7 w 23"/>
                  <a:gd name="T31" fmla="*/ 12 h 43"/>
                  <a:gd name="T32" fmla="*/ 12 w 23"/>
                  <a:gd name="T33" fmla="*/ 15 h 43"/>
                  <a:gd name="T34" fmla="*/ 12 w 23"/>
                  <a:gd name="T35" fmla="*/ 21 h 43"/>
                  <a:gd name="T36" fmla="*/ 11 w 23"/>
                  <a:gd name="T37" fmla="*/ 24 h 43"/>
                  <a:gd name="T38" fmla="*/ 14 w 23"/>
                  <a:gd name="T39" fmla="*/ 25 h 43"/>
                  <a:gd name="T40" fmla="*/ 18 w 23"/>
                  <a:gd name="T41" fmla="*/ 29 h 43"/>
                  <a:gd name="T42" fmla="*/ 18 w 23"/>
                  <a:gd name="T43" fmla="*/ 35 h 43"/>
                  <a:gd name="T44" fmla="*/ 18 w 23"/>
                  <a:gd name="T45" fmla="*/ 37 h 43"/>
                  <a:gd name="T46" fmla="*/ 20 w 23"/>
                  <a:gd name="T47" fmla="*/ 39 h 43"/>
                  <a:gd name="T48" fmla="*/ 22 w 23"/>
                  <a:gd name="T49" fmla="*/ 39 h 43"/>
                  <a:gd name="T50" fmla="*/ 23 w 23"/>
                  <a:gd name="T51" fmla="*/ 42 h 43"/>
                  <a:gd name="T52" fmla="*/ 20 w 23"/>
                  <a:gd name="T53" fmla="*/ 43 h 43"/>
                  <a:gd name="T54" fmla="*/ 19 w 23"/>
                  <a:gd name="T55" fmla="*/ 43 h 43"/>
                  <a:gd name="T56" fmla="*/ 14 w 23"/>
                  <a:gd name="T5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43">
                    <a:moveTo>
                      <a:pt x="14" y="39"/>
                    </a:moveTo>
                    <a:cubicBezTo>
                      <a:pt x="13" y="37"/>
                      <a:pt x="14" y="35"/>
                      <a:pt x="14" y="33"/>
                    </a:cubicBezTo>
                    <a:cubicBezTo>
                      <a:pt x="15" y="32"/>
                      <a:pt x="15" y="31"/>
                      <a:pt x="15" y="30"/>
                    </a:cubicBezTo>
                    <a:cubicBezTo>
                      <a:pt x="14" y="30"/>
                      <a:pt x="14" y="29"/>
                      <a:pt x="12" y="29"/>
                    </a:cubicBezTo>
                    <a:cubicBezTo>
                      <a:pt x="11" y="29"/>
                      <a:pt x="9" y="28"/>
                      <a:pt x="8" y="26"/>
                    </a:cubicBezTo>
                    <a:cubicBezTo>
                      <a:pt x="6" y="23"/>
                      <a:pt x="7" y="21"/>
                      <a:pt x="8" y="19"/>
                    </a:cubicBezTo>
                    <a:cubicBezTo>
                      <a:pt x="8" y="18"/>
                      <a:pt x="8" y="18"/>
                      <a:pt x="8" y="17"/>
                    </a:cubicBezTo>
                    <a:cubicBezTo>
                      <a:pt x="8" y="16"/>
                      <a:pt x="7" y="16"/>
                      <a:pt x="6" y="15"/>
                    </a:cubicBezTo>
                    <a:cubicBezTo>
                      <a:pt x="4" y="15"/>
                      <a:pt x="2" y="14"/>
                      <a:pt x="1" y="12"/>
                    </a:cubicBezTo>
                    <a:cubicBezTo>
                      <a:pt x="0" y="9"/>
                      <a:pt x="0" y="7"/>
                      <a:pt x="1" y="6"/>
                    </a:cubicBezTo>
                    <a:cubicBezTo>
                      <a:pt x="2" y="5"/>
                      <a:pt x="2" y="4"/>
                      <a:pt x="1" y="3"/>
                    </a:cubicBezTo>
                    <a:cubicBezTo>
                      <a:pt x="1" y="2"/>
                      <a:pt x="1" y="1"/>
                      <a:pt x="2" y="1"/>
                    </a:cubicBezTo>
                    <a:cubicBezTo>
                      <a:pt x="3" y="0"/>
                      <a:pt x="5" y="0"/>
                      <a:pt x="5" y="1"/>
                    </a:cubicBezTo>
                    <a:cubicBezTo>
                      <a:pt x="6" y="4"/>
                      <a:pt x="5" y="6"/>
                      <a:pt x="5" y="7"/>
                    </a:cubicBezTo>
                    <a:cubicBezTo>
                      <a:pt x="4" y="9"/>
                      <a:pt x="4" y="9"/>
                      <a:pt x="5" y="10"/>
                    </a:cubicBezTo>
                    <a:cubicBezTo>
                      <a:pt x="5" y="11"/>
                      <a:pt x="5" y="11"/>
                      <a:pt x="7" y="12"/>
                    </a:cubicBezTo>
                    <a:cubicBezTo>
                      <a:pt x="8" y="12"/>
                      <a:pt x="10" y="13"/>
                      <a:pt x="12" y="15"/>
                    </a:cubicBezTo>
                    <a:cubicBezTo>
                      <a:pt x="13" y="18"/>
                      <a:pt x="12" y="20"/>
                      <a:pt x="12" y="21"/>
                    </a:cubicBezTo>
                    <a:cubicBezTo>
                      <a:pt x="11" y="22"/>
                      <a:pt x="11" y="23"/>
                      <a:pt x="11" y="24"/>
                    </a:cubicBezTo>
                    <a:cubicBezTo>
                      <a:pt x="12" y="24"/>
                      <a:pt x="12" y="25"/>
                      <a:pt x="14" y="25"/>
                    </a:cubicBezTo>
                    <a:cubicBezTo>
                      <a:pt x="15" y="25"/>
                      <a:pt x="17" y="26"/>
                      <a:pt x="18" y="29"/>
                    </a:cubicBezTo>
                    <a:cubicBezTo>
                      <a:pt x="20" y="31"/>
                      <a:pt x="19" y="33"/>
                      <a:pt x="18" y="35"/>
                    </a:cubicBezTo>
                    <a:cubicBezTo>
                      <a:pt x="18" y="36"/>
                      <a:pt x="18" y="36"/>
                      <a:pt x="18" y="37"/>
                    </a:cubicBezTo>
                    <a:cubicBezTo>
                      <a:pt x="18" y="38"/>
                      <a:pt x="19" y="38"/>
                      <a:pt x="20" y="39"/>
                    </a:cubicBezTo>
                    <a:cubicBezTo>
                      <a:pt x="21" y="39"/>
                      <a:pt x="21" y="39"/>
                      <a:pt x="22" y="39"/>
                    </a:cubicBezTo>
                    <a:cubicBezTo>
                      <a:pt x="23" y="39"/>
                      <a:pt x="23" y="41"/>
                      <a:pt x="23" y="42"/>
                    </a:cubicBezTo>
                    <a:cubicBezTo>
                      <a:pt x="22" y="43"/>
                      <a:pt x="21" y="43"/>
                      <a:pt x="20" y="43"/>
                    </a:cubicBezTo>
                    <a:cubicBezTo>
                      <a:pt x="20" y="43"/>
                      <a:pt x="19" y="43"/>
                      <a:pt x="19" y="43"/>
                    </a:cubicBezTo>
                    <a:cubicBezTo>
                      <a:pt x="18" y="42"/>
                      <a:pt x="16" y="42"/>
                      <a:pt x="1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37" name="Freeform 23"/>
              <p:cNvSpPr>
                <a:spLocks/>
              </p:cNvSpPr>
              <p:nvPr/>
            </p:nvSpPr>
            <p:spPr bwMode="auto">
              <a:xfrm>
                <a:off x="5295" y="3130"/>
                <a:ext cx="38" cy="52"/>
              </a:xfrm>
              <a:custGeom>
                <a:avLst/>
                <a:gdLst>
                  <a:gd name="T0" fmla="*/ 0 w 38"/>
                  <a:gd name="T1" fmla="*/ 0 h 52"/>
                  <a:gd name="T2" fmla="*/ 38 w 38"/>
                  <a:gd name="T3" fmla="*/ 38 h 52"/>
                  <a:gd name="T4" fmla="*/ 15 w 38"/>
                  <a:gd name="T5" fmla="*/ 36 h 52"/>
                  <a:gd name="T6" fmla="*/ 2 w 38"/>
                  <a:gd name="T7" fmla="*/ 52 h 52"/>
                  <a:gd name="T8" fmla="*/ 0 w 38"/>
                  <a:gd name="T9" fmla="*/ 0 h 52"/>
                </a:gdLst>
                <a:ahLst/>
                <a:cxnLst>
                  <a:cxn ang="0">
                    <a:pos x="T0" y="T1"/>
                  </a:cxn>
                  <a:cxn ang="0">
                    <a:pos x="T2" y="T3"/>
                  </a:cxn>
                  <a:cxn ang="0">
                    <a:pos x="T4" y="T5"/>
                  </a:cxn>
                  <a:cxn ang="0">
                    <a:pos x="T6" y="T7"/>
                  </a:cxn>
                  <a:cxn ang="0">
                    <a:pos x="T8" y="T9"/>
                  </a:cxn>
                </a:cxnLst>
                <a:rect l="0" t="0" r="r" b="b"/>
                <a:pathLst>
                  <a:path w="38" h="52">
                    <a:moveTo>
                      <a:pt x="0" y="0"/>
                    </a:moveTo>
                    <a:lnTo>
                      <a:pt x="38" y="38"/>
                    </a:lnTo>
                    <a:lnTo>
                      <a:pt x="15" y="36"/>
                    </a:lnTo>
                    <a:lnTo>
                      <a:pt x="2" y="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38" name="Freeform 24"/>
              <p:cNvSpPr>
                <a:spLocks/>
              </p:cNvSpPr>
              <p:nvPr/>
            </p:nvSpPr>
            <p:spPr bwMode="auto">
              <a:xfrm>
                <a:off x="5416" y="3138"/>
                <a:ext cx="25" cy="98"/>
              </a:xfrm>
              <a:custGeom>
                <a:avLst/>
                <a:gdLst>
                  <a:gd name="T0" fmla="*/ 4 w 12"/>
                  <a:gd name="T1" fmla="*/ 40 h 47"/>
                  <a:gd name="T2" fmla="*/ 6 w 12"/>
                  <a:gd name="T3" fmla="*/ 35 h 47"/>
                  <a:gd name="T4" fmla="*/ 7 w 12"/>
                  <a:gd name="T5" fmla="*/ 32 h 47"/>
                  <a:gd name="T6" fmla="*/ 6 w 12"/>
                  <a:gd name="T7" fmla="*/ 30 h 47"/>
                  <a:gd name="T8" fmla="*/ 2 w 12"/>
                  <a:gd name="T9" fmla="*/ 25 h 47"/>
                  <a:gd name="T10" fmla="*/ 5 w 12"/>
                  <a:gd name="T11" fmla="*/ 20 h 47"/>
                  <a:gd name="T12" fmla="*/ 6 w 12"/>
                  <a:gd name="T13" fmla="*/ 17 h 47"/>
                  <a:gd name="T14" fmla="*/ 4 w 12"/>
                  <a:gd name="T15" fmla="*/ 15 h 47"/>
                  <a:gd name="T16" fmla="*/ 1 w 12"/>
                  <a:gd name="T17" fmla="*/ 10 h 47"/>
                  <a:gd name="T18" fmla="*/ 3 w 12"/>
                  <a:gd name="T19" fmla="*/ 5 h 47"/>
                  <a:gd name="T20" fmla="*/ 4 w 12"/>
                  <a:gd name="T21" fmla="*/ 2 h 47"/>
                  <a:gd name="T22" fmla="*/ 6 w 12"/>
                  <a:gd name="T23" fmla="*/ 0 h 47"/>
                  <a:gd name="T24" fmla="*/ 8 w 12"/>
                  <a:gd name="T25" fmla="*/ 2 h 47"/>
                  <a:gd name="T26" fmla="*/ 6 w 12"/>
                  <a:gd name="T27" fmla="*/ 8 h 47"/>
                  <a:gd name="T28" fmla="*/ 5 w 12"/>
                  <a:gd name="T29" fmla="*/ 10 h 47"/>
                  <a:gd name="T30" fmla="*/ 6 w 12"/>
                  <a:gd name="T31" fmla="*/ 12 h 47"/>
                  <a:gd name="T32" fmla="*/ 10 w 12"/>
                  <a:gd name="T33" fmla="*/ 17 h 47"/>
                  <a:gd name="T34" fmla="*/ 8 w 12"/>
                  <a:gd name="T35" fmla="*/ 23 h 47"/>
                  <a:gd name="T36" fmla="*/ 6 w 12"/>
                  <a:gd name="T37" fmla="*/ 25 h 47"/>
                  <a:gd name="T38" fmla="*/ 8 w 12"/>
                  <a:gd name="T39" fmla="*/ 27 h 47"/>
                  <a:gd name="T40" fmla="*/ 12 w 12"/>
                  <a:gd name="T41" fmla="*/ 32 h 47"/>
                  <a:gd name="T42" fmla="*/ 9 w 12"/>
                  <a:gd name="T43" fmla="*/ 38 h 47"/>
                  <a:gd name="T44" fmla="*/ 8 w 12"/>
                  <a:gd name="T45" fmla="*/ 40 h 47"/>
                  <a:gd name="T46" fmla="*/ 10 w 12"/>
                  <a:gd name="T47" fmla="*/ 42 h 47"/>
                  <a:gd name="T48" fmla="*/ 11 w 12"/>
                  <a:gd name="T49" fmla="*/ 43 h 47"/>
                  <a:gd name="T50" fmla="*/ 11 w 12"/>
                  <a:gd name="T51" fmla="*/ 46 h 47"/>
                  <a:gd name="T52" fmla="*/ 8 w 12"/>
                  <a:gd name="T53" fmla="*/ 46 h 47"/>
                  <a:gd name="T54" fmla="*/ 7 w 12"/>
                  <a:gd name="T55" fmla="*/ 45 h 47"/>
                  <a:gd name="T56" fmla="*/ 4 w 12"/>
                  <a:gd name="T5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47">
                    <a:moveTo>
                      <a:pt x="4" y="40"/>
                    </a:moveTo>
                    <a:cubicBezTo>
                      <a:pt x="4" y="38"/>
                      <a:pt x="5" y="36"/>
                      <a:pt x="6" y="35"/>
                    </a:cubicBezTo>
                    <a:cubicBezTo>
                      <a:pt x="7" y="34"/>
                      <a:pt x="8" y="33"/>
                      <a:pt x="7" y="32"/>
                    </a:cubicBezTo>
                    <a:cubicBezTo>
                      <a:pt x="7" y="32"/>
                      <a:pt x="7" y="31"/>
                      <a:pt x="6" y="30"/>
                    </a:cubicBezTo>
                    <a:cubicBezTo>
                      <a:pt x="4" y="29"/>
                      <a:pt x="3" y="28"/>
                      <a:pt x="2" y="25"/>
                    </a:cubicBezTo>
                    <a:cubicBezTo>
                      <a:pt x="2" y="23"/>
                      <a:pt x="3" y="21"/>
                      <a:pt x="5" y="20"/>
                    </a:cubicBezTo>
                    <a:cubicBezTo>
                      <a:pt x="5" y="19"/>
                      <a:pt x="6" y="18"/>
                      <a:pt x="6" y="17"/>
                    </a:cubicBezTo>
                    <a:cubicBezTo>
                      <a:pt x="6" y="17"/>
                      <a:pt x="5" y="16"/>
                      <a:pt x="4" y="15"/>
                    </a:cubicBezTo>
                    <a:cubicBezTo>
                      <a:pt x="3" y="14"/>
                      <a:pt x="1" y="13"/>
                      <a:pt x="1" y="10"/>
                    </a:cubicBezTo>
                    <a:cubicBezTo>
                      <a:pt x="0" y="8"/>
                      <a:pt x="2" y="6"/>
                      <a:pt x="3" y="5"/>
                    </a:cubicBezTo>
                    <a:cubicBezTo>
                      <a:pt x="4" y="4"/>
                      <a:pt x="4" y="3"/>
                      <a:pt x="4" y="2"/>
                    </a:cubicBezTo>
                    <a:cubicBezTo>
                      <a:pt x="4" y="1"/>
                      <a:pt x="5" y="0"/>
                      <a:pt x="6" y="0"/>
                    </a:cubicBezTo>
                    <a:cubicBezTo>
                      <a:pt x="7" y="0"/>
                      <a:pt x="8" y="1"/>
                      <a:pt x="8" y="2"/>
                    </a:cubicBezTo>
                    <a:cubicBezTo>
                      <a:pt x="8" y="5"/>
                      <a:pt x="7" y="6"/>
                      <a:pt x="6" y="8"/>
                    </a:cubicBezTo>
                    <a:cubicBezTo>
                      <a:pt x="5" y="9"/>
                      <a:pt x="5" y="9"/>
                      <a:pt x="5" y="10"/>
                    </a:cubicBezTo>
                    <a:cubicBezTo>
                      <a:pt x="5" y="11"/>
                      <a:pt x="5" y="11"/>
                      <a:pt x="6" y="12"/>
                    </a:cubicBezTo>
                    <a:cubicBezTo>
                      <a:pt x="8" y="13"/>
                      <a:pt x="9" y="14"/>
                      <a:pt x="10" y="17"/>
                    </a:cubicBezTo>
                    <a:cubicBezTo>
                      <a:pt x="10" y="20"/>
                      <a:pt x="9" y="21"/>
                      <a:pt x="8" y="23"/>
                    </a:cubicBezTo>
                    <a:cubicBezTo>
                      <a:pt x="7" y="24"/>
                      <a:pt x="6" y="24"/>
                      <a:pt x="6" y="25"/>
                    </a:cubicBezTo>
                    <a:cubicBezTo>
                      <a:pt x="7" y="26"/>
                      <a:pt x="7" y="26"/>
                      <a:pt x="8" y="27"/>
                    </a:cubicBezTo>
                    <a:cubicBezTo>
                      <a:pt x="9" y="28"/>
                      <a:pt x="11" y="29"/>
                      <a:pt x="12" y="32"/>
                    </a:cubicBezTo>
                    <a:cubicBezTo>
                      <a:pt x="12" y="35"/>
                      <a:pt x="10" y="36"/>
                      <a:pt x="9" y="38"/>
                    </a:cubicBezTo>
                    <a:cubicBezTo>
                      <a:pt x="8" y="39"/>
                      <a:pt x="8" y="39"/>
                      <a:pt x="8" y="40"/>
                    </a:cubicBezTo>
                    <a:cubicBezTo>
                      <a:pt x="8" y="41"/>
                      <a:pt x="9" y="41"/>
                      <a:pt x="10" y="42"/>
                    </a:cubicBezTo>
                    <a:cubicBezTo>
                      <a:pt x="10" y="42"/>
                      <a:pt x="11" y="43"/>
                      <a:pt x="11" y="43"/>
                    </a:cubicBezTo>
                    <a:cubicBezTo>
                      <a:pt x="12" y="44"/>
                      <a:pt x="12" y="45"/>
                      <a:pt x="11" y="46"/>
                    </a:cubicBezTo>
                    <a:cubicBezTo>
                      <a:pt x="10" y="47"/>
                      <a:pt x="9" y="47"/>
                      <a:pt x="8" y="46"/>
                    </a:cubicBezTo>
                    <a:cubicBezTo>
                      <a:pt x="8" y="46"/>
                      <a:pt x="8" y="46"/>
                      <a:pt x="7" y="45"/>
                    </a:cubicBezTo>
                    <a:cubicBezTo>
                      <a:pt x="6" y="45"/>
                      <a:pt x="4" y="43"/>
                      <a:pt x="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39" name="Freeform 25"/>
              <p:cNvSpPr>
                <a:spLocks/>
              </p:cNvSpPr>
              <p:nvPr/>
            </p:nvSpPr>
            <p:spPr bwMode="auto">
              <a:xfrm>
                <a:off x="5407" y="3105"/>
                <a:ext cx="40" cy="48"/>
              </a:xfrm>
              <a:custGeom>
                <a:avLst/>
                <a:gdLst>
                  <a:gd name="T0" fmla="*/ 17 w 40"/>
                  <a:gd name="T1" fmla="*/ 0 h 48"/>
                  <a:gd name="T2" fmla="*/ 0 w 40"/>
                  <a:gd name="T3" fmla="*/ 48 h 48"/>
                  <a:gd name="T4" fmla="*/ 19 w 40"/>
                  <a:gd name="T5" fmla="*/ 36 h 48"/>
                  <a:gd name="T6" fmla="*/ 40 w 40"/>
                  <a:gd name="T7" fmla="*/ 46 h 48"/>
                  <a:gd name="T8" fmla="*/ 17 w 40"/>
                  <a:gd name="T9" fmla="*/ 0 h 48"/>
                </a:gdLst>
                <a:ahLst/>
                <a:cxnLst>
                  <a:cxn ang="0">
                    <a:pos x="T0" y="T1"/>
                  </a:cxn>
                  <a:cxn ang="0">
                    <a:pos x="T2" y="T3"/>
                  </a:cxn>
                  <a:cxn ang="0">
                    <a:pos x="T4" y="T5"/>
                  </a:cxn>
                  <a:cxn ang="0">
                    <a:pos x="T6" y="T7"/>
                  </a:cxn>
                  <a:cxn ang="0">
                    <a:pos x="T8" y="T9"/>
                  </a:cxn>
                </a:cxnLst>
                <a:rect l="0" t="0" r="r" b="b"/>
                <a:pathLst>
                  <a:path w="40" h="48">
                    <a:moveTo>
                      <a:pt x="17" y="0"/>
                    </a:moveTo>
                    <a:lnTo>
                      <a:pt x="0" y="48"/>
                    </a:lnTo>
                    <a:lnTo>
                      <a:pt x="19" y="36"/>
                    </a:lnTo>
                    <a:lnTo>
                      <a:pt x="40" y="46"/>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40" name="Freeform 26"/>
              <p:cNvSpPr>
                <a:spLocks/>
              </p:cNvSpPr>
              <p:nvPr/>
            </p:nvSpPr>
            <p:spPr bwMode="auto">
              <a:xfrm>
                <a:off x="5503" y="3161"/>
                <a:ext cx="46" cy="82"/>
              </a:xfrm>
              <a:custGeom>
                <a:avLst/>
                <a:gdLst>
                  <a:gd name="T0" fmla="*/ 20 w 22"/>
                  <a:gd name="T1" fmla="*/ 0 h 39"/>
                  <a:gd name="T2" fmla="*/ 17 w 22"/>
                  <a:gd name="T3" fmla="*/ 1 h 39"/>
                  <a:gd name="T4" fmla="*/ 15 w 22"/>
                  <a:gd name="T5" fmla="*/ 3 h 39"/>
                  <a:gd name="T6" fmla="*/ 11 w 22"/>
                  <a:gd name="T7" fmla="*/ 7 h 39"/>
                  <a:gd name="T8" fmla="*/ 11 w 22"/>
                  <a:gd name="T9" fmla="*/ 13 h 39"/>
                  <a:gd name="T10" fmla="*/ 12 w 22"/>
                  <a:gd name="T11" fmla="*/ 15 h 39"/>
                  <a:gd name="T12" fmla="*/ 10 w 22"/>
                  <a:gd name="T13" fmla="*/ 17 h 39"/>
                  <a:gd name="T14" fmla="*/ 5 w 22"/>
                  <a:gd name="T15" fmla="*/ 21 h 39"/>
                  <a:gd name="T16" fmla="*/ 6 w 22"/>
                  <a:gd name="T17" fmla="*/ 27 h 39"/>
                  <a:gd name="T18" fmla="*/ 6 w 22"/>
                  <a:gd name="T19" fmla="*/ 29 h 39"/>
                  <a:gd name="T20" fmla="*/ 4 w 22"/>
                  <a:gd name="T21" fmla="*/ 31 h 39"/>
                  <a:gd name="T22" fmla="*/ 0 w 22"/>
                  <a:gd name="T23" fmla="*/ 35 h 39"/>
                  <a:gd name="T24" fmla="*/ 0 w 22"/>
                  <a:gd name="T25" fmla="*/ 36 h 39"/>
                  <a:gd name="T26" fmla="*/ 3 w 22"/>
                  <a:gd name="T27" fmla="*/ 37 h 39"/>
                  <a:gd name="T28" fmla="*/ 4 w 22"/>
                  <a:gd name="T29" fmla="*/ 36 h 39"/>
                  <a:gd name="T30" fmla="*/ 6 w 22"/>
                  <a:gd name="T31" fmla="*/ 35 h 39"/>
                  <a:gd name="T32" fmla="*/ 10 w 22"/>
                  <a:gd name="T33" fmla="*/ 31 h 39"/>
                  <a:gd name="T34" fmla="*/ 10 w 22"/>
                  <a:gd name="T35" fmla="*/ 25 h 39"/>
                  <a:gd name="T36" fmla="*/ 9 w 22"/>
                  <a:gd name="T37" fmla="*/ 22 h 39"/>
                  <a:gd name="T38" fmla="*/ 11 w 22"/>
                  <a:gd name="T39" fmla="*/ 21 h 39"/>
                  <a:gd name="T40" fmla="*/ 16 w 22"/>
                  <a:gd name="T41" fmla="*/ 17 h 39"/>
                  <a:gd name="T42" fmla="*/ 15 w 22"/>
                  <a:gd name="T43" fmla="*/ 11 h 39"/>
                  <a:gd name="T44" fmla="*/ 15 w 22"/>
                  <a:gd name="T45" fmla="*/ 8 h 39"/>
                  <a:gd name="T46" fmla="*/ 17 w 22"/>
                  <a:gd name="T47" fmla="*/ 7 h 39"/>
                  <a:gd name="T48" fmla="*/ 21 w 22"/>
                  <a:gd name="T49" fmla="*/ 3 h 39"/>
                  <a:gd name="T50" fmla="*/ 20 w 22"/>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9">
                    <a:moveTo>
                      <a:pt x="20" y="0"/>
                    </a:moveTo>
                    <a:cubicBezTo>
                      <a:pt x="19" y="0"/>
                      <a:pt x="18" y="0"/>
                      <a:pt x="17" y="1"/>
                    </a:cubicBezTo>
                    <a:cubicBezTo>
                      <a:pt x="17" y="2"/>
                      <a:pt x="17" y="2"/>
                      <a:pt x="15" y="3"/>
                    </a:cubicBezTo>
                    <a:cubicBezTo>
                      <a:pt x="14" y="3"/>
                      <a:pt x="12" y="4"/>
                      <a:pt x="11" y="7"/>
                    </a:cubicBezTo>
                    <a:cubicBezTo>
                      <a:pt x="10" y="9"/>
                      <a:pt x="11" y="11"/>
                      <a:pt x="11" y="13"/>
                    </a:cubicBezTo>
                    <a:cubicBezTo>
                      <a:pt x="12" y="14"/>
                      <a:pt x="12" y="14"/>
                      <a:pt x="12" y="15"/>
                    </a:cubicBezTo>
                    <a:cubicBezTo>
                      <a:pt x="12" y="16"/>
                      <a:pt x="11" y="16"/>
                      <a:pt x="10" y="17"/>
                    </a:cubicBezTo>
                    <a:cubicBezTo>
                      <a:pt x="8" y="17"/>
                      <a:pt x="6" y="18"/>
                      <a:pt x="5" y="21"/>
                    </a:cubicBezTo>
                    <a:cubicBezTo>
                      <a:pt x="4" y="23"/>
                      <a:pt x="5" y="25"/>
                      <a:pt x="6" y="27"/>
                    </a:cubicBezTo>
                    <a:cubicBezTo>
                      <a:pt x="7" y="28"/>
                      <a:pt x="7" y="29"/>
                      <a:pt x="6" y="29"/>
                    </a:cubicBezTo>
                    <a:cubicBezTo>
                      <a:pt x="6" y="30"/>
                      <a:pt x="6" y="30"/>
                      <a:pt x="4" y="31"/>
                    </a:cubicBezTo>
                    <a:cubicBezTo>
                      <a:pt x="3" y="31"/>
                      <a:pt x="1" y="32"/>
                      <a:pt x="0" y="35"/>
                    </a:cubicBezTo>
                    <a:cubicBezTo>
                      <a:pt x="0" y="35"/>
                      <a:pt x="0" y="36"/>
                      <a:pt x="0" y="36"/>
                    </a:cubicBezTo>
                    <a:cubicBezTo>
                      <a:pt x="0" y="39"/>
                      <a:pt x="3" y="38"/>
                      <a:pt x="3" y="37"/>
                    </a:cubicBezTo>
                    <a:cubicBezTo>
                      <a:pt x="3" y="37"/>
                      <a:pt x="4" y="37"/>
                      <a:pt x="4" y="36"/>
                    </a:cubicBezTo>
                    <a:cubicBezTo>
                      <a:pt x="4" y="36"/>
                      <a:pt x="4" y="35"/>
                      <a:pt x="6" y="35"/>
                    </a:cubicBezTo>
                    <a:cubicBezTo>
                      <a:pt x="7" y="34"/>
                      <a:pt x="9" y="33"/>
                      <a:pt x="10" y="31"/>
                    </a:cubicBezTo>
                    <a:cubicBezTo>
                      <a:pt x="11" y="28"/>
                      <a:pt x="10" y="26"/>
                      <a:pt x="10" y="25"/>
                    </a:cubicBezTo>
                    <a:cubicBezTo>
                      <a:pt x="9" y="24"/>
                      <a:pt x="9" y="23"/>
                      <a:pt x="9" y="22"/>
                    </a:cubicBezTo>
                    <a:cubicBezTo>
                      <a:pt x="9" y="21"/>
                      <a:pt x="10" y="21"/>
                      <a:pt x="11" y="21"/>
                    </a:cubicBezTo>
                    <a:cubicBezTo>
                      <a:pt x="13" y="20"/>
                      <a:pt x="15" y="19"/>
                      <a:pt x="16" y="17"/>
                    </a:cubicBezTo>
                    <a:cubicBezTo>
                      <a:pt x="17" y="14"/>
                      <a:pt x="16" y="12"/>
                      <a:pt x="15" y="11"/>
                    </a:cubicBezTo>
                    <a:cubicBezTo>
                      <a:pt x="14" y="9"/>
                      <a:pt x="14" y="9"/>
                      <a:pt x="15" y="8"/>
                    </a:cubicBezTo>
                    <a:cubicBezTo>
                      <a:pt x="15" y="7"/>
                      <a:pt x="15" y="7"/>
                      <a:pt x="17" y="7"/>
                    </a:cubicBezTo>
                    <a:cubicBezTo>
                      <a:pt x="18" y="6"/>
                      <a:pt x="20" y="5"/>
                      <a:pt x="21" y="3"/>
                    </a:cubicBezTo>
                    <a:cubicBezTo>
                      <a:pt x="22" y="2"/>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41" name="Freeform 27"/>
              <p:cNvSpPr>
                <a:spLocks/>
              </p:cNvSpPr>
              <p:nvPr/>
            </p:nvSpPr>
            <p:spPr bwMode="auto">
              <a:xfrm>
                <a:off x="5520" y="3130"/>
                <a:ext cx="39" cy="52"/>
              </a:xfrm>
              <a:custGeom>
                <a:avLst/>
                <a:gdLst>
                  <a:gd name="T0" fmla="*/ 39 w 39"/>
                  <a:gd name="T1" fmla="*/ 0 h 52"/>
                  <a:gd name="T2" fmla="*/ 37 w 39"/>
                  <a:gd name="T3" fmla="*/ 52 h 52"/>
                  <a:gd name="T4" fmla="*/ 23 w 39"/>
                  <a:gd name="T5" fmla="*/ 33 h 52"/>
                  <a:gd name="T6" fmla="*/ 0 w 39"/>
                  <a:gd name="T7" fmla="*/ 36 h 52"/>
                  <a:gd name="T8" fmla="*/ 39 w 39"/>
                  <a:gd name="T9" fmla="*/ 0 h 52"/>
                </a:gdLst>
                <a:ahLst/>
                <a:cxnLst>
                  <a:cxn ang="0">
                    <a:pos x="T0" y="T1"/>
                  </a:cxn>
                  <a:cxn ang="0">
                    <a:pos x="T2" y="T3"/>
                  </a:cxn>
                  <a:cxn ang="0">
                    <a:pos x="T4" y="T5"/>
                  </a:cxn>
                  <a:cxn ang="0">
                    <a:pos x="T6" y="T7"/>
                  </a:cxn>
                  <a:cxn ang="0">
                    <a:pos x="T8" y="T9"/>
                  </a:cxn>
                </a:cxnLst>
                <a:rect l="0" t="0" r="r" b="b"/>
                <a:pathLst>
                  <a:path w="39" h="52">
                    <a:moveTo>
                      <a:pt x="39" y="0"/>
                    </a:moveTo>
                    <a:lnTo>
                      <a:pt x="37" y="52"/>
                    </a:lnTo>
                    <a:lnTo>
                      <a:pt x="23" y="33"/>
                    </a:lnTo>
                    <a:lnTo>
                      <a:pt x="0" y="36"/>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42" name="Freeform 28"/>
              <p:cNvSpPr>
                <a:spLocks noEditPoints="1"/>
              </p:cNvSpPr>
              <p:nvPr/>
            </p:nvSpPr>
            <p:spPr bwMode="auto">
              <a:xfrm>
                <a:off x="5262" y="3243"/>
                <a:ext cx="343" cy="193"/>
              </a:xfrm>
              <a:custGeom>
                <a:avLst/>
                <a:gdLst>
                  <a:gd name="T0" fmla="*/ 66 w 165"/>
                  <a:gd name="T1" fmla="*/ 0 h 93"/>
                  <a:gd name="T2" fmla="*/ 42 w 165"/>
                  <a:gd name="T3" fmla="*/ 21 h 93"/>
                  <a:gd name="T4" fmla="*/ 42 w 165"/>
                  <a:gd name="T5" fmla="*/ 22 h 93"/>
                  <a:gd name="T6" fmla="*/ 36 w 165"/>
                  <a:gd name="T7" fmla="*/ 21 h 93"/>
                  <a:gd name="T8" fmla="*/ 33 w 165"/>
                  <a:gd name="T9" fmla="*/ 21 h 93"/>
                  <a:gd name="T10" fmla="*/ 1 w 165"/>
                  <a:gd name="T11" fmla="*/ 50 h 93"/>
                  <a:gd name="T12" fmla="*/ 30 w 165"/>
                  <a:gd name="T13" fmla="*/ 85 h 93"/>
                  <a:gd name="T14" fmla="*/ 33 w 165"/>
                  <a:gd name="T15" fmla="*/ 85 h 93"/>
                  <a:gd name="T16" fmla="*/ 52 w 165"/>
                  <a:gd name="T17" fmla="*/ 79 h 93"/>
                  <a:gd name="T18" fmla="*/ 74 w 165"/>
                  <a:gd name="T19" fmla="*/ 92 h 93"/>
                  <a:gd name="T20" fmla="*/ 76 w 165"/>
                  <a:gd name="T21" fmla="*/ 93 h 93"/>
                  <a:gd name="T22" fmla="*/ 98 w 165"/>
                  <a:gd name="T23" fmla="*/ 82 h 93"/>
                  <a:gd name="T24" fmla="*/ 117 w 165"/>
                  <a:gd name="T25" fmla="*/ 88 h 93"/>
                  <a:gd name="T26" fmla="*/ 121 w 165"/>
                  <a:gd name="T27" fmla="*/ 89 h 93"/>
                  <a:gd name="T28" fmla="*/ 163 w 165"/>
                  <a:gd name="T29" fmla="*/ 50 h 93"/>
                  <a:gd name="T30" fmla="*/ 125 w 165"/>
                  <a:gd name="T31" fmla="*/ 4 h 93"/>
                  <a:gd name="T32" fmla="*/ 121 w 165"/>
                  <a:gd name="T33" fmla="*/ 3 h 93"/>
                  <a:gd name="T34" fmla="*/ 88 w 165"/>
                  <a:gd name="T35" fmla="*/ 18 h 93"/>
                  <a:gd name="T36" fmla="*/ 68 w 165"/>
                  <a:gd name="T37" fmla="*/ 0 h 93"/>
                  <a:gd name="T38" fmla="*/ 66 w 165"/>
                  <a:gd name="T39" fmla="*/ 0 h 93"/>
                  <a:gd name="T40" fmla="*/ 66 w 165"/>
                  <a:gd name="T41" fmla="*/ 5 h 93"/>
                  <a:gd name="T42" fmla="*/ 67 w 165"/>
                  <a:gd name="T43" fmla="*/ 5 h 93"/>
                  <a:gd name="T44" fmla="*/ 83 w 165"/>
                  <a:gd name="T45" fmla="*/ 19 h 93"/>
                  <a:gd name="T46" fmla="*/ 86 w 165"/>
                  <a:gd name="T47" fmla="*/ 30 h 93"/>
                  <a:gd name="T48" fmla="*/ 92 w 165"/>
                  <a:gd name="T49" fmla="*/ 22 h 93"/>
                  <a:gd name="T50" fmla="*/ 121 w 165"/>
                  <a:gd name="T51" fmla="*/ 9 h 93"/>
                  <a:gd name="T52" fmla="*/ 124 w 165"/>
                  <a:gd name="T53" fmla="*/ 9 h 93"/>
                  <a:gd name="T54" fmla="*/ 150 w 165"/>
                  <a:gd name="T55" fmla="*/ 22 h 93"/>
                  <a:gd name="T56" fmla="*/ 158 w 165"/>
                  <a:gd name="T57" fmla="*/ 49 h 93"/>
                  <a:gd name="T58" fmla="*/ 121 w 165"/>
                  <a:gd name="T59" fmla="*/ 83 h 93"/>
                  <a:gd name="T60" fmla="*/ 117 w 165"/>
                  <a:gd name="T61" fmla="*/ 83 h 93"/>
                  <a:gd name="T62" fmla="*/ 101 w 165"/>
                  <a:gd name="T63" fmla="*/ 78 h 93"/>
                  <a:gd name="T64" fmla="*/ 97 w 165"/>
                  <a:gd name="T65" fmla="*/ 75 h 93"/>
                  <a:gd name="T66" fmla="*/ 94 w 165"/>
                  <a:gd name="T67" fmla="*/ 79 h 93"/>
                  <a:gd name="T68" fmla="*/ 76 w 165"/>
                  <a:gd name="T69" fmla="*/ 87 h 93"/>
                  <a:gd name="T70" fmla="*/ 74 w 165"/>
                  <a:gd name="T71" fmla="*/ 87 h 93"/>
                  <a:gd name="T72" fmla="*/ 56 w 165"/>
                  <a:gd name="T73" fmla="*/ 76 h 93"/>
                  <a:gd name="T74" fmla="*/ 53 w 165"/>
                  <a:gd name="T75" fmla="*/ 71 h 93"/>
                  <a:gd name="T76" fmla="*/ 49 w 165"/>
                  <a:gd name="T77" fmla="*/ 74 h 93"/>
                  <a:gd name="T78" fmla="*/ 33 w 165"/>
                  <a:gd name="T79" fmla="*/ 79 h 93"/>
                  <a:gd name="T80" fmla="*/ 31 w 165"/>
                  <a:gd name="T81" fmla="*/ 79 h 93"/>
                  <a:gd name="T82" fmla="*/ 12 w 165"/>
                  <a:gd name="T83" fmla="*/ 70 h 93"/>
                  <a:gd name="T84" fmla="*/ 6 w 165"/>
                  <a:gd name="T85" fmla="*/ 50 h 93"/>
                  <a:gd name="T86" fmla="*/ 33 w 165"/>
                  <a:gd name="T87" fmla="*/ 26 h 93"/>
                  <a:gd name="T88" fmla="*/ 35 w 165"/>
                  <a:gd name="T89" fmla="*/ 26 h 93"/>
                  <a:gd name="T90" fmla="*/ 41 w 165"/>
                  <a:gd name="T91" fmla="*/ 27 h 93"/>
                  <a:gd name="T92" fmla="*/ 47 w 165"/>
                  <a:gd name="T93" fmla="*/ 29 h 93"/>
                  <a:gd name="T94" fmla="*/ 48 w 165"/>
                  <a:gd name="T95" fmla="*/ 22 h 93"/>
                  <a:gd name="T96" fmla="*/ 48 w 165"/>
                  <a:gd name="T97" fmla="*/ 22 h 93"/>
                  <a:gd name="T98" fmla="*/ 66 w 165"/>
                  <a:gd name="T99"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93">
                    <a:moveTo>
                      <a:pt x="66" y="0"/>
                    </a:moveTo>
                    <a:cubicBezTo>
                      <a:pt x="54" y="0"/>
                      <a:pt x="43" y="9"/>
                      <a:pt x="42" y="21"/>
                    </a:cubicBezTo>
                    <a:cubicBezTo>
                      <a:pt x="42" y="22"/>
                      <a:pt x="42" y="22"/>
                      <a:pt x="42" y="22"/>
                    </a:cubicBezTo>
                    <a:cubicBezTo>
                      <a:pt x="40" y="21"/>
                      <a:pt x="38" y="21"/>
                      <a:pt x="36" y="21"/>
                    </a:cubicBezTo>
                    <a:cubicBezTo>
                      <a:pt x="35" y="21"/>
                      <a:pt x="34" y="21"/>
                      <a:pt x="33" y="21"/>
                    </a:cubicBezTo>
                    <a:cubicBezTo>
                      <a:pt x="17" y="21"/>
                      <a:pt x="3" y="33"/>
                      <a:pt x="1" y="50"/>
                    </a:cubicBezTo>
                    <a:cubicBezTo>
                      <a:pt x="0" y="67"/>
                      <a:pt x="13" y="83"/>
                      <a:pt x="30" y="85"/>
                    </a:cubicBezTo>
                    <a:cubicBezTo>
                      <a:pt x="31" y="85"/>
                      <a:pt x="32" y="85"/>
                      <a:pt x="33" y="85"/>
                    </a:cubicBezTo>
                    <a:cubicBezTo>
                      <a:pt x="40" y="85"/>
                      <a:pt x="46" y="82"/>
                      <a:pt x="52" y="79"/>
                    </a:cubicBezTo>
                    <a:cubicBezTo>
                      <a:pt x="56" y="86"/>
                      <a:pt x="64" y="92"/>
                      <a:pt x="74" y="92"/>
                    </a:cubicBezTo>
                    <a:cubicBezTo>
                      <a:pt x="75" y="93"/>
                      <a:pt x="76" y="93"/>
                      <a:pt x="76" y="93"/>
                    </a:cubicBezTo>
                    <a:cubicBezTo>
                      <a:pt x="85" y="93"/>
                      <a:pt x="93" y="89"/>
                      <a:pt x="98" y="82"/>
                    </a:cubicBezTo>
                    <a:cubicBezTo>
                      <a:pt x="104" y="86"/>
                      <a:pt x="110" y="88"/>
                      <a:pt x="117" y="88"/>
                    </a:cubicBezTo>
                    <a:cubicBezTo>
                      <a:pt x="118" y="89"/>
                      <a:pt x="120" y="89"/>
                      <a:pt x="121" y="89"/>
                    </a:cubicBezTo>
                    <a:cubicBezTo>
                      <a:pt x="143" y="89"/>
                      <a:pt x="161" y="72"/>
                      <a:pt x="163" y="50"/>
                    </a:cubicBezTo>
                    <a:cubicBezTo>
                      <a:pt x="165" y="26"/>
                      <a:pt x="148" y="6"/>
                      <a:pt x="125" y="4"/>
                    </a:cubicBezTo>
                    <a:cubicBezTo>
                      <a:pt x="123" y="3"/>
                      <a:pt x="122" y="3"/>
                      <a:pt x="121" y="3"/>
                    </a:cubicBezTo>
                    <a:cubicBezTo>
                      <a:pt x="108" y="3"/>
                      <a:pt x="96" y="9"/>
                      <a:pt x="88" y="18"/>
                    </a:cubicBezTo>
                    <a:cubicBezTo>
                      <a:pt x="86" y="9"/>
                      <a:pt x="78" y="1"/>
                      <a:pt x="68" y="0"/>
                    </a:cubicBezTo>
                    <a:cubicBezTo>
                      <a:pt x="67" y="0"/>
                      <a:pt x="66" y="0"/>
                      <a:pt x="66" y="0"/>
                    </a:cubicBezTo>
                    <a:moveTo>
                      <a:pt x="66" y="5"/>
                    </a:moveTo>
                    <a:cubicBezTo>
                      <a:pt x="66" y="5"/>
                      <a:pt x="67" y="5"/>
                      <a:pt x="67" y="5"/>
                    </a:cubicBezTo>
                    <a:cubicBezTo>
                      <a:pt x="75" y="6"/>
                      <a:pt x="82" y="12"/>
                      <a:pt x="83" y="19"/>
                    </a:cubicBezTo>
                    <a:cubicBezTo>
                      <a:pt x="86" y="30"/>
                      <a:pt x="86" y="30"/>
                      <a:pt x="86" y="30"/>
                    </a:cubicBezTo>
                    <a:cubicBezTo>
                      <a:pt x="92" y="22"/>
                      <a:pt x="92" y="22"/>
                      <a:pt x="92" y="22"/>
                    </a:cubicBezTo>
                    <a:cubicBezTo>
                      <a:pt x="99" y="13"/>
                      <a:pt x="110" y="9"/>
                      <a:pt x="121" y="9"/>
                    </a:cubicBezTo>
                    <a:cubicBezTo>
                      <a:pt x="122" y="9"/>
                      <a:pt x="123" y="9"/>
                      <a:pt x="124" y="9"/>
                    </a:cubicBezTo>
                    <a:cubicBezTo>
                      <a:pt x="134" y="10"/>
                      <a:pt x="143" y="14"/>
                      <a:pt x="150" y="22"/>
                    </a:cubicBezTo>
                    <a:cubicBezTo>
                      <a:pt x="156" y="30"/>
                      <a:pt x="159" y="39"/>
                      <a:pt x="158" y="49"/>
                    </a:cubicBezTo>
                    <a:cubicBezTo>
                      <a:pt x="156" y="69"/>
                      <a:pt x="140" y="83"/>
                      <a:pt x="121" y="83"/>
                    </a:cubicBezTo>
                    <a:cubicBezTo>
                      <a:pt x="120" y="83"/>
                      <a:pt x="119" y="83"/>
                      <a:pt x="117" y="83"/>
                    </a:cubicBezTo>
                    <a:cubicBezTo>
                      <a:pt x="112" y="83"/>
                      <a:pt x="106" y="81"/>
                      <a:pt x="101" y="78"/>
                    </a:cubicBezTo>
                    <a:cubicBezTo>
                      <a:pt x="97" y="75"/>
                      <a:pt x="97" y="75"/>
                      <a:pt x="97" y="75"/>
                    </a:cubicBezTo>
                    <a:cubicBezTo>
                      <a:pt x="94" y="79"/>
                      <a:pt x="94" y="79"/>
                      <a:pt x="94" y="79"/>
                    </a:cubicBezTo>
                    <a:cubicBezTo>
                      <a:pt x="90" y="84"/>
                      <a:pt x="83" y="87"/>
                      <a:pt x="76" y="87"/>
                    </a:cubicBezTo>
                    <a:cubicBezTo>
                      <a:pt x="76" y="87"/>
                      <a:pt x="75" y="87"/>
                      <a:pt x="74" y="87"/>
                    </a:cubicBezTo>
                    <a:cubicBezTo>
                      <a:pt x="67" y="87"/>
                      <a:pt x="60" y="82"/>
                      <a:pt x="56" y="76"/>
                    </a:cubicBezTo>
                    <a:cubicBezTo>
                      <a:pt x="53" y="71"/>
                      <a:pt x="53" y="71"/>
                      <a:pt x="53" y="71"/>
                    </a:cubicBezTo>
                    <a:cubicBezTo>
                      <a:pt x="49" y="74"/>
                      <a:pt x="49" y="74"/>
                      <a:pt x="49" y="74"/>
                    </a:cubicBezTo>
                    <a:cubicBezTo>
                      <a:pt x="44" y="78"/>
                      <a:pt x="39" y="79"/>
                      <a:pt x="33" y="79"/>
                    </a:cubicBezTo>
                    <a:cubicBezTo>
                      <a:pt x="32" y="79"/>
                      <a:pt x="31" y="79"/>
                      <a:pt x="31" y="79"/>
                    </a:cubicBezTo>
                    <a:cubicBezTo>
                      <a:pt x="23" y="79"/>
                      <a:pt x="17" y="75"/>
                      <a:pt x="12" y="70"/>
                    </a:cubicBezTo>
                    <a:cubicBezTo>
                      <a:pt x="8" y="64"/>
                      <a:pt x="6" y="57"/>
                      <a:pt x="6" y="50"/>
                    </a:cubicBezTo>
                    <a:cubicBezTo>
                      <a:pt x="8" y="36"/>
                      <a:pt x="19" y="26"/>
                      <a:pt x="33" y="26"/>
                    </a:cubicBezTo>
                    <a:cubicBezTo>
                      <a:pt x="34" y="26"/>
                      <a:pt x="35" y="26"/>
                      <a:pt x="35" y="26"/>
                    </a:cubicBezTo>
                    <a:cubicBezTo>
                      <a:pt x="37" y="26"/>
                      <a:pt x="39" y="26"/>
                      <a:pt x="41" y="27"/>
                    </a:cubicBezTo>
                    <a:cubicBezTo>
                      <a:pt x="47" y="29"/>
                      <a:pt x="47" y="29"/>
                      <a:pt x="47" y="29"/>
                    </a:cubicBezTo>
                    <a:cubicBezTo>
                      <a:pt x="48" y="22"/>
                      <a:pt x="48" y="22"/>
                      <a:pt x="48" y="22"/>
                    </a:cubicBezTo>
                    <a:cubicBezTo>
                      <a:pt x="48" y="22"/>
                      <a:pt x="48" y="22"/>
                      <a:pt x="48" y="22"/>
                    </a:cubicBezTo>
                    <a:cubicBezTo>
                      <a:pt x="48" y="12"/>
                      <a:pt x="56" y="5"/>
                      <a:pt x="6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43" name="Freeform 29"/>
              <p:cNvSpPr>
                <a:spLocks/>
              </p:cNvSpPr>
              <p:nvPr/>
            </p:nvSpPr>
            <p:spPr bwMode="auto">
              <a:xfrm>
                <a:off x="5472" y="3272"/>
                <a:ext cx="106" cy="106"/>
              </a:xfrm>
              <a:custGeom>
                <a:avLst/>
                <a:gdLst>
                  <a:gd name="T0" fmla="*/ 44 w 51"/>
                  <a:gd name="T1" fmla="*/ 51 h 51"/>
                  <a:gd name="T2" fmla="*/ 51 w 51"/>
                  <a:gd name="T3" fmla="*/ 31 h 51"/>
                  <a:gd name="T4" fmla="*/ 19 w 51"/>
                  <a:gd name="T5" fmla="*/ 0 h 51"/>
                  <a:gd name="T6" fmla="*/ 0 w 51"/>
                  <a:gd name="T7" fmla="*/ 6 h 51"/>
                  <a:gd name="T8" fmla="*/ 44 w 51"/>
                  <a:gd name="T9" fmla="*/ 51 h 51"/>
                </a:gdLst>
                <a:ahLst/>
                <a:cxnLst>
                  <a:cxn ang="0">
                    <a:pos x="T0" y="T1"/>
                  </a:cxn>
                  <a:cxn ang="0">
                    <a:pos x="T2" y="T3"/>
                  </a:cxn>
                  <a:cxn ang="0">
                    <a:pos x="T4" y="T5"/>
                  </a:cxn>
                  <a:cxn ang="0">
                    <a:pos x="T6" y="T7"/>
                  </a:cxn>
                  <a:cxn ang="0">
                    <a:pos x="T8" y="T9"/>
                  </a:cxn>
                </a:cxnLst>
                <a:rect l="0" t="0" r="r" b="b"/>
                <a:pathLst>
                  <a:path w="51" h="51">
                    <a:moveTo>
                      <a:pt x="44" y="51"/>
                    </a:moveTo>
                    <a:cubicBezTo>
                      <a:pt x="48" y="45"/>
                      <a:pt x="51" y="39"/>
                      <a:pt x="51" y="31"/>
                    </a:cubicBezTo>
                    <a:cubicBezTo>
                      <a:pt x="51" y="14"/>
                      <a:pt x="37" y="0"/>
                      <a:pt x="19" y="0"/>
                    </a:cubicBezTo>
                    <a:cubicBezTo>
                      <a:pt x="12" y="0"/>
                      <a:pt x="6" y="2"/>
                      <a:pt x="0" y="6"/>
                    </a:cubicBezTo>
                    <a:cubicBezTo>
                      <a:pt x="24" y="7"/>
                      <a:pt x="43" y="27"/>
                      <a:pt x="44"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grpSp>
        <p:sp>
          <p:nvSpPr>
            <p:cNvPr id="35" name="TextBox 34"/>
            <p:cNvSpPr txBox="1"/>
            <p:nvPr/>
          </p:nvSpPr>
          <p:spPr>
            <a:xfrm>
              <a:off x="6089719" y="3655442"/>
              <a:ext cx="569728" cy="262635"/>
            </a:xfrm>
            <a:prstGeom prst="rect">
              <a:avLst/>
            </a:prstGeom>
            <a:noFill/>
          </p:spPr>
          <p:txBody>
            <a:bodyPr wrap="none" rtlCol="0">
              <a:spAutoFit/>
            </a:bodyPr>
            <a:lstStyle/>
            <a:p>
              <a:pPr defTabSz="884585"/>
              <a:r>
                <a:rPr lang="en-US" sz="1000" b="1" dirty="0">
                  <a:solidFill>
                    <a:schemeClr val="accent2">
                      <a:lumMod val="75000"/>
                    </a:schemeClr>
                  </a:solidFill>
                </a:rPr>
                <a:t>HEAT</a:t>
              </a:r>
            </a:p>
          </p:txBody>
        </p:sp>
      </p:grpSp>
      <p:grpSp>
        <p:nvGrpSpPr>
          <p:cNvPr id="46" name="Группа 45"/>
          <p:cNvGrpSpPr/>
          <p:nvPr/>
        </p:nvGrpSpPr>
        <p:grpSpPr>
          <a:xfrm>
            <a:off x="6747306" y="4536582"/>
            <a:ext cx="1146467" cy="913209"/>
            <a:chOff x="5731054" y="4149610"/>
            <a:chExt cx="1282371" cy="974089"/>
          </a:xfrm>
          <a:solidFill>
            <a:schemeClr val="accent2">
              <a:lumMod val="75000"/>
            </a:schemeClr>
          </a:solidFill>
        </p:grpSpPr>
        <p:grpSp>
          <p:nvGrpSpPr>
            <p:cNvPr id="48" name="Группа 47"/>
            <p:cNvGrpSpPr/>
            <p:nvPr/>
          </p:nvGrpSpPr>
          <p:grpSpPr>
            <a:xfrm>
              <a:off x="6074619" y="4149610"/>
              <a:ext cx="566779" cy="585778"/>
              <a:chOff x="9425135" y="2519380"/>
              <a:chExt cx="1704975" cy="1762125"/>
            </a:xfrm>
            <a:grpFill/>
          </p:grpSpPr>
          <p:sp>
            <p:nvSpPr>
              <p:cNvPr id="50" name="Freeform 36"/>
              <p:cNvSpPr>
                <a:spLocks/>
              </p:cNvSpPr>
              <p:nvPr/>
            </p:nvSpPr>
            <p:spPr bwMode="auto">
              <a:xfrm>
                <a:off x="9958535" y="3322655"/>
                <a:ext cx="355600" cy="768350"/>
              </a:xfrm>
              <a:custGeom>
                <a:avLst/>
                <a:gdLst>
                  <a:gd name="T0" fmla="*/ 156 w 224"/>
                  <a:gd name="T1" fmla="*/ 484 h 484"/>
                  <a:gd name="T2" fmla="*/ 156 w 224"/>
                  <a:gd name="T3" fmla="*/ 484 h 484"/>
                  <a:gd name="T4" fmla="*/ 170 w 224"/>
                  <a:gd name="T5" fmla="*/ 468 h 484"/>
                  <a:gd name="T6" fmla="*/ 184 w 224"/>
                  <a:gd name="T7" fmla="*/ 452 h 484"/>
                  <a:gd name="T8" fmla="*/ 196 w 224"/>
                  <a:gd name="T9" fmla="*/ 436 h 484"/>
                  <a:gd name="T10" fmla="*/ 206 w 224"/>
                  <a:gd name="T11" fmla="*/ 418 h 484"/>
                  <a:gd name="T12" fmla="*/ 214 w 224"/>
                  <a:gd name="T13" fmla="*/ 398 h 484"/>
                  <a:gd name="T14" fmla="*/ 220 w 224"/>
                  <a:gd name="T15" fmla="*/ 378 h 484"/>
                  <a:gd name="T16" fmla="*/ 224 w 224"/>
                  <a:gd name="T17" fmla="*/ 358 h 484"/>
                  <a:gd name="T18" fmla="*/ 224 w 224"/>
                  <a:gd name="T19" fmla="*/ 336 h 484"/>
                  <a:gd name="T20" fmla="*/ 224 w 224"/>
                  <a:gd name="T21" fmla="*/ 336 h 484"/>
                  <a:gd name="T22" fmla="*/ 224 w 224"/>
                  <a:gd name="T23" fmla="*/ 324 h 484"/>
                  <a:gd name="T24" fmla="*/ 222 w 224"/>
                  <a:gd name="T25" fmla="*/ 310 h 484"/>
                  <a:gd name="T26" fmla="*/ 212 w 224"/>
                  <a:gd name="T27" fmla="*/ 276 h 484"/>
                  <a:gd name="T28" fmla="*/ 198 w 224"/>
                  <a:gd name="T29" fmla="*/ 236 h 484"/>
                  <a:gd name="T30" fmla="*/ 178 w 224"/>
                  <a:gd name="T31" fmla="*/ 192 h 484"/>
                  <a:gd name="T32" fmla="*/ 156 w 224"/>
                  <a:gd name="T33" fmla="*/ 146 h 484"/>
                  <a:gd name="T34" fmla="*/ 130 w 224"/>
                  <a:gd name="T35" fmla="*/ 98 h 484"/>
                  <a:gd name="T36" fmla="*/ 74 w 224"/>
                  <a:gd name="T37" fmla="*/ 0 h 484"/>
                  <a:gd name="T38" fmla="*/ 74 w 224"/>
                  <a:gd name="T39" fmla="*/ 0 h 484"/>
                  <a:gd name="T40" fmla="*/ 44 w 224"/>
                  <a:gd name="T41" fmla="*/ 66 h 484"/>
                  <a:gd name="T42" fmla="*/ 20 w 224"/>
                  <a:gd name="T43" fmla="*/ 128 h 484"/>
                  <a:gd name="T44" fmla="*/ 12 w 224"/>
                  <a:gd name="T45" fmla="*/ 156 h 484"/>
                  <a:gd name="T46" fmla="*/ 6 w 224"/>
                  <a:gd name="T47" fmla="*/ 180 h 484"/>
                  <a:gd name="T48" fmla="*/ 2 w 224"/>
                  <a:gd name="T49" fmla="*/ 204 h 484"/>
                  <a:gd name="T50" fmla="*/ 0 w 224"/>
                  <a:gd name="T51" fmla="*/ 224 h 484"/>
                  <a:gd name="T52" fmla="*/ 0 w 224"/>
                  <a:gd name="T53" fmla="*/ 224 h 484"/>
                  <a:gd name="T54" fmla="*/ 0 w 224"/>
                  <a:gd name="T55" fmla="*/ 244 h 484"/>
                  <a:gd name="T56" fmla="*/ 2 w 224"/>
                  <a:gd name="T57" fmla="*/ 264 h 484"/>
                  <a:gd name="T58" fmla="*/ 6 w 224"/>
                  <a:gd name="T59" fmla="*/ 284 h 484"/>
                  <a:gd name="T60" fmla="*/ 10 w 224"/>
                  <a:gd name="T61" fmla="*/ 302 h 484"/>
                  <a:gd name="T62" fmla="*/ 18 w 224"/>
                  <a:gd name="T63" fmla="*/ 320 h 484"/>
                  <a:gd name="T64" fmla="*/ 24 w 224"/>
                  <a:gd name="T65" fmla="*/ 338 h 484"/>
                  <a:gd name="T66" fmla="*/ 32 w 224"/>
                  <a:gd name="T67" fmla="*/ 356 h 484"/>
                  <a:gd name="T68" fmla="*/ 42 w 224"/>
                  <a:gd name="T69" fmla="*/ 372 h 484"/>
                  <a:gd name="T70" fmla="*/ 54 w 224"/>
                  <a:gd name="T71" fmla="*/ 390 h 484"/>
                  <a:gd name="T72" fmla="*/ 64 w 224"/>
                  <a:gd name="T73" fmla="*/ 404 h 484"/>
                  <a:gd name="T74" fmla="*/ 92 w 224"/>
                  <a:gd name="T75" fmla="*/ 434 h 484"/>
                  <a:gd name="T76" fmla="*/ 122 w 224"/>
                  <a:gd name="T77" fmla="*/ 460 h 484"/>
                  <a:gd name="T78" fmla="*/ 156 w 224"/>
                  <a:gd name="T79" fmla="*/ 484 h 484"/>
                  <a:gd name="T80" fmla="*/ 156 w 224"/>
                  <a:gd name="T81"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484">
                    <a:moveTo>
                      <a:pt x="156" y="484"/>
                    </a:moveTo>
                    <a:lnTo>
                      <a:pt x="156" y="484"/>
                    </a:lnTo>
                    <a:lnTo>
                      <a:pt x="170" y="468"/>
                    </a:lnTo>
                    <a:lnTo>
                      <a:pt x="184" y="452"/>
                    </a:lnTo>
                    <a:lnTo>
                      <a:pt x="196" y="436"/>
                    </a:lnTo>
                    <a:lnTo>
                      <a:pt x="206" y="418"/>
                    </a:lnTo>
                    <a:lnTo>
                      <a:pt x="214" y="398"/>
                    </a:lnTo>
                    <a:lnTo>
                      <a:pt x="220" y="378"/>
                    </a:lnTo>
                    <a:lnTo>
                      <a:pt x="224" y="358"/>
                    </a:lnTo>
                    <a:lnTo>
                      <a:pt x="224" y="336"/>
                    </a:lnTo>
                    <a:lnTo>
                      <a:pt x="224" y="336"/>
                    </a:lnTo>
                    <a:lnTo>
                      <a:pt x="224" y="324"/>
                    </a:lnTo>
                    <a:lnTo>
                      <a:pt x="222" y="310"/>
                    </a:lnTo>
                    <a:lnTo>
                      <a:pt x="212" y="276"/>
                    </a:lnTo>
                    <a:lnTo>
                      <a:pt x="198" y="236"/>
                    </a:lnTo>
                    <a:lnTo>
                      <a:pt x="178" y="192"/>
                    </a:lnTo>
                    <a:lnTo>
                      <a:pt x="156" y="146"/>
                    </a:lnTo>
                    <a:lnTo>
                      <a:pt x="130" y="98"/>
                    </a:lnTo>
                    <a:lnTo>
                      <a:pt x="74" y="0"/>
                    </a:lnTo>
                    <a:lnTo>
                      <a:pt x="74" y="0"/>
                    </a:lnTo>
                    <a:lnTo>
                      <a:pt x="44" y="66"/>
                    </a:lnTo>
                    <a:lnTo>
                      <a:pt x="20" y="128"/>
                    </a:lnTo>
                    <a:lnTo>
                      <a:pt x="12" y="156"/>
                    </a:lnTo>
                    <a:lnTo>
                      <a:pt x="6" y="180"/>
                    </a:lnTo>
                    <a:lnTo>
                      <a:pt x="2" y="204"/>
                    </a:lnTo>
                    <a:lnTo>
                      <a:pt x="0" y="224"/>
                    </a:lnTo>
                    <a:lnTo>
                      <a:pt x="0" y="224"/>
                    </a:lnTo>
                    <a:lnTo>
                      <a:pt x="0" y="244"/>
                    </a:lnTo>
                    <a:lnTo>
                      <a:pt x="2" y="264"/>
                    </a:lnTo>
                    <a:lnTo>
                      <a:pt x="6" y="284"/>
                    </a:lnTo>
                    <a:lnTo>
                      <a:pt x="10" y="302"/>
                    </a:lnTo>
                    <a:lnTo>
                      <a:pt x="18" y="320"/>
                    </a:lnTo>
                    <a:lnTo>
                      <a:pt x="24" y="338"/>
                    </a:lnTo>
                    <a:lnTo>
                      <a:pt x="32" y="356"/>
                    </a:lnTo>
                    <a:lnTo>
                      <a:pt x="42" y="372"/>
                    </a:lnTo>
                    <a:lnTo>
                      <a:pt x="54" y="390"/>
                    </a:lnTo>
                    <a:lnTo>
                      <a:pt x="64" y="404"/>
                    </a:lnTo>
                    <a:lnTo>
                      <a:pt x="92" y="434"/>
                    </a:lnTo>
                    <a:lnTo>
                      <a:pt x="122" y="460"/>
                    </a:lnTo>
                    <a:lnTo>
                      <a:pt x="156" y="484"/>
                    </a:lnTo>
                    <a:lnTo>
                      <a:pt x="156"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51" name="Freeform 37"/>
              <p:cNvSpPr>
                <a:spLocks/>
              </p:cNvSpPr>
              <p:nvPr/>
            </p:nvSpPr>
            <p:spPr bwMode="auto">
              <a:xfrm>
                <a:off x="9425135" y="2900380"/>
                <a:ext cx="857250" cy="1381125"/>
              </a:xfrm>
              <a:custGeom>
                <a:avLst/>
                <a:gdLst>
                  <a:gd name="T0" fmla="*/ 306 w 540"/>
                  <a:gd name="T1" fmla="*/ 818 h 870"/>
                  <a:gd name="T2" fmla="*/ 256 w 540"/>
                  <a:gd name="T3" fmla="*/ 814 h 870"/>
                  <a:gd name="T4" fmla="*/ 208 w 540"/>
                  <a:gd name="T5" fmla="*/ 800 h 870"/>
                  <a:gd name="T6" fmla="*/ 164 w 540"/>
                  <a:gd name="T7" fmla="*/ 782 h 870"/>
                  <a:gd name="T8" fmla="*/ 126 w 540"/>
                  <a:gd name="T9" fmla="*/ 754 h 870"/>
                  <a:gd name="T10" fmla="*/ 96 w 540"/>
                  <a:gd name="T11" fmla="*/ 722 h 870"/>
                  <a:gd name="T12" fmla="*/ 72 w 540"/>
                  <a:gd name="T13" fmla="*/ 686 h 870"/>
                  <a:gd name="T14" fmla="*/ 58 w 540"/>
                  <a:gd name="T15" fmla="*/ 646 h 870"/>
                  <a:gd name="T16" fmla="*/ 52 w 540"/>
                  <a:gd name="T17" fmla="*/ 602 h 870"/>
                  <a:gd name="T18" fmla="*/ 54 w 540"/>
                  <a:gd name="T19" fmla="*/ 582 h 870"/>
                  <a:gd name="T20" fmla="*/ 68 w 540"/>
                  <a:gd name="T21" fmla="*/ 532 h 870"/>
                  <a:gd name="T22" fmla="*/ 110 w 540"/>
                  <a:gd name="T23" fmla="*/ 436 h 870"/>
                  <a:gd name="T24" fmla="*/ 188 w 540"/>
                  <a:gd name="T25" fmla="*/ 290 h 870"/>
                  <a:gd name="T26" fmla="*/ 270 w 540"/>
                  <a:gd name="T27" fmla="*/ 152 h 870"/>
                  <a:gd name="T28" fmla="*/ 306 w 540"/>
                  <a:gd name="T29" fmla="*/ 96 h 870"/>
                  <a:gd name="T30" fmla="*/ 410 w 540"/>
                  <a:gd name="T31" fmla="*/ 266 h 870"/>
                  <a:gd name="T32" fmla="*/ 438 w 540"/>
                  <a:gd name="T33" fmla="*/ 210 h 870"/>
                  <a:gd name="T34" fmla="*/ 368 w 540"/>
                  <a:gd name="T35" fmla="*/ 94 h 870"/>
                  <a:gd name="T36" fmla="*/ 306 w 540"/>
                  <a:gd name="T37" fmla="*/ 0 h 870"/>
                  <a:gd name="T38" fmla="*/ 284 w 540"/>
                  <a:gd name="T39" fmla="*/ 34 h 870"/>
                  <a:gd name="T40" fmla="*/ 182 w 540"/>
                  <a:gd name="T41" fmla="*/ 196 h 870"/>
                  <a:gd name="T42" fmla="*/ 82 w 540"/>
                  <a:gd name="T43" fmla="*/ 374 h 870"/>
                  <a:gd name="T44" fmla="*/ 40 w 540"/>
                  <a:gd name="T45" fmla="*/ 462 h 870"/>
                  <a:gd name="T46" fmla="*/ 12 w 540"/>
                  <a:gd name="T47" fmla="*/ 540 h 870"/>
                  <a:gd name="T48" fmla="*/ 0 w 540"/>
                  <a:gd name="T49" fmla="*/ 588 h 870"/>
                  <a:gd name="T50" fmla="*/ 0 w 540"/>
                  <a:gd name="T51" fmla="*/ 602 h 870"/>
                  <a:gd name="T52" fmla="*/ 6 w 540"/>
                  <a:gd name="T53" fmla="*/ 656 h 870"/>
                  <a:gd name="T54" fmla="*/ 24 w 540"/>
                  <a:gd name="T55" fmla="*/ 706 h 870"/>
                  <a:gd name="T56" fmla="*/ 52 w 540"/>
                  <a:gd name="T57" fmla="*/ 752 h 870"/>
                  <a:gd name="T58" fmla="*/ 90 w 540"/>
                  <a:gd name="T59" fmla="*/ 792 h 870"/>
                  <a:gd name="T60" fmla="*/ 136 w 540"/>
                  <a:gd name="T61" fmla="*/ 824 h 870"/>
                  <a:gd name="T62" fmla="*/ 188 w 540"/>
                  <a:gd name="T63" fmla="*/ 848 h 870"/>
                  <a:gd name="T64" fmla="*/ 244 w 540"/>
                  <a:gd name="T65" fmla="*/ 864 h 870"/>
                  <a:gd name="T66" fmla="*/ 306 w 540"/>
                  <a:gd name="T67" fmla="*/ 870 h 870"/>
                  <a:gd name="T68" fmla="*/ 342 w 540"/>
                  <a:gd name="T69" fmla="*/ 868 h 870"/>
                  <a:gd name="T70" fmla="*/ 406 w 540"/>
                  <a:gd name="T71" fmla="*/ 856 h 870"/>
                  <a:gd name="T72" fmla="*/ 466 w 540"/>
                  <a:gd name="T73" fmla="*/ 830 h 870"/>
                  <a:gd name="T74" fmla="*/ 518 w 540"/>
                  <a:gd name="T75" fmla="*/ 796 h 870"/>
                  <a:gd name="T76" fmla="*/ 540 w 540"/>
                  <a:gd name="T77" fmla="*/ 776 h 870"/>
                  <a:gd name="T78" fmla="*/ 492 w 540"/>
                  <a:gd name="T79" fmla="*/ 750 h 870"/>
                  <a:gd name="T80" fmla="*/ 474 w 540"/>
                  <a:gd name="T81" fmla="*/ 764 h 870"/>
                  <a:gd name="T82" fmla="*/ 432 w 540"/>
                  <a:gd name="T83" fmla="*/ 790 h 870"/>
                  <a:gd name="T84" fmla="*/ 384 w 540"/>
                  <a:gd name="T85" fmla="*/ 808 h 870"/>
                  <a:gd name="T86" fmla="*/ 334 w 540"/>
                  <a:gd name="T87" fmla="*/ 816 h 870"/>
                  <a:gd name="T88" fmla="*/ 306 w 540"/>
                  <a:gd name="T89" fmla="*/ 81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0" h="870">
                    <a:moveTo>
                      <a:pt x="306" y="818"/>
                    </a:moveTo>
                    <a:lnTo>
                      <a:pt x="306" y="818"/>
                    </a:lnTo>
                    <a:lnTo>
                      <a:pt x="280" y="816"/>
                    </a:lnTo>
                    <a:lnTo>
                      <a:pt x="256" y="814"/>
                    </a:lnTo>
                    <a:lnTo>
                      <a:pt x="232" y="808"/>
                    </a:lnTo>
                    <a:lnTo>
                      <a:pt x="208" y="800"/>
                    </a:lnTo>
                    <a:lnTo>
                      <a:pt x="186" y="792"/>
                    </a:lnTo>
                    <a:lnTo>
                      <a:pt x="164" y="782"/>
                    </a:lnTo>
                    <a:lnTo>
                      <a:pt x="146" y="768"/>
                    </a:lnTo>
                    <a:lnTo>
                      <a:pt x="126" y="754"/>
                    </a:lnTo>
                    <a:lnTo>
                      <a:pt x="110" y="740"/>
                    </a:lnTo>
                    <a:lnTo>
                      <a:pt x="96" y="722"/>
                    </a:lnTo>
                    <a:lnTo>
                      <a:pt x="84" y="706"/>
                    </a:lnTo>
                    <a:lnTo>
                      <a:pt x="72" y="686"/>
                    </a:lnTo>
                    <a:lnTo>
                      <a:pt x="64" y="666"/>
                    </a:lnTo>
                    <a:lnTo>
                      <a:pt x="58" y="646"/>
                    </a:lnTo>
                    <a:lnTo>
                      <a:pt x="54" y="624"/>
                    </a:lnTo>
                    <a:lnTo>
                      <a:pt x="52" y="602"/>
                    </a:lnTo>
                    <a:lnTo>
                      <a:pt x="52" y="602"/>
                    </a:lnTo>
                    <a:lnTo>
                      <a:pt x="54" y="582"/>
                    </a:lnTo>
                    <a:lnTo>
                      <a:pt x="60" y="560"/>
                    </a:lnTo>
                    <a:lnTo>
                      <a:pt x="68" y="532"/>
                    </a:lnTo>
                    <a:lnTo>
                      <a:pt x="80" y="502"/>
                    </a:lnTo>
                    <a:lnTo>
                      <a:pt x="110" y="436"/>
                    </a:lnTo>
                    <a:lnTo>
                      <a:pt x="146" y="364"/>
                    </a:lnTo>
                    <a:lnTo>
                      <a:pt x="188" y="290"/>
                    </a:lnTo>
                    <a:lnTo>
                      <a:pt x="230" y="218"/>
                    </a:lnTo>
                    <a:lnTo>
                      <a:pt x="270" y="152"/>
                    </a:lnTo>
                    <a:lnTo>
                      <a:pt x="306" y="96"/>
                    </a:lnTo>
                    <a:lnTo>
                      <a:pt x="306" y="96"/>
                    </a:lnTo>
                    <a:lnTo>
                      <a:pt x="356" y="174"/>
                    </a:lnTo>
                    <a:lnTo>
                      <a:pt x="410" y="266"/>
                    </a:lnTo>
                    <a:lnTo>
                      <a:pt x="410" y="266"/>
                    </a:lnTo>
                    <a:lnTo>
                      <a:pt x="438" y="210"/>
                    </a:lnTo>
                    <a:lnTo>
                      <a:pt x="438" y="210"/>
                    </a:lnTo>
                    <a:lnTo>
                      <a:pt x="368" y="94"/>
                    </a:lnTo>
                    <a:lnTo>
                      <a:pt x="328" y="34"/>
                    </a:lnTo>
                    <a:lnTo>
                      <a:pt x="306" y="0"/>
                    </a:lnTo>
                    <a:lnTo>
                      <a:pt x="284" y="34"/>
                    </a:lnTo>
                    <a:lnTo>
                      <a:pt x="284" y="34"/>
                    </a:lnTo>
                    <a:lnTo>
                      <a:pt x="228" y="122"/>
                    </a:lnTo>
                    <a:lnTo>
                      <a:pt x="182" y="196"/>
                    </a:lnTo>
                    <a:lnTo>
                      <a:pt x="132" y="282"/>
                    </a:lnTo>
                    <a:lnTo>
                      <a:pt x="82" y="374"/>
                    </a:lnTo>
                    <a:lnTo>
                      <a:pt x="60" y="418"/>
                    </a:lnTo>
                    <a:lnTo>
                      <a:pt x="40" y="462"/>
                    </a:lnTo>
                    <a:lnTo>
                      <a:pt x="24" y="502"/>
                    </a:lnTo>
                    <a:lnTo>
                      <a:pt x="12" y="540"/>
                    </a:lnTo>
                    <a:lnTo>
                      <a:pt x="4" y="574"/>
                    </a:lnTo>
                    <a:lnTo>
                      <a:pt x="0" y="588"/>
                    </a:lnTo>
                    <a:lnTo>
                      <a:pt x="0" y="602"/>
                    </a:lnTo>
                    <a:lnTo>
                      <a:pt x="0" y="602"/>
                    </a:lnTo>
                    <a:lnTo>
                      <a:pt x="2" y="630"/>
                    </a:lnTo>
                    <a:lnTo>
                      <a:pt x="6" y="656"/>
                    </a:lnTo>
                    <a:lnTo>
                      <a:pt x="14" y="682"/>
                    </a:lnTo>
                    <a:lnTo>
                      <a:pt x="24" y="706"/>
                    </a:lnTo>
                    <a:lnTo>
                      <a:pt x="38" y="730"/>
                    </a:lnTo>
                    <a:lnTo>
                      <a:pt x="52" y="752"/>
                    </a:lnTo>
                    <a:lnTo>
                      <a:pt x="70" y="772"/>
                    </a:lnTo>
                    <a:lnTo>
                      <a:pt x="90" y="792"/>
                    </a:lnTo>
                    <a:lnTo>
                      <a:pt x="112" y="808"/>
                    </a:lnTo>
                    <a:lnTo>
                      <a:pt x="136" y="824"/>
                    </a:lnTo>
                    <a:lnTo>
                      <a:pt x="160" y="838"/>
                    </a:lnTo>
                    <a:lnTo>
                      <a:pt x="188" y="848"/>
                    </a:lnTo>
                    <a:lnTo>
                      <a:pt x="216" y="858"/>
                    </a:lnTo>
                    <a:lnTo>
                      <a:pt x="244" y="864"/>
                    </a:lnTo>
                    <a:lnTo>
                      <a:pt x="276" y="868"/>
                    </a:lnTo>
                    <a:lnTo>
                      <a:pt x="306" y="870"/>
                    </a:lnTo>
                    <a:lnTo>
                      <a:pt x="306" y="870"/>
                    </a:lnTo>
                    <a:lnTo>
                      <a:pt x="342" y="868"/>
                    </a:lnTo>
                    <a:lnTo>
                      <a:pt x="374" y="864"/>
                    </a:lnTo>
                    <a:lnTo>
                      <a:pt x="406" y="856"/>
                    </a:lnTo>
                    <a:lnTo>
                      <a:pt x="438" y="844"/>
                    </a:lnTo>
                    <a:lnTo>
                      <a:pt x="466" y="830"/>
                    </a:lnTo>
                    <a:lnTo>
                      <a:pt x="494" y="814"/>
                    </a:lnTo>
                    <a:lnTo>
                      <a:pt x="518" y="796"/>
                    </a:lnTo>
                    <a:lnTo>
                      <a:pt x="540" y="776"/>
                    </a:lnTo>
                    <a:lnTo>
                      <a:pt x="540" y="776"/>
                    </a:lnTo>
                    <a:lnTo>
                      <a:pt x="516" y="764"/>
                    </a:lnTo>
                    <a:lnTo>
                      <a:pt x="492" y="750"/>
                    </a:lnTo>
                    <a:lnTo>
                      <a:pt x="492" y="750"/>
                    </a:lnTo>
                    <a:lnTo>
                      <a:pt x="474" y="764"/>
                    </a:lnTo>
                    <a:lnTo>
                      <a:pt x="454" y="778"/>
                    </a:lnTo>
                    <a:lnTo>
                      <a:pt x="432" y="790"/>
                    </a:lnTo>
                    <a:lnTo>
                      <a:pt x="410" y="800"/>
                    </a:lnTo>
                    <a:lnTo>
                      <a:pt x="384" y="808"/>
                    </a:lnTo>
                    <a:lnTo>
                      <a:pt x="360" y="814"/>
                    </a:lnTo>
                    <a:lnTo>
                      <a:pt x="334" y="816"/>
                    </a:lnTo>
                    <a:lnTo>
                      <a:pt x="306" y="818"/>
                    </a:lnTo>
                    <a:lnTo>
                      <a:pt x="306" y="8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sp>
            <p:nvSpPr>
              <p:cNvPr id="52" name="Freeform 38"/>
              <p:cNvSpPr>
                <a:spLocks noEditPoints="1"/>
              </p:cNvSpPr>
              <p:nvPr/>
            </p:nvSpPr>
            <p:spPr bwMode="auto">
              <a:xfrm>
                <a:off x="10120460" y="2519380"/>
                <a:ext cx="1009650" cy="1663700"/>
              </a:xfrm>
              <a:custGeom>
                <a:avLst/>
                <a:gdLst>
                  <a:gd name="T0" fmla="*/ 268 w 636"/>
                  <a:gd name="T1" fmla="*/ 0 h 1048"/>
                  <a:gd name="T2" fmla="*/ 174 w 636"/>
                  <a:gd name="T3" fmla="*/ 144 h 1048"/>
                  <a:gd name="T4" fmla="*/ 88 w 636"/>
                  <a:gd name="T5" fmla="*/ 290 h 1048"/>
                  <a:gd name="T6" fmla="*/ 0 w 636"/>
                  <a:gd name="T7" fmla="*/ 450 h 1048"/>
                  <a:gd name="T8" fmla="*/ 32 w 636"/>
                  <a:gd name="T9" fmla="*/ 502 h 1048"/>
                  <a:gd name="T10" fmla="*/ 92 w 636"/>
                  <a:gd name="T11" fmla="*/ 612 h 1048"/>
                  <a:gd name="T12" fmla="*/ 142 w 636"/>
                  <a:gd name="T13" fmla="*/ 718 h 1048"/>
                  <a:gd name="T14" fmla="*/ 166 w 636"/>
                  <a:gd name="T15" fmla="*/ 786 h 1048"/>
                  <a:gd name="T16" fmla="*/ 174 w 636"/>
                  <a:gd name="T17" fmla="*/ 826 h 1048"/>
                  <a:gd name="T18" fmla="*/ 176 w 636"/>
                  <a:gd name="T19" fmla="*/ 842 h 1048"/>
                  <a:gd name="T20" fmla="*/ 170 w 636"/>
                  <a:gd name="T21" fmla="*/ 890 h 1048"/>
                  <a:gd name="T22" fmla="*/ 156 w 636"/>
                  <a:gd name="T23" fmla="*/ 936 h 1048"/>
                  <a:gd name="T24" fmla="*/ 132 w 636"/>
                  <a:gd name="T25" fmla="*/ 978 h 1048"/>
                  <a:gd name="T26" fmla="*/ 102 w 636"/>
                  <a:gd name="T27" fmla="*/ 1016 h 1048"/>
                  <a:gd name="T28" fmla="*/ 140 w 636"/>
                  <a:gd name="T29" fmla="*/ 1030 h 1048"/>
                  <a:gd name="T30" fmla="*/ 224 w 636"/>
                  <a:gd name="T31" fmla="*/ 1046 h 1048"/>
                  <a:gd name="T32" fmla="*/ 268 w 636"/>
                  <a:gd name="T33" fmla="*/ 1048 h 1048"/>
                  <a:gd name="T34" fmla="*/ 342 w 636"/>
                  <a:gd name="T35" fmla="*/ 1042 h 1048"/>
                  <a:gd name="T36" fmla="*/ 412 w 636"/>
                  <a:gd name="T37" fmla="*/ 1024 h 1048"/>
                  <a:gd name="T38" fmla="*/ 474 w 636"/>
                  <a:gd name="T39" fmla="*/ 994 h 1048"/>
                  <a:gd name="T40" fmla="*/ 528 w 636"/>
                  <a:gd name="T41" fmla="*/ 956 h 1048"/>
                  <a:gd name="T42" fmla="*/ 574 w 636"/>
                  <a:gd name="T43" fmla="*/ 908 h 1048"/>
                  <a:gd name="T44" fmla="*/ 608 w 636"/>
                  <a:gd name="T45" fmla="*/ 854 h 1048"/>
                  <a:gd name="T46" fmla="*/ 630 w 636"/>
                  <a:gd name="T47" fmla="*/ 794 h 1048"/>
                  <a:gd name="T48" fmla="*/ 636 w 636"/>
                  <a:gd name="T49" fmla="*/ 730 h 1048"/>
                  <a:gd name="T50" fmla="*/ 636 w 636"/>
                  <a:gd name="T51" fmla="*/ 714 h 1048"/>
                  <a:gd name="T52" fmla="*/ 628 w 636"/>
                  <a:gd name="T53" fmla="*/ 672 h 1048"/>
                  <a:gd name="T54" fmla="*/ 602 w 636"/>
                  <a:gd name="T55" fmla="*/ 598 h 1048"/>
                  <a:gd name="T56" fmla="*/ 550 w 636"/>
                  <a:gd name="T57" fmla="*/ 484 h 1048"/>
                  <a:gd name="T58" fmla="*/ 486 w 636"/>
                  <a:gd name="T59" fmla="*/ 360 h 1048"/>
                  <a:gd name="T60" fmla="*/ 384 w 636"/>
                  <a:gd name="T61" fmla="*/ 184 h 1048"/>
                  <a:gd name="T62" fmla="*/ 268 w 636"/>
                  <a:gd name="T63" fmla="*/ 0 h 1048"/>
                  <a:gd name="T64" fmla="*/ 450 w 636"/>
                  <a:gd name="T65" fmla="*/ 846 h 1048"/>
                  <a:gd name="T66" fmla="*/ 436 w 636"/>
                  <a:gd name="T67" fmla="*/ 844 h 1048"/>
                  <a:gd name="T68" fmla="*/ 410 w 636"/>
                  <a:gd name="T69" fmla="*/ 840 h 1048"/>
                  <a:gd name="T70" fmla="*/ 388 w 636"/>
                  <a:gd name="T71" fmla="*/ 830 h 1048"/>
                  <a:gd name="T72" fmla="*/ 366 w 636"/>
                  <a:gd name="T73" fmla="*/ 816 h 1048"/>
                  <a:gd name="T74" fmla="*/ 348 w 636"/>
                  <a:gd name="T75" fmla="*/ 798 h 1048"/>
                  <a:gd name="T76" fmla="*/ 334 w 636"/>
                  <a:gd name="T77" fmla="*/ 778 h 1048"/>
                  <a:gd name="T78" fmla="*/ 324 w 636"/>
                  <a:gd name="T79" fmla="*/ 754 h 1048"/>
                  <a:gd name="T80" fmla="*/ 320 w 636"/>
                  <a:gd name="T81" fmla="*/ 728 h 1048"/>
                  <a:gd name="T82" fmla="*/ 318 w 636"/>
                  <a:gd name="T83" fmla="*/ 714 h 1048"/>
                  <a:gd name="T84" fmla="*/ 324 w 636"/>
                  <a:gd name="T85" fmla="*/ 682 h 1048"/>
                  <a:gd name="T86" fmla="*/ 340 w 636"/>
                  <a:gd name="T87" fmla="*/ 638 h 1048"/>
                  <a:gd name="T88" fmla="*/ 384 w 636"/>
                  <a:gd name="T89" fmla="*/ 538 h 1048"/>
                  <a:gd name="T90" fmla="*/ 450 w 636"/>
                  <a:gd name="T91" fmla="*/ 414 h 1048"/>
                  <a:gd name="T92" fmla="*/ 470 w 636"/>
                  <a:gd name="T93" fmla="*/ 450 h 1048"/>
                  <a:gd name="T94" fmla="*/ 540 w 636"/>
                  <a:gd name="T95" fmla="*/ 588 h 1048"/>
                  <a:gd name="T96" fmla="*/ 568 w 636"/>
                  <a:gd name="T97" fmla="*/ 660 h 1048"/>
                  <a:gd name="T98" fmla="*/ 580 w 636"/>
                  <a:gd name="T99" fmla="*/ 700 h 1048"/>
                  <a:gd name="T100" fmla="*/ 580 w 636"/>
                  <a:gd name="T101" fmla="*/ 714 h 1048"/>
                  <a:gd name="T102" fmla="*/ 578 w 636"/>
                  <a:gd name="T103" fmla="*/ 742 h 1048"/>
                  <a:gd name="T104" fmla="*/ 570 w 636"/>
                  <a:gd name="T105" fmla="*/ 766 h 1048"/>
                  <a:gd name="T106" fmla="*/ 558 w 636"/>
                  <a:gd name="T107" fmla="*/ 788 h 1048"/>
                  <a:gd name="T108" fmla="*/ 542 w 636"/>
                  <a:gd name="T109" fmla="*/ 808 h 1048"/>
                  <a:gd name="T110" fmla="*/ 522 w 636"/>
                  <a:gd name="T111" fmla="*/ 824 h 1048"/>
                  <a:gd name="T112" fmla="*/ 500 w 636"/>
                  <a:gd name="T113" fmla="*/ 836 h 1048"/>
                  <a:gd name="T114" fmla="*/ 476 w 636"/>
                  <a:gd name="T115" fmla="*/ 842 h 1048"/>
                  <a:gd name="T116" fmla="*/ 450 w 636"/>
                  <a:gd name="T117" fmla="*/ 84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 h="1048">
                    <a:moveTo>
                      <a:pt x="268" y="0"/>
                    </a:moveTo>
                    <a:lnTo>
                      <a:pt x="268" y="0"/>
                    </a:lnTo>
                    <a:lnTo>
                      <a:pt x="240" y="40"/>
                    </a:lnTo>
                    <a:lnTo>
                      <a:pt x="174" y="144"/>
                    </a:lnTo>
                    <a:lnTo>
                      <a:pt x="134" y="214"/>
                    </a:lnTo>
                    <a:lnTo>
                      <a:pt x="88" y="290"/>
                    </a:lnTo>
                    <a:lnTo>
                      <a:pt x="44" y="368"/>
                    </a:lnTo>
                    <a:lnTo>
                      <a:pt x="0" y="450"/>
                    </a:lnTo>
                    <a:lnTo>
                      <a:pt x="0" y="450"/>
                    </a:lnTo>
                    <a:lnTo>
                      <a:pt x="32" y="502"/>
                    </a:lnTo>
                    <a:lnTo>
                      <a:pt x="62" y="556"/>
                    </a:lnTo>
                    <a:lnTo>
                      <a:pt x="92" y="612"/>
                    </a:lnTo>
                    <a:lnTo>
                      <a:pt x="118" y="666"/>
                    </a:lnTo>
                    <a:lnTo>
                      <a:pt x="142" y="718"/>
                    </a:lnTo>
                    <a:lnTo>
                      <a:pt x="160" y="764"/>
                    </a:lnTo>
                    <a:lnTo>
                      <a:pt x="166" y="786"/>
                    </a:lnTo>
                    <a:lnTo>
                      <a:pt x="170" y="808"/>
                    </a:lnTo>
                    <a:lnTo>
                      <a:pt x="174" y="826"/>
                    </a:lnTo>
                    <a:lnTo>
                      <a:pt x="176" y="842"/>
                    </a:lnTo>
                    <a:lnTo>
                      <a:pt x="176" y="842"/>
                    </a:lnTo>
                    <a:lnTo>
                      <a:pt x="174" y="866"/>
                    </a:lnTo>
                    <a:lnTo>
                      <a:pt x="170" y="890"/>
                    </a:lnTo>
                    <a:lnTo>
                      <a:pt x="164" y="914"/>
                    </a:lnTo>
                    <a:lnTo>
                      <a:pt x="156" y="936"/>
                    </a:lnTo>
                    <a:lnTo>
                      <a:pt x="146" y="958"/>
                    </a:lnTo>
                    <a:lnTo>
                      <a:pt x="132" y="978"/>
                    </a:lnTo>
                    <a:lnTo>
                      <a:pt x="118" y="998"/>
                    </a:lnTo>
                    <a:lnTo>
                      <a:pt x="102" y="1016"/>
                    </a:lnTo>
                    <a:lnTo>
                      <a:pt x="102" y="1016"/>
                    </a:lnTo>
                    <a:lnTo>
                      <a:pt x="140" y="1030"/>
                    </a:lnTo>
                    <a:lnTo>
                      <a:pt x="182" y="1040"/>
                    </a:lnTo>
                    <a:lnTo>
                      <a:pt x="224" y="1046"/>
                    </a:lnTo>
                    <a:lnTo>
                      <a:pt x="268" y="1048"/>
                    </a:lnTo>
                    <a:lnTo>
                      <a:pt x="268" y="1048"/>
                    </a:lnTo>
                    <a:lnTo>
                      <a:pt x="306" y="1048"/>
                    </a:lnTo>
                    <a:lnTo>
                      <a:pt x="342" y="1042"/>
                    </a:lnTo>
                    <a:lnTo>
                      <a:pt x="378" y="1034"/>
                    </a:lnTo>
                    <a:lnTo>
                      <a:pt x="412" y="1024"/>
                    </a:lnTo>
                    <a:lnTo>
                      <a:pt x="444" y="1010"/>
                    </a:lnTo>
                    <a:lnTo>
                      <a:pt x="474" y="994"/>
                    </a:lnTo>
                    <a:lnTo>
                      <a:pt x="502" y="976"/>
                    </a:lnTo>
                    <a:lnTo>
                      <a:pt x="528" y="956"/>
                    </a:lnTo>
                    <a:lnTo>
                      <a:pt x="552" y="934"/>
                    </a:lnTo>
                    <a:lnTo>
                      <a:pt x="574" y="908"/>
                    </a:lnTo>
                    <a:lnTo>
                      <a:pt x="592" y="882"/>
                    </a:lnTo>
                    <a:lnTo>
                      <a:pt x="608" y="854"/>
                    </a:lnTo>
                    <a:lnTo>
                      <a:pt x="620" y="826"/>
                    </a:lnTo>
                    <a:lnTo>
                      <a:pt x="630" y="794"/>
                    </a:lnTo>
                    <a:lnTo>
                      <a:pt x="634" y="764"/>
                    </a:lnTo>
                    <a:lnTo>
                      <a:pt x="636" y="730"/>
                    </a:lnTo>
                    <a:lnTo>
                      <a:pt x="636" y="730"/>
                    </a:lnTo>
                    <a:lnTo>
                      <a:pt x="636" y="714"/>
                    </a:lnTo>
                    <a:lnTo>
                      <a:pt x="632" y="694"/>
                    </a:lnTo>
                    <a:lnTo>
                      <a:pt x="628" y="672"/>
                    </a:lnTo>
                    <a:lnTo>
                      <a:pt x="620" y="648"/>
                    </a:lnTo>
                    <a:lnTo>
                      <a:pt x="602" y="598"/>
                    </a:lnTo>
                    <a:lnTo>
                      <a:pt x="578" y="542"/>
                    </a:lnTo>
                    <a:lnTo>
                      <a:pt x="550" y="484"/>
                    </a:lnTo>
                    <a:lnTo>
                      <a:pt x="520" y="422"/>
                    </a:lnTo>
                    <a:lnTo>
                      <a:pt x="486" y="360"/>
                    </a:lnTo>
                    <a:lnTo>
                      <a:pt x="452" y="300"/>
                    </a:lnTo>
                    <a:lnTo>
                      <a:pt x="384" y="184"/>
                    </a:lnTo>
                    <a:lnTo>
                      <a:pt x="324" y="90"/>
                    </a:lnTo>
                    <a:lnTo>
                      <a:pt x="268" y="0"/>
                    </a:lnTo>
                    <a:lnTo>
                      <a:pt x="268" y="0"/>
                    </a:lnTo>
                    <a:close/>
                    <a:moveTo>
                      <a:pt x="450" y="846"/>
                    </a:moveTo>
                    <a:lnTo>
                      <a:pt x="450" y="846"/>
                    </a:lnTo>
                    <a:lnTo>
                      <a:pt x="436" y="844"/>
                    </a:lnTo>
                    <a:lnTo>
                      <a:pt x="424" y="842"/>
                    </a:lnTo>
                    <a:lnTo>
                      <a:pt x="410" y="840"/>
                    </a:lnTo>
                    <a:lnTo>
                      <a:pt x="398" y="836"/>
                    </a:lnTo>
                    <a:lnTo>
                      <a:pt x="388" y="830"/>
                    </a:lnTo>
                    <a:lnTo>
                      <a:pt x="376" y="824"/>
                    </a:lnTo>
                    <a:lnTo>
                      <a:pt x="366" y="816"/>
                    </a:lnTo>
                    <a:lnTo>
                      <a:pt x="358" y="808"/>
                    </a:lnTo>
                    <a:lnTo>
                      <a:pt x="348" y="798"/>
                    </a:lnTo>
                    <a:lnTo>
                      <a:pt x="342" y="788"/>
                    </a:lnTo>
                    <a:lnTo>
                      <a:pt x="334" y="778"/>
                    </a:lnTo>
                    <a:lnTo>
                      <a:pt x="328" y="766"/>
                    </a:lnTo>
                    <a:lnTo>
                      <a:pt x="324" y="754"/>
                    </a:lnTo>
                    <a:lnTo>
                      <a:pt x="322" y="742"/>
                    </a:lnTo>
                    <a:lnTo>
                      <a:pt x="320" y="728"/>
                    </a:lnTo>
                    <a:lnTo>
                      <a:pt x="318" y="714"/>
                    </a:lnTo>
                    <a:lnTo>
                      <a:pt x="318" y="714"/>
                    </a:lnTo>
                    <a:lnTo>
                      <a:pt x="320" y="700"/>
                    </a:lnTo>
                    <a:lnTo>
                      <a:pt x="324" y="682"/>
                    </a:lnTo>
                    <a:lnTo>
                      <a:pt x="330" y="660"/>
                    </a:lnTo>
                    <a:lnTo>
                      <a:pt x="340" y="638"/>
                    </a:lnTo>
                    <a:lnTo>
                      <a:pt x="360" y="588"/>
                    </a:lnTo>
                    <a:lnTo>
                      <a:pt x="384" y="538"/>
                    </a:lnTo>
                    <a:lnTo>
                      <a:pt x="430" y="450"/>
                    </a:lnTo>
                    <a:lnTo>
                      <a:pt x="450" y="414"/>
                    </a:lnTo>
                    <a:lnTo>
                      <a:pt x="450" y="414"/>
                    </a:lnTo>
                    <a:lnTo>
                      <a:pt x="470" y="450"/>
                    </a:lnTo>
                    <a:lnTo>
                      <a:pt x="516" y="538"/>
                    </a:lnTo>
                    <a:lnTo>
                      <a:pt x="540" y="588"/>
                    </a:lnTo>
                    <a:lnTo>
                      <a:pt x="560" y="638"/>
                    </a:lnTo>
                    <a:lnTo>
                      <a:pt x="568" y="660"/>
                    </a:lnTo>
                    <a:lnTo>
                      <a:pt x="574" y="682"/>
                    </a:lnTo>
                    <a:lnTo>
                      <a:pt x="580" y="700"/>
                    </a:lnTo>
                    <a:lnTo>
                      <a:pt x="580" y="714"/>
                    </a:lnTo>
                    <a:lnTo>
                      <a:pt x="580" y="714"/>
                    </a:lnTo>
                    <a:lnTo>
                      <a:pt x="580" y="728"/>
                    </a:lnTo>
                    <a:lnTo>
                      <a:pt x="578" y="742"/>
                    </a:lnTo>
                    <a:lnTo>
                      <a:pt x="574" y="754"/>
                    </a:lnTo>
                    <a:lnTo>
                      <a:pt x="570" y="766"/>
                    </a:lnTo>
                    <a:lnTo>
                      <a:pt x="564" y="778"/>
                    </a:lnTo>
                    <a:lnTo>
                      <a:pt x="558" y="788"/>
                    </a:lnTo>
                    <a:lnTo>
                      <a:pt x="550" y="798"/>
                    </a:lnTo>
                    <a:lnTo>
                      <a:pt x="542" y="808"/>
                    </a:lnTo>
                    <a:lnTo>
                      <a:pt x="532" y="816"/>
                    </a:lnTo>
                    <a:lnTo>
                      <a:pt x="522" y="824"/>
                    </a:lnTo>
                    <a:lnTo>
                      <a:pt x="512" y="830"/>
                    </a:lnTo>
                    <a:lnTo>
                      <a:pt x="500" y="836"/>
                    </a:lnTo>
                    <a:lnTo>
                      <a:pt x="488" y="840"/>
                    </a:lnTo>
                    <a:lnTo>
                      <a:pt x="476" y="842"/>
                    </a:lnTo>
                    <a:lnTo>
                      <a:pt x="462" y="844"/>
                    </a:lnTo>
                    <a:lnTo>
                      <a:pt x="450" y="846"/>
                    </a:lnTo>
                    <a:lnTo>
                      <a:pt x="450" y="8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884585"/>
                <a:endParaRPr lang="ru-RU" sz="1350">
                  <a:solidFill>
                    <a:srgbClr val="191919"/>
                  </a:solidFill>
                </a:endParaRPr>
              </a:p>
            </p:txBody>
          </p:sp>
        </p:grpSp>
        <p:sp>
          <p:nvSpPr>
            <p:cNvPr id="49" name="TextBox 48"/>
            <p:cNvSpPr txBox="1"/>
            <p:nvPr/>
          </p:nvSpPr>
          <p:spPr>
            <a:xfrm>
              <a:off x="5731054" y="4861063"/>
              <a:ext cx="1282371" cy="262636"/>
            </a:xfrm>
            <a:prstGeom prst="rect">
              <a:avLst/>
            </a:prstGeom>
            <a:noFill/>
          </p:spPr>
          <p:txBody>
            <a:bodyPr wrap="none" rtlCol="0">
              <a:spAutoFit/>
            </a:bodyPr>
            <a:lstStyle/>
            <a:p>
              <a:pPr algn="ctr" defTabSz="884585"/>
              <a:r>
                <a:rPr lang="en-US" sz="1000" b="1" dirty="0">
                  <a:solidFill>
                    <a:schemeClr val="accent2">
                      <a:lumMod val="75000"/>
                    </a:schemeClr>
                  </a:solidFill>
                </a:rPr>
                <a:t>DESALINATION</a:t>
              </a:r>
              <a:endParaRPr lang="ru-RU" sz="1000" b="1" dirty="0">
                <a:solidFill>
                  <a:schemeClr val="accent2">
                    <a:lumMod val="75000"/>
                  </a:schemeClr>
                </a:solidFill>
              </a:endParaRPr>
            </a:p>
          </p:txBody>
        </p:sp>
      </p:grpSp>
      <p:sp>
        <p:nvSpPr>
          <p:cNvPr id="54" name="TextBox 53"/>
          <p:cNvSpPr txBox="1"/>
          <p:nvPr/>
        </p:nvSpPr>
        <p:spPr>
          <a:xfrm>
            <a:off x="7957882" y="5203561"/>
            <a:ext cx="925253" cy="246221"/>
          </a:xfrm>
          <a:prstGeom prst="rect">
            <a:avLst/>
          </a:prstGeom>
          <a:noFill/>
        </p:spPr>
        <p:txBody>
          <a:bodyPr wrap="none" rtlCol="0">
            <a:spAutoFit/>
          </a:bodyPr>
          <a:lstStyle/>
          <a:p>
            <a:pPr algn="ctr" defTabSz="884585"/>
            <a:r>
              <a:rPr lang="en-US" sz="1000" b="1" dirty="0" smtClean="0">
                <a:solidFill>
                  <a:schemeClr val="accent2">
                    <a:lumMod val="75000"/>
                  </a:schemeClr>
                </a:solidFill>
              </a:rPr>
              <a:t>HYDROGEN</a:t>
            </a:r>
            <a:endParaRPr lang="ru-RU" sz="1000" b="1" dirty="0">
              <a:solidFill>
                <a:schemeClr val="accent2">
                  <a:lumMod val="75000"/>
                </a:schemeClr>
              </a:solidFill>
            </a:endParaRPr>
          </a:p>
        </p:txBody>
      </p:sp>
      <p:sp>
        <p:nvSpPr>
          <p:cNvPr id="56" name="TextBox 55"/>
          <p:cNvSpPr txBox="1"/>
          <p:nvPr/>
        </p:nvSpPr>
        <p:spPr>
          <a:xfrm>
            <a:off x="8074834" y="4528481"/>
            <a:ext cx="801869" cy="707886"/>
          </a:xfrm>
          <a:prstGeom prst="rect">
            <a:avLst/>
          </a:prstGeom>
          <a:noFill/>
        </p:spPr>
        <p:txBody>
          <a:bodyPr wrap="square" rtlCol="0">
            <a:spAutoFit/>
          </a:bodyPr>
          <a:lstStyle/>
          <a:p>
            <a:pPr defTabSz="884585"/>
            <a:r>
              <a:rPr lang="en-US" sz="4000" b="1" dirty="0" smtClean="0">
                <a:solidFill>
                  <a:schemeClr val="accent2">
                    <a:lumMod val="75000"/>
                  </a:schemeClr>
                </a:solidFill>
              </a:rPr>
              <a:t>H</a:t>
            </a:r>
            <a:r>
              <a:rPr lang="en-US" sz="2800" b="1" baseline="-25000" dirty="0" smtClean="0">
                <a:solidFill>
                  <a:schemeClr val="accent2">
                    <a:lumMod val="75000"/>
                  </a:schemeClr>
                </a:solidFill>
              </a:rPr>
              <a:t>2</a:t>
            </a:r>
            <a:endParaRPr lang="ru-RU" sz="4000" b="1" baseline="-25000" dirty="0">
              <a:solidFill>
                <a:schemeClr val="accent2">
                  <a:lumMod val="75000"/>
                </a:schemeClr>
              </a:solidFill>
            </a:endParaRPr>
          </a:p>
        </p:txBody>
      </p:sp>
      <p:cxnSp>
        <p:nvCxnSpPr>
          <p:cNvPr id="25" name="Прямая соединительная линия 24"/>
          <p:cNvCxnSpPr/>
          <p:nvPr/>
        </p:nvCxnSpPr>
        <p:spPr>
          <a:xfrm flipH="1">
            <a:off x="3077941" y="979348"/>
            <a:ext cx="2862212" cy="5397992"/>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9" name="Группа 58"/>
          <p:cNvGrpSpPr/>
          <p:nvPr/>
        </p:nvGrpSpPr>
        <p:grpSpPr>
          <a:xfrm>
            <a:off x="-1" y="978564"/>
            <a:ext cx="5927559" cy="5478379"/>
            <a:chOff x="-1" y="978564"/>
            <a:chExt cx="5927559" cy="5478379"/>
          </a:xfrm>
        </p:grpSpPr>
        <p:sp>
          <p:nvSpPr>
            <p:cNvPr id="7" name="Блок-схема: ручной ввод 6"/>
            <p:cNvSpPr/>
            <p:nvPr/>
          </p:nvSpPr>
          <p:spPr>
            <a:xfrm rot="5400000" flipH="1">
              <a:off x="-816143" y="1798720"/>
              <a:ext cx="5442284" cy="3810000"/>
            </a:xfrm>
            <a:prstGeom prst="flowChartManualInpu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rot="10800000">
              <a:off x="2983830" y="978564"/>
              <a:ext cx="2943728" cy="5478379"/>
            </a:xfrm>
            <a:prstGeom prst="triangle">
              <a:avLst>
                <a:gd name="adj" fmla="val 98365"/>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60" name="Таблица 59"/>
          <p:cNvGraphicFramePr>
            <a:graphicFrameLocks noGrp="1"/>
          </p:cNvGraphicFramePr>
          <p:nvPr>
            <p:extLst>
              <p:ext uri="{D42A27DB-BD31-4B8C-83A1-F6EECF244321}">
                <p14:modId xmlns:p14="http://schemas.microsoft.com/office/powerpoint/2010/main" val="1834369634"/>
              </p:ext>
            </p:extLst>
          </p:nvPr>
        </p:nvGraphicFramePr>
        <p:xfrm>
          <a:off x="104048" y="1521371"/>
          <a:ext cx="3647337" cy="3582074"/>
        </p:xfrm>
        <a:graphic>
          <a:graphicData uri="http://schemas.openxmlformats.org/drawingml/2006/table">
            <a:tbl>
              <a:tblPr firstRow="1" bandRow="1">
                <a:tableStyleId>{3B4B98B0-60AC-42C2-AFA5-B58CD77FA1E5}</a:tableStyleId>
              </a:tblPr>
              <a:tblGrid>
                <a:gridCol w="1635827">
                  <a:extLst>
                    <a:ext uri="{9D8B030D-6E8A-4147-A177-3AD203B41FA5}">
                      <a16:colId xmlns:a16="http://schemas.microsoft.com/office/drawing/2014/main" xmlns="" val="20000"/>
                    </a:ext>
                  </a:extLst>
                </a:gridCol>
                <a:gridCol w="2011510">
                  <a:extLst>
                    <a:ext uri="{9D8B030D-6E8A-4147-A177-3AD203B41FA5}">
                      <a16:colId xmlns:a16="http://schemas.microsoft.com/office/drawing/2014/main" xmlns="" val="20001"/>
                    </a:ext>
                  </a:extLst>
                </a:gridCol>
              </a:tblGrid>
              <a:tr h="408659">
                <a:tc gridSpan="2">
                  <a:txBody>
                    <a:bodyPr/>
                    <a:lstStyle/>
                    <a:p>
                      <a:pPr marL="0" algn="l" defTabSz="914400" rtl="0" eaLnBrk="1" latinLnBrk="0" hangingPunct="1">
                        <a:lnSpc>
                          <a:spcPct val="100000"/>
                        </a:lnSpc>
                        <a:spcAft>
                          <a:spcPts val="0"/>
                        </a:spcAft>
                      </a:pPr>
                      <a:r>
                        <a:rPr lang="en-US" sz="1400" b="1" kern="1200" dirty="0" smtClean="0">
                          <a:solidFill>
                            <a:schemeClr val="bg1"/>
                          </a:solidFill>
                        </a:rPr>
                        <a:t>TECHNICAL PARAMETERS</a:t>
                      </a:r>
                      <a:endParaRPr lang="ru-RU" sz="1400" b="1" kern="1200" dirty="0">
                        <a:solidFill>
                          <a:schemeClr val="bg1"/>
                        </a:solidFill>
                        <a:latin typeface="Arial" panose="020B0604020202020204" pitchFamily="34" charset="0"/>
                        <a:ea typeface="+mn-ea"/>
                        <a:cs typeface="+mn-cs"/>
                      </a:endParaRPr>
                    </a:p>
                  </a:txBody>
                  <a:tcPr marL="51435" marR="51435" marT="0" marB="0" anchor="ctr"/>
                </a:tc>
                <a:tc hMerge="1">
                  <a:txBody>
                    <a:bodyPr/>
                    <a:lstStyle/>
                    <a:p>
                      <a:pPr algn="ctr">
                        <a:lnSpc>
                          <a:spcPct val="100000"/>
                        </a:lnSpc>
                        <a:spcAft>
                          <a:spcPts val="0"/>
                        </a:spcAft>
                      </a:pPr>
                      <a:endParaRPr lang="ru-RU" sz="800" kern="1200" dirty="0">
                        <a:solidFill>
                          <a:schemeClr val="tx1"/>
                        </a:solidFill>
                        <a:latin typeface="+mn-lt"/>
                        <a:ea typeface="+mn-ea"/>
                        <a:cs typeface="+mn-cs"/>
                      </a:endParaRPr>
                    </a:p>
                  </a:txBody>
                  <a:tcPr marL="51435" marR="51435" marT="0" marB="0" anchor="ctr"/>
                </a:tc>
                <a:extLst>
                  <a:ext uri="{0D108BD9-81ED-4DB2-BD59-A6C34878D82A}">
                    <a16:rowId xmlns:a16="http://schemas.microsoft.com/office/drawing/2014/main" xmlns="" val="10001"/>
                  </a:ext>
                </a:extLst>
              </a:tr>
              <a:tr h="565060">
                <a:tc>
                  <a:txBody>
                    <a:bodyPr/>
                    <a:lstStyle/>
                    <a:p>
                      <a:pPr>
                        <a:lnSpc>
                          <a:spcPct val="100000"/>
                        </a:lnSpc>
                        <a:spcAft>
                          <a:spcPts val="0"/>
                        </a:spcAft>
                      </a:pPr>
                      <a:r>
                        <a:rPr lang="en-US" sz="1400" b="0" kern="1200" dirty="0" smtClean="0">
                          <a:solidFill>
                            <a:schemeClr val="bg1"/>
                          </a:solidFill>
                        </a:rPr>
                        <a:t>Electrical capacity</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ru-RU" sz="1400" kern="1200" dirty="0" smtClean="0">
                          <a:solidFill>
                            <a:schemeClr val="bg1"/>
                          </a:solidFill>
                        </a:rPr>
                        <a:t>1</a:t>
                      </a:r>
                      <a:r>
                        <a:rPr lang="en-US" sz="1400" kern="1200" dirty="0" smtClean="0">
                          <a:solidFill>
                            <a:schemeClr val="bg1"/>
                          </a:solidFill>
                        </a:rPr>
                        <a:t>14</a:t>
                      </a:r>
                      <a:r>
                        <a:rPr lang="en-US" sz="1400" kern="1200" dirty="0">
                          <a:solidFill>
                            <a:schemeClr val="bg1"/>
                          </a:solidFill>
                        </a:rPr>
                        <a:t> </a:t>
                      </a:r>
                      <a:r>
                        <a:rPr lang="en-US" sz="1400" kern="1200" dirty="0" smtClean="0">
                          <a:solidFill>
                            <a:schemeClr val="bg1"/>
                          </a:solidFill>
                        </a:rPr>
                        <a:t>MW (2</a:t>
                      </a:r>
                      <a:r>
                        <a:rPr lang="en-US" sz="1400" kern="1200" baseline="0" dirty="0" smtClean="0">
                          <a:solidFill>
                            <a:schemeClr val="bg1"/>
                          </a:solidFill>
                        </a:rPr>
                        <a:t> x 57 MW)</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10002"/>
                  </a:ext>
                </a:extLst>
              </a:tr>
              <a:tr h="408659">
                <a:tc>
                  <a:txBody>
                    <a:bodyPr/>
                    <a:lstStyle/>
                    <a:p>
                      <a:pPr>
                        <a:lnSpc>
                          <a:spcPct val="100000"/>
                        </a:lnSpc>
                        <a:spcAft>
                          <a:spcPts val="0"/>
                        </a:spcAft>
                      </a:pPr>
                      <a:r>
                        <a:rPr lang="en-US" sz="1400" b="0" kern="1200" dirty="0" smtClean="0">
                          <a:solidFill>
                            <a:schemeClr val="bg1"/>
                          </a:solidFill>
                        </a:rPr>
                        <a:t>Thermal capacity</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ru-RU" sz="1400" kern="1200" dirty="0" smtClean="0">
                          <a:solidFill>
                            <a:schemeClr val="bg1"/>
                          </a:solidFill>
                        </a:rPr>
                        <a:t>330</a:t>
                      </a:r>
                      <a:r>
                        <a:rPr lang="en-US" sz="1400" kern="1200" dirty="0">
                          <a:solidFill>
                            <a:schemeClr val="bg1"/>
                          </a:solidFill>
                        </a:rPr>
                        <a:t> </a:t>
                      </a:r>
                      <a:r>
                        <a:rPr lang="en-US" sz="1400" kern="1200" dirty="0" smtClean="0">
                          <a:solidFill>
                            <a:schemeClr val="bg1"/>
                          </a:solidFill>
                        </a:rPr>
                        <a:t>MW (2</a:t>
                      </a:r>
                      <a:r>
                        <a:rPr lang="en-US" sz="1400" kern="1200" baseline="0" dirty="0" smtClean="0">
                          <a:solidFill>
                            <a:schemeClr val="bg1"/>
                          </a:solidFill>
                        </a:rPr>
                        <a:t> x 1</a:t>
                      </a:r>
                      <a:r>
                        <a:rPr lang="ru-RU" sz="1400" kern="1200" baseline="0" dirty="0" smtClean="0">
                          <a:solidFill>
                            <a:schemeClr val="bg1"/>
                          </a:solidFill>
                        </a:rPr>
                        <a:t>6</a:t>
                      </a:r>
                      <a:r>
                        <a:rPr lang="en-US" sz="1400" kern="1200" baseline="0" dirty="0" smtClean="0">
                          <a:solidFill>
                            <a:schemeClr val="bg1"/>
                          </a:solidFill>
                        </a:rPr>
                        <a:t>5 MW)</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10003"/>
                  </a:ext>
                </a:extLst>
              </a:tr>
              <a:tr h="408659">
                <a:tc>
                  <a:txBody>
                    <a:bodyPr/>
                    <a:lstStyle/>
                    <a:p>
                      <a:pPr>
                        <a:lnSpc>
                          <a:spcPct val="100000"/>
                        </a:lnSpc>
                        <a:spcAft>
                          <a:spcPts val="0"/>
                        </a:spcAft>
                      </a:pPr>
                      <a:r>
                        <a:rPr lang="en-US" sz="1400" b="0" kern="1200" dirty="0" smtClean="0">
                          <a:solidFill>
                            <a:schemeClr val="bg1"/>
                          </a:solidFill>
                        </a:rPr>
                        <a:t>Refueling cycle</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en-US" sz="1400" kern="1200" baseline="0" dirty="0" smtClean="0">
                          <a:solidFill>
                            <a:schemeClr val="bg1"/>
                          </a:solidFill>
                        </a:rPr>
                        <a:t>up to </a:t>
                      </a:r>
                      <a:r>
                        <a:rPr lang="en-US" sz="1400" kern="1200" dirty="0" smtClean="0">
                          <a:solidFill>
                            <a:schemeClr val="bg1"/>
                          </a:solidFill>
                        </a:rPr>
                        <a:t>6 years</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10005"/>
                  </a:ext>
                </a:extLst>
              </a:tr>
              <a:tr h="408659">
                <a:tc>
                  <a:txBody>
                    <a:bodyPr/>
                    <a:lstStyle/>
                    <a:p>
                      <a:pPr>
                        <a:lnSpc>
                          <a:spcPct val="100000"/>
                        </a:lnSpc>
                        <a:spcAft>
                          <a:spcPts val="0"/>
                        </a:spcAft>
                      </a:pPr>
                      <a:r>
                        <a:rPr lang="en-US" sz="1400" b="0" kern="1200" dirty="0" smtClean="0">
                          <a:solidFill>
                            <a:schemeClr val="bg1"/>
                          </a:solidFill>
                        </a:rPr>
                        <a:t>Design </a:t>
                      </a:r>
                      <a:r>
                        <a:rPr lang="en-US" sz="1400" b="0" kern="1200" dirty="0">
                          <a:solidFill>
                            <a:schemeClr val="bg1"/>
                          </a:solidFill>
                        </a:rPr>
                        <a:t>life</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en-US" sz="1400" kern="1200" dirty="0" smtClean="0">
                          <a:solidFill>
                            <a:schemeClr val="bg1"/>
                          </a:solidFill>
                        </a:rPr>
                        <a:t>60 </a:t>
                      </a:r>
                      <a:r>
                        <a:rPr lang="en-US" sz="1400" kern="1200" dirty="0">
                          <a:solidFill>
                            <a:schemeClr val="bg1"/>
                          </a:solidFill>
                        </a:rPr>
                        <a:t>years</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10007"/>
                  </a:ext>
                </a:extLst>
              </a:tr>
              <a:tr h="408659">
                <a:tc>
                  <a:txBody>
                    <a:bodyPr/>
                    <a:lstStyle/>
                    <a:p>
                      <a:pPr>
                        <a:lnSpc>
                          <a:spcPct val="100000"/>
                        </a:lnSpc>
                        <a:spcAft>
                          <a:spcPts val="0"/>
                        </a:spcAft>
                      </a:pPr>
                      <a:r>
                        <a:rPr lang="en-US" sz="1400" b="0" kern="1200" dirty="0" smtClean="0">
                          <a:solidFill>
                            <a:schemeClr val="bg1"/>
                          </a:solidFill>
                          <a:latin typeface="+mn-lt"/>
                          <a:ea typeface="+mn-ea"/>
                          <a:cs typeface="+mn-cs"/>
                        </a:rPr>
                        <a:t>Availability</a:t>
                      </a:r>
                      <a:r>
                        <a:rPr lang="en-US" sz="1400" b="0" kern="1200" baseline="0" dirty="0" smtClean="0">
                          <a:solidFill>
                            <a:schemeClr val="bg1"/>
                          </a:solidFill>
                          <a:latin typeface="+mn-lt"/>
                          <a:ea typeface="+mn-ea"/>
                          <a:cs typeface="+mn-cs"/>
                        </a:rPr>
                        <a:t> factor</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en-US" sz="1400" kern="1200" dirty="0" smtClean="0">
                          <a:solidFill>
                            <a:schemeClr val="bg1"/>
                          </a:solidFill>
                        </a:rPr>
                        <a:t>90%</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10009"/>
                  </a:ext>
                </a:extLst>
              </a:tr>
              <a:tr h="408659">
                <a:tc>
                  <a:txBody>
                    <a:bodyPr/>
                    <a:lstStyle/>
                    <a:p>
                      <a:pPr>
                        <a:lnSpc>
                          <a:spcPct val="100000"/>
                        </a:lnSpc>
                      </a:pPr>
                      <a:r>
                        <a:rPr lang="en-US" sz="1400" b="0" kern="1200" dirty="0" smtClean="0">
                          <a:solidFill>
                            <a:schemeClr val="bg1"/>
                          </a:solidFill>
                        </a:rPr>
                        <a:t>Plant</a:t>
                      </a:r>
                      <a:r>
                        <a:rPr lang="en-US" sz="1400" b="0" kern="1200" baseline="0" dirty="0" smtClean="0">
                          <a:solidFill>
                            <a:schemeClr val="bg1"/>
                          </a:solidFill>
                        </a:rPr>
                        <a:t> area</a:t>
                      </a:r>
                      <a:endParaRPr lang="ru-RU" sz="1400" b="0" kern="1200" dirty="0">
                        <a:solidFill>
                          <a:schemeClr val="bg1"/>
                        </a:solidFill>
                        <a:latin typeface="+mn-lt"/>
                        <a:ea typeface="+mn-ea"/>
                        <a:cs typeface="+mn-cs"/>
                      </a:endParaRPr>
                    </a:p>
                  </a:txBody>
                  <a:tcPr marL="51435" marR="51435" marT="0" marB="0" anchor="ctr"/>
                </a:tc>
                <a:tc>
                  <a:txBody>
                    <a:bodyPr/>
                    <a:lstStyle/>
                    <a:p>
                      <a:pPr marL="0" algn="l" defTabSz="886491" rtl="0" eaLnBrk="1" latinLnBrk="0" hangingPunct="1">
                        <a:lnSpc>
                          <a:spcPct val="100000"/>
                        </a:lnSpc>
                        <a:spcAft>
                          <a:spcPts val="0"/>
                        </a:spcAft>
                      </a:pPr>
                      <a:r>
                        <a:rPr lang="en-US" sz="1400" kern="1200" dirty="0" smtClean="0">
                          <a:solidFill>
                            <a:schemeClr val="bg1"/>
                          </a:solidFill>
                        </a:rPr>
                        <a:t>1</a:t>
                      </a:r>
                      <a:r>
                        <a:rPr lang="ru-RU" sz="1400" kern="1200" dirty="0" smtClean="0">
                          <a:solidFill>
                            <a:schemeClr val="bg1"/>
                          </a:solidFill>
                        </a:rPr>
                        <a:t>5</a:t>
                      </a:r>
                      <a:r>
                        <a:rPr lang="en-US" sz="1400" kern="1200" dirty="0" smtClean="0">
                          <a:solidFill>
                            <a:schemeClr val="bg1"/>
                          </a:solidFill>
                        </a:rPr>
                        <a:t> acres (0.0</a:t>
                      </a:r>
                      <a:r>
                        <a:rPr lang="ru-RU" sz="1400" kern="1200" dirty="0" smtClean="0">
                          <a:solidFill>
                            <a:schemeClr val="bg1"/>
                          </a:solidFill>
                        </a:rPr>
                        <a:t>6</a:t>
                      </a:r>
                      <a:r>
                        <a:rPr lang="en-US" sz="1400" kern="1200" dirty="0" smtClean="0">
                          <a:solidFill>
                            <a:schemeClr val="bg1"/>
                          </a:solidFill>
                        </a:rPr>
                        <a:t> km</a:t>
                      </a:r>
                      <a:r>
                        <a:rPr lang="en-US" sz="1400" kern="1200" baseline="30000" dirty="0" smtClean="0">
                          <a:solidFill>
                            <a:schemeClr val="bg1"/>
                          </a:solidFill>
                        </a:rPr>
                        <a:t>2</a:t>
                      </a:r>
                      <a:r>
                        <a:rPr lang="en-US" sz="1400" kern="1200" dirty="0" smtClean="0">
                          <a:solidFill>
                            <a:schemeClr val="bg1"/>
                          </a:solidFill>
                        </a:rPr>
                        <a:t>)</a:t>
                      </a:r>
                      <a:endParaRPr lang="ru-RU" sz="1400" kern="1200" dirty="0">
                        <a:solidFill>
                          <a:schemeClr val="bg1"/>
                        </a:solidFill>
                        <a:latin typeface="+mn-lt"/>
                        <a:ea typeface="+mn-ea"/>
                        <a:cs typeface="+mn-cs"/>
                      </a:endParaRPr>
                    </a:p>
                  </a:txBody>
                  <a:tcPr marL="51435" marR="51435" marT="0" marB="0" anchor="ctr"/>
                </a:tc>
                <a:extLst>
                  <a:ext uri="{0D108BD9-81ED-4DB2-BD59-A6C34878D82A}">
                    <a16:rowId xmlns:a16="http://schemas.microsoft.com/office/drawing/2014/main" xmlns="" val="10010"/>
                  </a:ext>
                </a:extLst>
              </a:tr>
              <a:tr h="565060">
                <a:tc>
                  <a:txBody>
                    <a:bodyPr/>
                    <a:lstStyle/>
                    <a:p>
                      <a:pPr>
                        <a:lnSpc>
                          <a:spcPct val="100000"/>
                        </a:lnSpc>
                        <a:spcAft>
                          <a:spcPts val="0"/>
                        </a:spcAft>
                      </a:pPr>
                      <a:r>
                        <a:rPr lang="en-US" sz="1400" b="0" kern="1200" dirty="0" smtClean="0">
                          <a:solidFill>
                            <a:schemeClr val="bg1"/>
                          </a:solidFill>
                        </a:rPr>
                        <a:t>Construction period</a:t>
                      </a:r>
                      <a:endParaRPr lang="ru-RU" sz="1400" b="0" kern="1200" dirty="0">
                        <a:solidFill>
                          <a:schemeClr val="bg1"/>
                        </a:solidFill>
                        <a:latin typeface="Arial" panose="020B0604020202020204" pitchFamily="34" charset="0"/>
                        <a:ea typeface="+mn-ea"/>
                        <a:cs typeface="+mn-cs"/>
                      </a:endParaRPr>
                    </a:p>
                  </a:txBody>
                  <a:tcPr marL="51435" marR="51435" marT="0" marB="0" anchor="ctr"/>
                </a:tc>
                <a:tc>
                  <a:txBody>
                    <a:bodyPr/>
                    <a:lstStyle/>
                    <a:p>
                      <a:pPr algn="l">
                        <a:lnSpc>
                          <a:spcPct val="100000"/>
                        </a:lnSpc>
                        <a:spcAft>
                          <a:spcPts val="0"/>
                        </a:spcAft>
                      </a:pPr>
                      <a:r>
                        <a:rPr lang="en-US" sz="1400" kern="1200" dirty="0" smtClean="0">
                          <a:solidFill>
                            <a:schemeClr val="bg1"/>
                          </a:solidFill>
                        </a:rPr>
                        <a:t>3</a:t>
                      </a:r>
                      <a:r>
                        <a:rPr lang="ru-RU" sz="1400" kern="1200" dirty="0" smtClean="0">
                          <a:solidFill>
                            <a:schemeClr val="bg1"/>
                          </a:solidFill>
                        </a:rPr>
                        <a:t> - 4</a:t>
                      </a:r>
                      <a:r>
                        <a:rPr lang="en-US" sz="1400" kern="1200" dirty="0" smtClean="0">
                          <a:solidFill>
                            <a:schemeClr val="bg1"/>
                          </a:solidFill>
                        </a:rPr>
                        <a:t> years</a:t>
                      </a:r>
                      <a:endParaRPr lang="ru-RU" sz="1400" b="1" kern="1200" dirty="0">
                        <a:solidFill>
                          <a:schemeClr val="bg1"/>
                        </a:solidFill>
                        <a:latin typeface="Arial" panose="020B0604020202020204" pitchFamily="34" charset="0"/>
                        <a:ea typeface="+mn-ea"/>
                        <a:cs typeface="+mn-cs"/>
                      </a:endParaRPr>
                    </a:p>
                  </a:txBody>
                  <a:tcPr marL="51435" marR="51435" marT="0" marB="0" anchor="ctr"/>
                </a:tc>
                <a:extLst>
                  <a:ext uri="{0D108BD9-81ED-4DB2-BD59-A6C34878D82A}">
                    <a16:rowId xmlns:a16="http://schemas.microsoft.com/office/drawing/2014/main" xmlns="" val="4118652653"/>
                  </a:ext>
                </a:extLst>
              </a:tr>
            </a:tbl>
          </a:graphicData>
        </a:graphic>
      </p:graphicFrame>
      <p:grpSp>
        <p:nvGrpSpPr>
          <p:cNvPr id="65" name="Группа 64"/>
          <p:cNvGrpSpPr/>
          <p:nvPr/>
        </p:nvGrpSpPr>
        <p:grpSpPr>
          <a:xfrm>
            <a:off x="8029043" y="1793855"/>
            <a:ext cx="990707" cy="453551"/>
            <a:chOff x="4290890" y="1930385"/>
            <a:chExt cx="1320942" cy="604735"/>
          </a:xfrm>
        </p:grpSpPr>
        <p:sp>
          <p:nvSpPr>
            <p:cNvPr id="66" name="Прямоугольник 65"/>
            <p:cNvSpPr/>
            <p:nvPr/>
          </p:nvSpPr>
          <p:spPr>
            <a:xfrm>
              <a:off x="4423465" y="2076337"/>
              <a:ext cx="1188367" cy="458783"/>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r>
                <a:rPr lang="en-US" sz="1050" b="1" dirty="0">
                  <a:solidFill>
                    <a:schemeClr val="bg1"/>
                  </a:solidFill>
                </a:rPr>
                <a:t>Modularity available</a:t>
              </a:r>
              <a:endParaRPr lang="ru-RU" sz="1050" b="1" dirty="0">
                <a:solidFill>
                  <a:schemeClr val="bg1"/>
                </a:solidFill>
              </a:endParaRPr>
            </a:p>
          </p:txBody>
        </p:sp>
        <p:grpSp>
          <p:nvGrpSpPr>
            <p:cNvPr id="67" name="Группа 66"/>
            <p:cNvGrpSpPr/>
            <p:nvPr/>
          </p:nvGrpSpPr>
          <p:grpSpPr>
            <a:xfrm>
              <a:off x="4290890" y="1930385"/>
              <a:ext cx="252000" cy="252000"/>
              <a:chOff x="4290890" y="1930385"/>
              <a:chExt cx="252000" cy="252000"/>
            </a:xfrm>
          </p:grpSpPr>
          <p:sp>
            <p:nvSpPr>
              <p:cNvPr id="68" name="Овал 67"/>
              <p:cNvSpPr/>
              <p:nvPr/>
            </p:nvSpPr>
            <p:spPr>
              <a:xfrm>
                <a:off x="4308891" y="1949462"/>
                <a:ext cx="216000" cy="216000"/>
              </a:xfrm>
              <a:prstGeom prst="ellipse">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sz="1350">
                  <a:solidFill>
                    <a:srgbClr val="FFFFFF"/>
                  </a:solidFill>
                </a:endParaRPr>
              </a:p>
            </p:txBody>
          </p:sp>
          <p:sp>
            <p:nvSpPr>
              <p:cNvPr id="69" name="Freeform 13"/>
              <p:cNvSpPr>
                <a:spLocks noEditPoints="1"/>
              </p:cNvSpPr>
              <p:nvPr/>
            </p:nvSpPr>
            <p:spPr bwMode="auto">
              <a:xfrm>
                <a:off x="4290890" y="1930385"/>
                <a:ext cx="252000" cy="252000"/>
              </a:xfrm>
              <a:custGeom>
                <a:avLst/>
                <a:gdLst>
                  <a:gd name="T0" fmla="*/ 252 w 256"/>
                  <a:gd name="T1" fmla="*/ 22 h 256"/>
                  <a:gd name="T2" fmla="*/ 256 w 256"/>
                  <a:gd name="T3" fmla="*/ 14 h 256"/>
                  <a:gd name="T4" fmla="*/ 252 w 256"/>
                  <a:gd name="T5" fmla="*/ 4 h 256"/>
                  <a:gd name="T6" fmla="*/ 240 w 256"/>
                  <a:gd name="T7" fmla="*/ 2 h 256"/>
                  <a:gd name="T8" fmla="*/ 208 w 256"/>
                  <a:gd name="T9" fmla="*/ 30 h 256"/>
                  <a:gd name="T10" fmla="*/ 172 w 256"/>
                  <a:gd name="T11" fmla="*/ 8 h 256"/>
                  <a:gd name="T12" fmla="*/ 128 w 256"/>
                  <a:gd name="T13" fmla="*/ 0 h 256"/>
                  <a:gd name="T14" fmla="*/ 90 w 256"/>
                  <a:gd name="T15" fmla="*/ 6 h 256"/>
                  <a:gd name="T16" fmla="*/ 56 w 256"/>
                  <a:gd name="T17" fmla="*/ 22 h 256"/>
                  <a:gd name="T18" fmla="*/ 16 w 256"/>
                  <a:gd name="T19" fmla="*/ 68 h 256"/>
                  <a:gd name="T20" fmla="*/ 2 w 256"/>
                  <a:gd name="T21" fmla="*/ 104 h 256"/>
                  <a:gd name="T22" fmla="*/ 0 w 256"/>
                  <a:gd name="T23" fmla="*/ 128 h 256"/>
                  <a:gd name="T24" fmla="*/ 6 w 256"/>
                  <a:gd name="T25" fmla="*/ 166 h 256"/>
                  <a:gd name="T26" fmla="*/ 22 w 256"/>
                  <a:gd name="T27" fmla="*/ 200 h 256"/>
                  <a:gd name="T28" fmla="*/ 66 w 256"/>
                  <a:gd name="T29" fmla="*/ 242 h 256"/>
                  <a:gd name="T30" fmla="*/ 102 w 256"/>
                  <a:gd name="T31" fmla="*/ 254 h 256"/>
                  <a:gd name="T32" fmla="*/ 128 w 256"/>
                  <a:gd name="T33" fmla="*/ 256 h 256"/>
                  <a:gd name="T34" fmla="*/ 166 w 256"/>
                  <a:gd name="T35" fmla="*/ 250 h 256"/>
                  <a:gd name="T36" fmla="*/ 200 w 256"/>
                  <a:gd name="T37" fmla="*/ 234 h 256"/>
                  <a:gd name="T38" fmla="*/ 240 w 256"/>
                  <a:gd name="T39" fmla="*/ 190 h 256"/>
                  <a:gd name="T40" fmla="*/ 252 w 256"/>
                  <a:gd name="T41" fmla="*/ 154 h 256"/>
                  <a:gd name="T42" fmla="*/ 256 w 256"/>
                  <a:gd name="T43" fmla="*/ 128 h 256"/>
                  <a:gd name="T44" fmla="*/ 238 w 256"/>
                  <a:gd name="T45" fmla="*/ 64 h 256"/>
                  <a:gd name="T46" fmla="*/ 24 w 256"/>
                  <a:gd name="T47" fmla="*/ 128 h 256"/>
                  <a:gd name="T48" fmla="*/ 32 w 256"/>
                  <a:gd name="T49" fmla="*/ 88 h 256"/>
                  <a:gd name="T50" fmla="*/ 70 w 256"/>
                  <a:gd name="T51" fmla="*/ 42 h 256"/>
                  <a:gd name="T52" fmla="*/ 128 w 256"/>
                  <a:gd name="T53" fmla="*/ 24 h 256"/>
                  <a:gd name="T54" fmla="*/ 162 w 256"/>
                  <a:gd name="T55" fmla="*/ 32 h 256"/>
                  <a:gd name="T56" fmla="*/ 192 w 256"/>
                  <a:gd name="T57" fmla="*/ 48 h 256"/>
                  <a:gd name="T58" fmla="*/ 138 w 256"/>
                  <a:gd name="T59" fmla="*/ 132 h 256"/>
                  <a:gd name="T60" fmla="*/ 122 w 256"/>
                  <a:gd name="T61" fmla="*/ 138 h 256"/>
                  <a:gd name="T62" fmla="*/ 76 w 256"/>
                  <a:gd name="T63" fmla="*/ 82 h 256"/>
                  <a:gd name="T64" fmla="*/ 68 w 256"/>
                  <a:gd name="T65" fmla="*/ 80 h 256"/>
                  <a:gd name="T66" fmla="*/ 58 w 256"/>
                  <a:gd name="T67" fmla="*/ 84 h 256"/>
                  <a:gd name="T68" fmla="*/ 58 w 256"/>
                  <a:gd name="T69" fmla="*/ 96 h 256"/>
                  <a:gd name="T70" fmla="*/ 78 w 256"/>
                  <a:gd name="T71" fmla="*/ 118 h 256"/>
                  <a:gd name="T72" fmla="*/ 108 w 256"/>
                  <a:gd name="T73" fmla="*/ 168 h 256"/>
                  <a:gd name="T74" fmla="*/ 116 w 256"/>
                  <a:gd name="T75" fmla="*/ 200 h 256"/>
                  <a:gd name="T76" fmla="*/ 120 w 256"/>
                  <a:gd name="T77" fmla="*/ 208 h 256"/>
                  <a:gd name="T78" fmla="*/ 128 w 256"/>
                  <a:gd name="T79" fmla="*/ 212 h 256"/>
                  <a:gd name="T80" fmla="*/ 132 w 256"/>
                  <a:gd name="T81" fmla="*/ 210 h 256"/>
                  <a:gd name="T82" fmla="*/ 140 w 256"/>
                  <a:gd name="T83" fmla="*/ 200 h 256"/>
                  <a:gd name="T84" fmla="*/ 152 w 256"/>
                  <a:gd name="T85" fmla="*/ 160 h 256"/>
                  <a:gd name="T86" fmla="*/ 190 w 256"/>
                  <a:gd name="T87" fmla="*/ 92 h 256"/>
                  <a:gd name="T88" fmla="*/ 218 w 256"/>
                  <a:gd name="T89" fmla="*/ 80 h 256"/>
                  <a:gd name="T90" fmla="*/ 232 w 256"/>
                  <a:gd name="T91" fmla="*/ 128 h 256"/>
                  <a:gd name="T92" fmla="*/ 224 w 256"/>
                  <a:gd name="T93" fmla="*/ 170 h 256"/>
                  <a:gd name="T94" fmla="*/ 186 w 256"/>
                  <a:gd name="T95" fmla="*/ 214 h 256"/>
                  <a:gd name="T96" fmla="*/ 128 w 256"/>
                  <a:gd name="T97" fmla="*/ 232 h 256"/>
                  <a:gd name="T98" fmla="*/ 88 w 256"/>
                  <a:gd name="T99" fmla="*/ 224 h 256"/>
                  <a:gd name="T100" fmla="*/ 42 w 256"/>
                  <a:gd name="T101" fmla="*/ 186 h 256"/>
                  <a:gd name="T102" fmla="*/ 24 w 256"/>
                  <a:gd name="T10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256">
                    <a:moveTo>
                      <a:pt x="226" y="48"/>
                    </a:moveTo>
                    <a:lnTo>
                      <a:pt x="226" y="48"/>
                    </a:lnTo>
                    <a:lnTo>
                      <a:pt x="252" y="22"/>
                    </a:lnTo>
                    <a:lnTo>
                      <a:pt x="252" y="22"/>
                    </a:lnTo>
                    <a:lnTo>
                      <a:pt x="254" y="18"/>
                    </a:lnTo>
                    <a:lnTo>
                      <a:pt x="256" y="14"/>
                    </a:lnTo>
                    <a:lnTo>
                      <a:pt x="254" y="8"/>
                    </a:lnTo>
                    <a:lnTo>
                      <a:pt x="252" y="4"/>
                    </a:lnTo>
                    <a:lnTo>
                      <a:pt x="252" y="4"/>
                    </a:lnTo>
                    <a:lnTo>
                      <a:pt x="248" y="2"/>
                    </a:lnTo>
                    <a:lnTo>
                      <a:pt x="244" y="0"/>
                    </a:lnTo>
                    <a:lnTo>
                      <a:pt x="240" y="2"/>
                    </a:lnTo>
                    <a:lnTo>
                      <a:pt x="236" y="4"/>
                    </a:lnTo>
                    <a:lnTo>
                      <a:pt x="236" y="4"/>
                    </a:lnTo>
                    <a:lnTo>
                      <a:pt x="208" y="30"/>
                    </a:lnTo>
                    <a:lnTo>
                      <a:pt x="208" y="30"/>
                    </a:lnTo>
                    <a:lnTo>
                      <a:pt x="192" y="18"/>
                    </a:lnTo>
                    <a:lnTo>
                      <a:pt x="172" y="8"/>
                    </a:lnTo>
                    <a:lnTo>
                      <a:pt x="150" y="2"/>
                    </a:lnTo>
                    <a:lnTo>
                      <a:pt x="128" y="0"/>
                    </a:lnTo>
                    <a:lnTo>
                      <a:pt x="128" y="0"/>
                    </a:lnTo>
                    <a:lnTo>
                      <a:pt x="114" y="2"/>
                    </a:lnTo>
                    <a:lnTo>
                      <a:pt x="102" y="4"/>
                    </a:lnTo>
                    <a:lnTo>
                      <a:pt x="90" y="6"/>
                    </a:lnTo>
                    <a:lnTo>
                      <a:pt x="78" y="10"/>
                    </a:lnTo>
                    <a:lnTo>
                      <a:pt x="66" y="16"/>
                    </a:lnTo>
                    <a:lnTo>
                      <a:pt x="56" y="22"/>
                    </a:lnTo>
                    <a:lnTo>
                      <a:pt x="38" y="38"/>
                    </a:lnTo>
                    <a:lnTo>
                      <a:pt x="22" y="58"/>
                    </a:lnTo>
                    <a:lnTo>
                      <a:pt x="16" y="68"/>
                    </a:lnTo>
                    <a:lnTo>
                      <a:pt x="10" y="80"/>
                    </a:lnTo>
                    <a:lnTo>
                      <a:pt x="6" y="90"/>
                    </a:lnTo>
                    <a:lnTo>
                      <a:pt x="2" y="104"/>
                    </a:lnTo>
                    <a:lnTo>
                      <a:pt x="0" y="116"/>
                    </a:lnTo>
                    <a:lnTo>
                      <a:pt x="0" y="128"/>
                    </a:lnTo>
                    <a:lnTo>
                      <a:pt x="0" y="128"/>
                    </a:lnTo>
                    <a:lnTo>
                      <a:pt x="0" y="142"/>
                    </a:lnTo>
                    <a:lnTo>
                      <a:pt x="2" y="154"/>
                    </a:lnTo>
                    <a:lnTo>
                      <a:pt x="6" y="166"/>
                    </a:lnTo>
                    <a:lnTo>
                      <a:pt x="10" y="178"/>
                    </a:lnTo>
                    <a:lnTo>
                      <a:pt x="16" y="190"/>
                    </a:lnTo>
                    <a:lnTo>
                      <a:pt x="22" y="200"/>
                    </a:lnTo>
                    <a:lnTo>
                      <a:pt x="38" y="220"/>
                    </a:lnTo>
                    <a:lnTo>
                      <a:pt x="56" y="234"/>
                    </a:lnTo>
                    <a:lnTo>
                      <a:pt x="66" y="242"/>
                    </a:lnTo>
                    <a:lnTo>
                      <a:pt x="78" y="246"/>
                    </a:lnTo>
                    <a:lnTo>
                      <a:pt x="90" y="250"/>
                    </a:lnTo>
                    <a:lnTo>
                      <a:pt x="102" y="254"/>
                    </a:lnTo>
                    <a:lnTo>
                      <a:pt x="114" y="256"/>
                    </a:lnTo>
                    <a:lnTo>
                      <a:pt x="128" y="256"/>
                    </a:lnTo>
                    <a:lnTo>
                      <a:pt x="128" y="256"/>
                    </a:lnTo>
                    <a:lnTo>
                      <a:pt x="140" y="256"/>
                    </a:lnTo>
                    <a:lnTo>
                      <a:pt x="154" y="254"/>
                    </a:lnTo>
                    <a:lnTo>
                      <a:pt x="166" y="250"/>
                    </a:lnTo>
                    <a:lnTo>
                      <a:pt x="178" y="246"/>
                    </a:lnTo>
                    <a:lnTo>
                      <a:pt x="188" y="242"/>
                    </a:lnTo>
                    <a:lnTo>
                      <a:pt x="200" y="234"/>
                    </a:lnTo>
                    <a:lnTo>
                      <a:pt x="218" y="220"/>
                    </a:lnTo>
                    <a:lnTo>
                      <a:pt x="234" y="200"/>
                    </a:lnTo>
                    <a:lnTo>
                      <a:pt x="240" y="190"/>
                    </a:lnTo>
                    <a:lnTo>
                      <a:pt x="246" y="178"/>
                    </a:lnTo>
                    <a:lnTo>
                      <a:pt x="250" y="166"/>
                    </a:lnTo>
                    <a:lnTo>
                      <a:pt x="252" y="154"/>
                    </a:lnTo>
                    <a:lnTo>
                      <a:pt x="254" y="142"/>
                    </a:lnTo>
                    <a:lnTo>
                      <a:pt x="256" y="128"/>
                    </a:lnTo>
                    <a:lnTo>
                      <a:pt x="256" y="128"/>
                    </a:lnTo>
                    <a:lnTo>
                      <a:pt x="254" y="106"/>
                    </a:lnTo>
                    <a:lnTo>
                      <a:pt x="248" y="84"/>
                    </a:lnTo>
                    <a:lnTo>
                      <a:pt x="238" y="64"/>
                    </a:lnTo>
                    <a:lnTo>
                      <a:pt x="226" y="48"/>
                    </a:lnTo>
                    <a:lnTo>
                      <a:pt x="226" y="48"/>
                    </a:lnTo>
                    <a:close/>
                    <a:moveTo>
                      <a:pt x="24" y="128"/>
                    </a:moveTo>
                    <a:lnTo>
                      <a:pt x="24" y="128"/>
                    </a:lnTo>
                    <a:lnTo>
                      <a:pt x="26" y="108"/>
                    </a:lnTo>
                    <a:lnTo>
                      <a:pt x="32" y="88"/>
                    </a:lnTo>
                    <a:lnTo>
                      <a:pt x="42" y="70"/>
                    </a:lnTo>
                    <a:lnTo>
                      <a:pt x="54" y="56"/>
                    </a:lnTo>
                    <a:lnTo>
                      <a:pt x="70" y="42"/>
                    </a:lnTo>
                    <a:lnTo>
                      <a:pt x="88" y="34"/>
                    </a:lnTo>
                    <a:lnTo>
                      <a:pt x="106" y="26"/>
                    </a:lnTo>
                    <a:lnTo>
                      <a:pt x="128" y="24"/>
                    </a:lnTo>
                    <a:lnTo>
                      <a:pt x="128" y="24"/>
                    </a:lnTo>
                    <a:lnTo>
                      <a:pt x="146" y="26"/>
                    </a:lnTo>
                    <a:lnTo>
                      <a:pt x="162" y="32"/>
                    </a:lnTo>
                    <a:lnTo>
                      <a:pt x="178" y="38"/>
                    </a:lnTo>
                    <a:lnTo>
                      <a:pt x="192" y="48"/>
                    </a:lnTo>
                    <a:lnTo>
                      <a:pt x="192" y="48"/>
                    </a:lnTo>
                    <a:lnTo>
                      <a:pt x="170" y="78"/>
                    </a:lnTo>
                    <a:lnTo>
                      <a:pt x="152" y="106"/>
                    </a:lnTo>
                    <a:lnTo>
                      <a:pt x="138" y="132"/>
                    </a:lnTo>
                    <a:lnTo>
                      <a:pt x="130" y="154"/>
                    </a:lnTo>
                    <a:lnTo>
                      <a:pt x="130" y="154"/>
                    </a:lnTo>
                    <a:lnTo>
                      <a:pt x="122" y="138"/>
                    </a:lnTo>
                    <a:lnTo>
                      <a:pt x="110" y="120"/>
                    </a:lnTo>
                    <a:lnTo>
                      <a:pt x="94" y="102"/>
                    </a:lnTo>
                    <a:lnTo>
                      <a:pt x="76" y="82"/>
                    </a:lnTo>
                    <a:lnTo>
                      <a:pt x="76" y="82"/>
                    </a:lnTo>
                    <a:lnTo>
                      <a:pt x="72" y="80"/>
                    </a:lnTo>
                    <a:lnTo>
                      <a:pt x="68" y="80"/>
                    </a:lnTo>
                    <a:lnTo>
                      <a:pt x="62" y="80"/>
                    </a:lnTo>
                    <a:lnTo>
                      <a:pt x="58" y="84"/>
                    </a:lnTo>
                    <a:lnTo>
                      <a:pt x="58" y="84"/>
                    </a:lnTo>
                    <a:lnTo>
                      <a:pt x="56" y="88"/>
                    </a:lnTo>
                    <a:lnTo>
                      <a:pt x="56" y="92"/>
                    </a:lnTo>
                    <a:lnTo>
                      <a:pt x="58" y="96"/>
                    </a:lnTo>
                    <a:lnTo>
                      <a:pt x="60" y="100"/>
                    </a:lnTo>
                    <a:lnTo>
                      <a:pt x="60" y="100"/>
                    </a:lnTo>
                    <a:lnTo>
                      <a:pt x="78" y="118"/>
                    </a:lnTo>
                    <a:lnTo>
                      <a:pt x="92" y="136"/>
                    </a:lnTo>
                    <a:lnTo>
                      <a:pt x="102" y="152"/>
                    </a:lnTo>
                    <a:lnTo>
                      <a:pt x="108" y="168"/>
                    </a:lnTo>
                    <a:lnTo>
                      <a:pt x="112" y="180"/>
                    </a:lnTo>
                    <a:lnTo>
                      <a:pt x="116" y="190"/>
                    </a:lnTo>
                    <a:lnTo>
                      <a:pt x="116" y="200"/>
                    </a:lnTo>
                    <a:lnTo>
                      <a:pt x="116" y="200"/>
                    </a:lnTo>
                    <a:lnTo>
                      <a:pt x="118" y="204"/>
                    </a:lnTo>
                    <a:lnTo>
                      <a:pt x="120" y="208"/>
                    </a:lnTo>
                    <a:lnTo>
                      <a:pt x="122" y="210"/>
                    </a:lnTo>
                    <a:lnTo>
                      <a:pt x="128" y="212"/>
                    </a:lnTo>
                    <a:lnTo>
                      <a:pt x="128" y="212"/>
                    </a:lnTo>
                    <a:lnTo>
                      <a:pt x="128" y="212"/>
                    </a:lnTo>
                    <a:lnTo>
                      <a:pt x="128" y="212"/>
                    </a:lnTo>
                    <a:lnTo>
                      <a:pt x="132" y="210"/>
                    </a:lnTo>
                    <a:lnTo>
                      <a:pt x="136" y="208"/>
                    </a:lnTo>
                    <a:lnTo>
                      <a:pt x="138" y="206"/>
                    </a:lnTo>
                    <a:lnTo>
                      <a:pt x="140" y="200"/>
                    </a:lnTo>
                    <a:lnTo>
                      <a:pt x="140" y="200"/>
                    </a:lnTo>
                    <a:lnTo>
                      <a:pt x="142" y="190"/>
                    </a:lnTo>
                    <a:lnTo>
                      <a:pt x="152" y="160"/>
                    </a:lnTo>
                    <a:lnTo>
                      <a:pt x="162" y="140"/>
                    </a:lnTo>
                    <a:lnTo>
                      <a:pt x="174" y="116"/>
                    </a:lnTo>
                    <a:lnTo>
                      <a:pt x="190" y="92"/>
                    </a:lnTo>
                    <a:lnTo>
                      <a:pt x="210" y="66"/>
                    </a:lnTo>
                    <a:lnTo>
                      <a:pt x="210" y="66"/>
                    </a:lnTo>
                    <a:lnTo>
                      <a:pt x="218" y="80"/>
                    </a:lnTo>
                    <a:lnTo>
                      <a:pt x="226" y="94"/>
                    </a:lnTo>
                    <a:lnTo>
                      <a:pt x="230" y="112"/>
                    </a:lnTo>
                    <a:lnTo>
                      <a:pt x="232" y="128"/>
                    </a:lnTo>
                    <a:lnTo>
                      <a:pt x="232" y="128"/>
                    </a:lnTo>
                    <a:lnTo>
                      <a:pt x="230" y="150"/>
                    </a:lnTo>
                    <a:lnTo>
                      <a:pt x="224" y="170"/>
                    </a:lnTo>
                    <a:lnTo>
                      <a:pt x="214" y="186"/>
                    </a:lnTo>
                    <a:lnTo>
                      <a:pt x="200" y="202"/>
                    </a:lnTo>
                    <a:lnTo>
                      <a:pt x="186" y="214"/>
                    </a:lnTo>
                    <a:lnTo>
                      <a:pt x="168" y="224"/>
                    </a:lnTo>
                    <a:lnTo>
                      <a:pt x="148" y="230"/>
                    </a:lnTo>
                    <a:lnTo>
                      <a:pt x="128" y="232"/>
                    </a:lnTo>
                    <a:lnTo>
                      <a:pt x="128" y="232"/>
                    </a:lnTo>
                    <a:lnTo>
                      <a:pt x="106" y="230"/>
                    </a:lnTo>
                    <a:lnTo>
                      <a:pt x="88" y="224"/>
                    </a:lnTo>
                    <a:lnTo>
                      <a:pt x="70" y="214"/>
                    </a:lnTo>
                    <a:lnTo>
                      <a:pt x="54" y="202"/>
                    </a:lnTo>
                    <a:lnTo>
                      <a:pt x="42" y="186"/>
                    </a:lnTo>
                    <a:lnTo>
                      <a:pt x="32" y="170"/>
                    </a:lnTo>
                    <a:lnTo>
                      <a:pt x="26" y="150"/>
                    </a:lnTo>
                    <a:lnTo>
                      <a:pt x="24" y="128"/>
                    </a:lnTo>
                    <a:lnTo>
                      <a:pt x="24" y="128"/>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884585"/>
                <a:endParaRPr lang="ru-RU" sz="1013">
                  <a:solidFill>
                    <a:srgbClr val="191919"/>
                  </a:solidFill>
                </a:endParaRPr>
              </a:p>
            </p:txBody>
          </p:sp>
        </p:grpSp>
      </p:grpSp>
      <p:sp>
        <p:nvSpPr>
          <p:cNvPr id="72" name="Rectangle 84"/>
          <p:cNvSpPr>
            <a:spLocks noChangeArrowheads="1"/>
          </p:cNvSpPr>
          <p:nvPr/>
        </p:nvSpPr>
        <p:spPr bwMode="auto">
          <a:xfrm>
            <a:off x="3509107" y="5500537"/>
            <a:ext cx="5236309" cy="1284236"/>
          </a:xfrm>
          <a:prstGeom prst="rect">
            <a:avLst/>
          </a:prstGeom>
          <a:noFill/>
          <a:ln>
            <a:noFill/>
          </a:ln>
          <a:effectLst/>
          <a:extLst>
            <a:ext uri="{909E8E84-426E-40DD-AFC4-6F175D3DCCD1}">
              <a14:hiddenFill xmlns:a14="http://schemas.microsoft.com/office/drawing/2010/main">
                <a:gradFill rotWithShape="0">
                  <a:gsLst>
                    <a:gs pos="0">
                      <a:srgbClr val="CCFFFF"/>
                    </a:gs>
                    <a:gs pos="100000">
                      <a:srgbClr val="FFFFCC"/>
                    </a:gs>
                  </a:gsLst>
                  <a:lin ang="5400000" scaled="1"/>
                </a:gra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618" tIns="42310" rIns="84618" bIns="42310">
            <a:spAutoFit/>
          </a:bodyPr>
          <a:lstStyle>
            <a:lvl1pPr indent="363538" defTabSz="912813" eaLnBrk="0" hangingPunct="0">
              <a:lnSpc>
                <a:spcPct val="110000"/>
              </a:lnSpc>
              <a:spcBef>
                <a:spcPct val="40000"/>
              </a:spcBef>
              <a:spcAft>
                <a:spcPct val="20000"/>
              </a:spcAft>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indent="363538" defTabSz="912813" eaLnBrk="0" hangingPunct="0">
              <a:lnSpc>
                <a:spcPct val="110000"/>
              </a:lnSpc>
              <a:spcAft>
                <a:spcPct val="20000"/>
              </a:spcAft>
              <a:buBlip>
                <a:blip r:embed="rId3"/>
              </a:buBlip>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231900" indent="-227013" defTabSz="912813" eaLnBrk="0" hangingPunct="0">
              <a:spcAft>
                <a:spcPct val="30000"/>
              </a:spcAft>
              <a:buBlip>
                <a:blip r:embed="rId3"/>
              </a:buBlip>
              <a:defRPr sz="3100">
                <a:solidFill>
                  <a:schemeClr val="tx1"/>
                </a:solidFill>
                <a:latin typeface="Arial" panose="020B0604020202020204" pitchFamily="34" charset="0"/>
                <a:cs typeface="Arial" panose="020B0604020202020204" pitchFamily="34" charset="0"/>
              </a:defRPr>
            </a:lvl3pPr>
            <a:lvl4pPr marL="1639888" indent="-227013" defTabSz="912813" eaLnBrk="0" hangingPunct="0">
              <a:spcBef>
                <a:spcPct val="20000"/>
              </a:spcBef>
              <a:buChar char="–"/>
              <a:defRPr sz="2800">
                <a:solidFill>
                  <a:schemeClr val="tx1"/>
                </a:solidFill>
                <a:latin typeface="Arial" panose="020B0604020202020204" pitchFamily="34" charset="0"/>
                <a:cs typeface="Arial" panose="020B0604020202020204" pitchFamily="34" charset="0"/>
              </a:defRPr>
            </a:lvl4pPr>
            <a:lvl5pPr marL="2049463" indent="-228600" defTabSz="912813" eaLnBrk="0" hangingPunct="0">
              <a:spcBef>
                <a:spcPct val="20000"/>
              </a:spcBef>
              <a:buChar char="»"/>
              <a:defRPr sz="2800">
                <a:solidFill>
                  <a:schemeClr val="tx1"/>
                </a:solidFill>
                <a:latin typeface="Arial" panose="020B0604020202020204" pitchFamily="34" charset="0"/>
                <a:cs typeface="Arial" panose="020B0604020202020204" pitchFamily="34" charset="0"/>
              </a:defRPr>
            </a:lvl5pPr>
            <a:lvl6pPr marL="2506663" indent="-228600" defTabSz="912813"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6pPr>
            <a:lvl7pPr marL="2963863" indent="-228600" defTabSz="912813"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7pPr>
            <a:lvl8pPr marL="3421063" indent="-228600" defTabSz="912813"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8pPr>
            <a:lvl9pPr marL="3878263" indent="-228600" defTabSz="912813"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9pPr>
          </a:lstStyle>
          <a:p>
            <a:pPr marL="0" lvl="1" indent="0" algn="ctr">
              <a:spcAft>
                <a:spcPts val="900"/>
              </a:spcAft>
              <a:buFontTx/>
              <a:buNone/>
            </a:pPr>
            <a:r>
              <a:rPr lang="en-US" altLang="ru-RU" sz="1600" dirty="0" smtClean="0">
                <a:solidFill>
                  <a:schemeClr val="bg1"/>
                </a:solidFill>
                <a:latin typeface="+mn-lt"/>
              </a:rPr>
              <a:t>FLEXIBLE</a:t>
            </a:r>
            <a:r>
              <a:rPr lang="en-US" altLang="ru-RU" sz="1600" dirty="0">
                <a:solidFill>
                  <a:schemeClr val="bg1"/>
                </a:solidFill>
                <a:latin typeface="+mn-lt"/>
              </a:rPr>
              <a:t>, TAILOR-MADE SMALL NPP SOLUTION BASED ON </a:t>
            </a:r>
            <a:r>
              <a:rPr lang="en-US" altLang="ru-RU" sz="1600" b="1" dirty="0">
                <a:solidFill>
                  <a:schemeClr val="bg1"/>
                </a:solidFill>
                <a:latin typeface="+mn-lt"/>
              </a:rPr>
              <a:t>RITM SMR </a:t>
            </a:r>
            <a:r>
              <a:rPr lang="en-US" altLang="ru-RU" sz="1600" dirty="0">
                <a:solidFill>
                  <a:schemeClr val="bg1"/>
                </a:solidFill>
                <a:latin typeface="+mn-lt"/>
              </a:rPr>
              <a:t>IS DESIGNED TO ADDRESS A WIDE RANGE OF CUSTOMER DEMANDS</a:t>
            </a:r>
          </a:p>
          <a:p>
            <a:pPr marL="0" lvl="1" indent="0" algn="just">
              <a:spcAft>
                <a:spcPts val="900"/>
              </a:spcAft>
              <a:buFontTx/>
              <a:buNone/>
            </a:pPr>
            <a:endParaRPr lang="en-US" altLang="ru-RU" sz="1600" dirty="0">
              <a:solidFill>
                <a:srgbClr val="FFFFFF"/>
              </a:solidFill>
              <a:latin typeface="Arial" panose="020B0604020202020204" pitchFamily="34" charset="0"/>
            </a:endParaRPr>
          </a:p>
        </p:txBody>
      </p:sp>
      <p:sp>
        <p:nvSpPr>
          <p:cNvPr id="53" name="Пятиугольник 52"/>
          <p:cNvSpPr/>
          <p:nvPr/>
        </p:nvSpPr>
        <p:spPr>
          <a:xfrm>
            <a:off x="9788" y="949407"/>
            <a:ext cx="6228184" cy="435839"/>
          </a:xfrm>
          <a:prstGeom prst="homePlate">
            <a:avLst>
              <a:gd name="adj" fmla="val 4273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lnSpc>
                <a:spcPct val="90000"/>
              </a:lnSpc>
              <a:spcBef>
                <a:spcPct val="0"/>
              </a:spcBef>
              <a:spcAft>
                <a:spcPts val="450"/>
              </a:spcAft>
            </a:pPr>
            <a:r>
              <a:rPr lang="en-US" altLang="ru-RU" sz="2000" b="1" dirty="0" smtClean="0">
                <a:solidFill>
                  <a:schemeClr val="bg1"/>
                </a:solidFill>
              </a:rPr>
              <a:t>2×RITM-200M REACTOR UNIT</a:t>
            </a:r>
            <a:endParaRPr lang="en-US" altLang="ru-RU" sz="2000" b="1" dirty="0">
              <a:solidFill>
                <a:schemeClr val="bg1"/>
              </a:solidFill>
            </a:endParaRPr>
          </a:p>
        </p:txBody>
      </p:sp>
    </p:spTree>
    <p:extLst>
      <p:ext uri="{BB962C8B-B14F-4D97-AF65-F5344CB8AC3E}">
        <p14:creationId xmlns:p14="http://schemas.microsoft.com/office/powerpoint/2010/main" val="412896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11</a:t>
            </a:fld>
            <a:endParaRPr lang="ru-RU" dirty="0">
              <a:sym typeface="Arial"/>
            </a:endParaRPr>
          </a:p>
        </p:txBody>
      </p:sp>
      <p:sp>
        <p:nvSpPr>
          <p:cNvPr id="3" name="Заголовок 2"/>
          <p:cNvSpPr>
            <a:spLocks noGrp="1"/>
          </p:cNvSpPr>
          <p:nvPr>
            <p:ph type="title"/>
          </p:nvPr>
        </p:nvSpPr>
        <p:spPr/>
        <p:txBody>
          <a:bodyPr/>
          <a:lstStyle/>
          <a:p>
            <a:r>
              <a:rPr lang="en-US" dirty="0"/>
              <a:t>Towards New Partnership Horizons </a:t>
            </a:r>
            <a:endParaRPr lang="ru-RU" dirty="0"/>
          </a:p>
        </p:txBody>
      </p:sp>
      <p:sp>
        <p:nvSpPr>
          <p:cNvPr id="33" name="Прямоугольник 32"/>
          <p:cNvSpPr/>
          <p:nvPr/>
        </p:nvSpPr>
        <p:spPr>
          <a:xfrm>
            <a:off x="1674054" y="5025292"/>
            <a:ext cx="7469946" cy="121277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720725" indent="-185738">
              <a:spcAft>
                <a:spcPts val="600"/>
              </a:spcAft>
              <a:buFont typeface="Arial" panose="020B0604020202020204" pitchFamily="34" charset="0"/>
              <a:buChar char="•"/>
            </a:pPr>
            <a:r>
              <a:rPr lang="en-US" sz="1200" dirty="0" err="1" smtClean="0">
                <a:solidFill>
                  <a:schemeClr val="tx1"/>
                </a:solidFill>
                <a:latin typeface="Arial" panose="020B0604020202020204" pitchFamily="34" charset="0"/>
                <a:cs typeface="Arial" panose="020B0604020202020204" pitchFamily="34" charset="0"/>
              </a:rPr>
              <a:t>Rosatom</a:t>
            </a:r>
            <a:r>
              <a:rPr lang="en-US" sz="1200" dirty="0" smtClean="0">
                <a:solidFill>
                  <a:schemeClr val="tx1"/>
                </a:solidFill>
                <a:latin typeface="Arial" panose="020B0604020202020204" pitchFamily="34" charset="0"/>
                <a:cs typeface="Arial" panose="020B0604020202020204" pitchFamily="34" charset="0"/>
              </a:rPr>
              <a:t> is prepared to develop comprehensive collaboration agenda in the new areas:</a:t>
            </a:r>
          </a:p>
          <a:p>
            <a:pPr marL="984250" indent="-265113">
              <a:spcAft>
                <a:spcPts val="600"/>
              </a:spcAft>
              <a:buFontTx/>
              <a:buChar char="-"/>
            </a:pPr>
            <a:r>
              <a:rPr lang="en-US" sz="1200" dirty="0" smtClean="0">
                <a:solidFill>
                  <a:schemeClr val="tx1"/>
                </a:solidFill>
                <a:latin typeface="Arial" panose="020B0604020202020204" pitchFamily="34" charset="0"/>
                <a:cs typeface="Arial" panose="020B0604020202020204" pitchFamily="34" charset="0"/>
              </a:rPr>
              <a:t>Cooperation with Indian companies in the third countries</a:t>
            </a:r>
          </a:p>
          <a:p>
            <a:pPr marL="984250" indent="-265113">
              <a:spcAft>
                <a:spcPts val="600"/>
              </a:spcAft>
              <a:buFontTx/>
              <a:buChar char="-"/>
            </a:pPr>
            <a:r>
              <a:rPr lang="en-US" sz="1200" dirty="0" smtClean="0">
                <a:solidFill>
                  <a:schemeClr val="tx1"/>
                </a:solidFill>
                <a:latin typeface="Arial" panose="020B0604020202020204" pitchFamily="34" charset="0"/>
                <a:cs typeface="Arial" panose="020B0604020202020204" pitchFamily="34" charset="0"/>
              </a:rPr>
              <a:t>Joint  development of civil </a:t>
            </a:r>
            <a:r>
              <a:rPr lang="en-US" sz="1200" dirty="0">
                <a:solidFill>
                  <a:schemeClr val="tx1"/>
                </a:solidFill>
                <a:latin typeface="Arial" panose="020B0604020202020204" pitchFamily="34" charset="0"/>
                <a:cs typeface="Arial" panose="020B0604020202020204" pitchFamily="34" charset="0"/>
              </a:rPr>
              <a:t>nuclear energy </a:t>
            </a:r>
            <a:r>
              <a:rPr lang="en-US" sz="1200" dirty="0" smtClean="0">
                <a:solidFill>
                  <a:schemeClr val="tx1"/>
                </a:solidFill>
                <a:latin typeface="Arial" panose="020B0604020202020204" pitchFamily="34" charset="0"/>
                <a:cs typeface="Arial" panose="020B0604020202020204" pitchFamily="34" charset="0"/>
              </a:rPr>
              <a:t>products</a:t>
            </a:r>
          </a:p>
          <a:p>
            <a:pPr marL="984250" indent="-265113">
              <a:spcAft>
                <a:spcPts val="600"/>
              </a:spcAft>
              <a:buFontTx/>
              <a:buChar char="-"/>
            </a:pPr>
            <a:r>
              <a:rPr lang="en-US" sz="1200" dirty="0" smtClean="0">
                <a:solidFill>
                  <a:schemeClr val="tx1"/>
                </a:solidFill>
                <a:latin typeface="Arial" panose="020B0604020202020204" pitchFamily="34" charset="0"/>
                <a:cs typeface="Arial" panose="020B0604020202020204" pitchFamily="34" charset="0"/>
              </a:rPr>
              <a:t>Localization of the NPP </a:t>
            </a:r>
            <a:r>
              <a:rPr lang="en-US" sz="1200" dirty="0">
                <a:solidFill>
                  <a:schemeClr val="tx1"/>
                </a:solidFill>
                <a:latin typeface="Arial" panose="020B0604020202020204" pitchFamily="34" charset="0"/>
                <a:cs typeface="Arial" panose="020B0604020202020204" pitchFamily="34" charset="0"/>
              </a:rPr>
              <a:t>equipment and fuel </a:t>
            </a:r>
          </a:p>
        </p:txBody>
      </p:sp>
      <p:grpSp>
        <p:nvGrpSpPr>
          <p:cNvPr id="34" name="Группа 33"/>
          <p:cNvGrpSpPr/>
          <p:nvPr/>
        </p:nvGrpSpPr>
        <p:grpSpPr>
          <a:xfrm rot="10800000">
            <a:off x="1358394" y="5033107"/>
            <a:ext cx="711375" cy="1205935"/>
            <a:chOff x="3589559" y="1340765"/>
            <a:chExt cx="711375" cy="1258255"/>
          </a:xfrm>
          <a:solidFill>
            <a:schemeClr val="accent5"/>
          </a:solidFill>
        </p:grpSpPr>
        <p:sp>
          <p:nvSpPr>
            <p:cNvPr id="44" name="Нашивка 43"/>
            <p:cNvSpPr/>
            <p:nvPr/>
          </p:nvSpPr>
          <p:spPr>
            <a:xfrm rot="10800000">
              <a:off x="3589559" y="1340765"/>
              <a:ext cx="620088" cy="1258255"/>
            </a:xfrm>
            <a:prstGeom prst="chevron">
              <a:avLst>
                <a:gd name="adj" fmla="val 35768"/>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5" name="Нашивка 44"/>
            <p:cNvSpPr/>
            <p:nvPr/>
          </p:nvSpPr>
          <p:spPr>
            <a:xfrm rot="10800000">
              <a:off x="3680846" y="1340765"/>
              <a:ext cx="620088" cy="1258255"/>
            </a:xfrm>
            <a:prstGeom prst="chevron">
              <a:avLst>
                <a:gd name="adj" fmla="val 35768"/>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46" name="Прямоугольник 45"/>
          <p:cNvSpPr/>
          <p:nvPr/>
        </p:nvSpPr>
        <p:spPr>
          <a:xfrm>
            <a:off x="1674054" y="3692769"/>
            <a:ext cx="7469946" cy="120747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720725" indent="-185738" algn="just">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Rosatom </a:t>
            </a:r>
            <a:r>
              <a:rPr lang="en-US" sz="1200" dirty="0" smtClean="0">
                <a:solidFill>
                  <a:schemeClr val="tx1"/>
                </a:solidFill>
                <a:latin typeface="Arial" panose="020B0604020202020204" pitchFamily="34" charset="0"/>
                <a:cs typeface="Arial" panose="020B0604020202020204" pitchFamily="34" charset="0"/>
              </a:rPr>
              <a:t>has proved </a:t>
            </a:r>
            <a:r>
              <a:rPr lang="en-US" sz="1200" dirty="0">
                <a:solidFill>
                  <a:schemeClr val="tx1"/>
                </a:solidFill>
                <a:latin typeface="Arial" panose="020B0604020202020204" pitchFamily="34" charset="0"/>
                <a:cs typeface="Arial" panose="020B0604020202020204" pitchFamily="34" charset="0"/>
              </a:rPr>
              <a:t>to be a reliable long-term strategic partner of India and is willing to extend </a:t>
            </a:r>
            <a:r>
              <a:rPr lang="en-US" sz="1200" dirty="0" smtClean="0">
                <a:solidFill>
                  <a:schemeClr val="tx1"/>
                </a:solidFill>
                <a:latin typeface="Arial" panose="020B0604020202020204" pitchFamily="34" charset="0"/>
                <a:cs typeface="Arial" panose="020B0604020202020204" pitchFamily="34" charset="0"/>
              </a:rPr>
              <a:t>cooperation beyond the current level</a:t>
            </a:r>
            <a:endParaRPr lang="en-US" sz="1200" dirty="0">
              <a:solidFill>
                <a:schemeClr val="tx1"/>
              </a:solidFill>
              <a:latin typeface="Arial" panose="020B0604020202020204" pitchFamily="34" charset="0"/>
              <a:cs typeface="Arial" panose="020B0604020202020204" pitchFamily="34" charset="0"/>
            </a:endParaRPr>
          </a:p>
        </p:txBody>
      </p:sp>
      <p:grpSp>
        <p:nvGrpSpPr>
          <p:cNvPr id="47" name="Группа 46"/>
          <p:cNvGrpSpPr/>
          <p:nvPr/>
        </p:nvGrpSpPr>
        <p:grpSpPr>
          <a:xfrm rot="10800000">
            <a:off x="1350580" y="3681046"/>
            <a:ext cx="711375" cy="1220936"/>
            <a:chOff x="3589559" y="1340765"/>
            <a:chExt cx="711375" cy="1258255"/>
          </a:xfrm>
        </p:grpSpPr>
        <p:sp>
          <p:nvSpPr>
            <p:cNvPr id="48" name="Нашивка 47"/>
            <p:cNvSpPr/>
            <p:nvPr/>
          </p:nvSpPr>
          <p:spPr>
            <a:xfrm rot="10800000">
              <a:off x="3589559" y="1340765"/>
              <a:ext cx="620088" cy="1258255"/>
            </a:xfrm>
            <a:prstGeom prst="chevron">
              <a:avLst>
                <a:gd name="adj" fmla="val 35768"/>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9" name="Нашивка 48"/>
            <p:cNvSpPr/>
            <p:nvPr/>
          </p:nvSpPr>
          <p:spPr>
            <a:xfrm rot="10800000">
              <a:off x="3680846" y="1340765"/>
              <a:ext cx="620088" cy="1258255"/>
            </a:xfrm>
            <a:prstGeom prst="chevron">
              <a:avLst>
                <a:gd name="adj" fmla="val 35768"/>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50" name="Прямоугольник 49"/>
          <p:cNvSpPr/>
          <p:nvPr/>
        </p:nvSpPr>
        <p:spPr>
          <a:xfrm>
            <a:off x="1674054" y="2352430"/>
            <a:ext cx="7469946" cy="121138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720725" indent="-185738">
              <a:spcAft>
                <a:spcPts val="600"/>
              </a:spcAft>
              <a:buFont typeface="Arial" panose="020B0604020202020204" pitchFamily="34" charset="0"/>
              <a:buChar char="•"/>
            </a:pPr>
            <a:r>
              <a:rPr lang="en-US" sz="1200" dirty="0" err="1" smtClean="0">
                <a:solidFill>
                  <a:schemeClr val="tx1"/>
                </a:solidFill>
                <a:latin typeface="Arial" panose="020B0604020202020204" pitchFamily="34" charset="0"/>
                <a:cs typeface="Arial" panose="020B0604020202020204" pitchFamily="34" charset="0"/>
              </a:rPr>
              <a:t>Rosatom’s</a:t>
            </a:r>
            <a:r>
              <a:rPr lang="en-US" sz="1200" dirty="0" smtClean="0">
                <a:solidFill>
                  <a:schemeClr val="tx1"/>
                </a:solidFill>
                <a:latin typeface="Arial" panose="020B0604020202020204" pitchFamily="34" charset="0"/>
                <a:cs typeface="Arial" panose="020B0604020202020204" pitchFamily="34" charset="0"/>
              </a:rPr>
              <a:t> VVER technology is one of the most successful among the light-water reactors units built around the globe in recent decades</a:t>
            </a:r>
            <a:endParaRPr lang="en-US" sz="1200" dirty="0">
              <a:solidFill>
                <a:srgbClr val="FF0000"/>
              </a:solidFill>
              <a:latin typeface="Arial" panose="020B0604020202020204" pitchFamily="34" charset="0"/>
              <a:cs typeface="Arial" panose="020B0604020202020204" pitchFamily="34" charset="0"/>
            </a:endParaRPr>
          </a:p>
        </p:txBody>
      </p:sp>
      <p:grpSp>
        <p:nvGrpSpPr>
          <p:cNvPr id="51" name="Группа 50"/>
          <p:cNvGrpSpPr/>
          <p:nvPr/>
        </p:nvGrpSpPr>
        <p:grpSpPr>
          <a:xfrm rot="10800000">
            <a:off x="1334948" y="2344613"/>
            <a:ext cx="711375" cy="1219201"/>
            <a:chOff x="3589559" y="1340765"/>
            <a:chExt cx="711375" cy="1258255"/>
          </a:xfrm>
          <a:solidFill>
            <a:schemeClr val="accent5"/>
          </a:solidFill>
        </p:grpSpPr>
        <p:sp>
          <p:nvSpPr>
            <p:cNvPr id="52" name="Нашивка 51"/>
            <p:cNvSpPr/>
            <p:nvPr/>
          </p:nvSpPr>
          <p:spPr>
            <a:xfrm rot="10800000">
              <a:off x="3589559" y="1340765"/>
              <a:ext cx="620088" cy="1258255"/>
            </a:xfrm>
            <a:prstGeom prst="chevron">
              <a:avLst>
                <a:gd name="adj" fmla="val 35768"/>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3" name="Нашивка 52"/>
            <p:cNvSpPr/>
            <p:nvPr/>
          </p:nvSpPr>
          <p:spPr>
            <a:xfrm rot="10800000">
              <a:off x="3680846" y="1340765"/>
              <a:ext cx="620088" cy="1258255"/>
            </a:xfrm>
            <a:prstGeom prst="chevron">
              <a:avLst>
                <a:gd name="adj" fmla="val 35768"/>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71" name="Группа 70"/>
          <p:cNvGrpSpPr/>
          <p:nvPr/>
        </p:nvGrpSpPr>
        <p:grpSpPr>
          <a:xfrm>
            <a:off x="581271" y="2627706"/>
            <a:ext cx="653561" cy="639124"/>
            <a:chOff x="2779713" y="1801813"/>
            <a:chExt cx="882650" cy="885825"/>
          </a:xfrm>
          <a:solidFill>
            <a:schemeClr val="accent6">
              <a:lumMod val="75000"/>
            </a:schemeClr>
          </a:solidFill>
        </p:grpSpPr>
        <p:sp>
          <p:nvSpPr>
            <p:cNvPr id="72" name="Freeform 74"/>
            <p:cNvSpPr>
              <a:spLocks noEditPoints="1"/>
            </p:cNvSpPr>
            <p:nvPr/>
          </p:nvSpPr>
          <p:spPr bwMode="auto">
            <a:xfrm>
              <a:off x="3227388" y="2205038"/>
              <a:ext cx="434975" cy="482600"/>
            </a:xfrm>
            <a:custGeom>
              <a:avLst/>
              <a:gdLst>
                <a:gd name="T0" fmla="*/ 0 w 274"/>
                <a:gd name="T1" fmla="*/ 100 h 304"/>
                <a:gd name="T2" fmla="*/ 0 w 274"/>
                <a:gd name="T3" fmla="*/ 304 h 304"/>
                <a:gd name="T4" fmla="*/ 274 w 274"/>
                <a:gd name="T5" fmla="*/ 204 h 304"/>
                <a:gd name="T6" fmla="*/ 274 w 274"/>
                <a:gd name="T7" fmla="*/ 0 h 304"/>
                <a:gd name="T8" fmla="*/ 0 w 274"/>
                <a:gd name="T9" fmla="*/ 100 h 304"/>
                <a:gd name="T10" fmla="*/ 262 w 274"/>
                <a:gd name="T11" fmla="*/ 196 h 304"/>
                <a:gd name="T12" fmla="*/ 12 w 274"/>
                <a:gd name="T13" fmla="*/ 288 h 304"/>
                <a:gd name="T14" fmla="*/ 12 w 274"/>
                <a:gd name="T15" fmla="*/ 108 h 304"/>
                <a:gd name="T16" fmla="*/ 262 w 274"/>
                <a:gd name="T17" fmla="*/ 18 h 304"/>
                <a:gd name="T18" fmla="*/ 262 w 274"/>
                <a:gd name="T19" fmla="*/ 19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304">
                  <a:moveTo>
                    <a:pt x="0" y="100"/>
                  </a:moveTo>
                  <a:lnTo>
                    <a:pt x="0" y="304"/>
                  </a:lnTo>
                  <a:lnTo>
                    <a:pt x="274" y="204"/>
                  </a:lnTo>
                  <a:lnTo>
                    <a:pt x="274" y="0"/>
                  </a:lnTo>
                  <a:lnTo>
                    <a:pt x="0" y="100"/>
                  </a:lnTo>
                  <a:close/>
                  <a:moveTo>
                    <a:pt x="262" y="196"/>
                  </a:moveTo>
                  <a:lnTo>
                    <a:pt x="12" y="288"/>
                  </a:lnTo>
                  <a:lnTo>
                    <a:pt x="12" y="108"/>
                  </a:lnTo>
                  <a:lnTo>
                    <a:pt x="262" y="18"/>
                  </a:lnTo>
                  <a:lnTo>
                    <a:pt x="262"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75"/>
            <p:cNvSpPr>
              <a:spLocks noEditPoints="1"/>
            </p:cNvSpPr>
            <p:nvPr/>
          </p:nvSpPr>
          <p:spPr bwMode="auto">
            <a:xfrm>
              <a:off x="2779713" y="2205038"/>
              <a:ext cx="434975" cy="482600"/>
            </a:xfrm>
            <a:custGeom>
              <a:avLst/>
              <a:gdLst>
                <a:gd name="T0" fmla="*/ 0 w 274"/>
                <a:gd name="T1" fmla="*/ 204 h 304"/>
                <a:gd name="T2" fmla="*/ 274 w 274"/>
                <a:gd name="T3" fmla="*/ 304 h 304"/>
                <a:gd name="T4" fmla="*/ 274 w 274"/>
                <a:gd name="T5" fmla="*/ 100 h 304"/>
                <a:gd name="T6" fmla="*/ 0 w 274"/>
                <a:gd name="T7" fmla="*/ 0 h 304"/>
                <a:gd name="T8" fmla="*/ 0 w 274"/>
                <a:gd name="T9" fmla="*/ 204 h 304"/>
                <a:gd name="T10" fmla="*/ 12 w 274"/>
                <a:gd name="T11" fmla="*/ 18 h 304"/>
                <a:gd name="T12" fmla="*/ 262 w 274"/>
                <a:gd name="T13" fmla="*/ 108 h 304"/>
                <a:gd name="T14" fmla="*/ 262 w 274"/>
                <a:gd name="T15" fmla="*/ 288 h 304"/>
                <a:gd name="T16" fmla="*/ 12 w 274"/>
                <a:gd name="T17" fmla="*/ 196 h 304"/>
                <a:gd name="T18" fmla="*/ 12 w 274"/>
                <a:gd name="T19"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304">
                  <a:moveTo>
                    <a:pt x="0" y="204"/>
                  </a:moveTo>
                  <a:lnTo>
                    <a:pt x="274" y="304"/>
                  </a:lnTo>
                  <a:lnTo>
                    <a:pt x="274" y="100"/>
                  </a:lnTo>
                  <a:lnTo>
                    <a:pt x="0" y="0"/>
                  </a:lnTo>
                  <a:lnTo>
                    <a:pt x="0" y="204"/>
                  </a:lnTo>
                  <a:close/>
                  <a:moveTo>
                    <a:pt x="12" y="18"/>
                  </a:moveTo>
                  <a:lnTo>
                    <a:pt x="262" y="108"/>
                  </a:lnTo>
                  <a:lnTo>
                    <a:pt x="262" y="288"/>
                  </a:lnTo>
                  <a:lnTo>
                    <a:pt x="12" y="19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6"/>
            <p:cNvSpPr>
              <a:spLocks noEditPoints="1"/>
            </p:cNvSpPr>
            <p:nvPr/>
          </p:nvSpPr>
          <p:spPr bwMode="auto">
            <a:xfrm>
              <a:off x="2801938" y="1868488"/>
              <a:ext cx="838200" cy="482600"/>
            </a:xfrm>
            <a:custGeom>
              <a:avLst/>
              <a:gdLst>
                <a:gd name="T0" fmla="*/ 434 w 528"/>
                <a:gd name="T1" fmla="*/ 140 h 304"/>
                <a:gd name="T2" fmla="*/ 384 w 528"/>
                <a:gd name="T3" fmla="*/ 64 h 304"/>
                <a:gd name="T4" fmla="*/ 338 w 528"/>
                <a:gd name="T5" fmla="*/ 0 h 304"/>
                <a:gd name="T6" fmla="*/ 330 w 528"/>
                <a:gd name="T7" fmla="*/ 14 h 304"/>
                <a:gd name="T8" fmla="*/ 302 w 528"/>
                <a:gd name="T9" fmla="*/ 28 h 304"/>
                <a:gd name="T10" fmla="*/ 264 w 528"/>
                <a:gd name="T11" fmla="*/ 32 h 304"/>
                <a:gd name="T12" fmla="*/ 214 w 528"/>
                <a:gd name="T13" fmla="*/ 24 h 304"/>
                <a:gd name="T14" fmla="*/ 194 w 528"/>
                <a:gd name="T15" fmla="*/ 10 h 304"/>
                <a:gd name="T16" fmla="*/ 190 w 528"/>
                <a:gd name="T17" fmla="*/ 38 h 304"/>
                <a:gd name="T18" fmla="*/ 142 w 528"/>
                <a:gd name="T19" fmla="*/ 68 h 304"/>
                <a:gd name="T20" fmla="*/ 94 w 528"/>
                <a:gd name="T21" fmla="*/ 146 h 304"/>
                <a:gd name="T22" fmla="*/ 264 w 528"/>
                <a:gd name="T23" fmla="*/ 304 h 304"/>
                <a:gd name="T24" fmla="*/ 202 w 528"/>
                <a:gd name="T25" fmla="*/ 32 h 304"/>
                <a:gd name="T26" fmla="*/ 226 w 528"/>
                <a:gd name="T27" fmla="*/ 40 h 304"/>
                <a:gd name="T28" fmla="*/ 242 w 528"/>
                <a:gd name="T29" fmla="*/ 42 h 304"/>
                <a:gd name="T30" fmla="*/ 264 w 528"/>
                <a:gd name="T31" fmla="*/ 44 h 304"/>
                <a:gd name="T32" fmla="*/ 286 w 528"/>
                <a:gd name="T33" fmla="*/ 42 h 304"/>
                <a:gd name="T34" fmla="*/ 302 w 528"/>
                <a:gd name="T35" fmla="*/ 40 h 304"/>
                <a:gd name="T36" fmla="*/ 326 w 528"/>
                <a:gd name="T37" fmla="*/ 32 h 304"/>
                <a:gd name="T38" fmla="*/ 326 w 528"/>
                <a:gd name="T39" fmla="*/ 44 h 304"/>
                <a:gd name="T40" fmla="*/ 326 w 528"/>
                <a:gd name="T41" fmla="*/ 46 h 304"/>
                <a:gd name="T42" fmla="*/ 304 w 528"/>
                <a:gd name="T43" fmla="*/ 60 h 304"/>
                <a:gd name="T44" fmla="*/ 276 w 528"/>
                <a:gd name="T45" fmla="*/ 64 h 304"/>
                <a:gd name="T46" fmla="*/ 252 w 528"/>
                <a:gd name="T47" fmla="*/ 64 h 304"/>
                <a:gd name="T48" fmla="*/ 212 w 528"/>
                <a:gd name="T49" fmla="*/ 54 h 304"/>
                <a:gd name="T50" fmla="*/ 202 w 528"/>
                <a:gd name="T51" fmla="*/ 46 h 304"/>
                <a:gd name="T52" fmla="*/ 202 w 528"/>
                <a:gd name="T53" fmla="*/ 34 h 304"/>
                <a:gd name="T54" fmla="*/ 124 w 528"/>
                <a:gd name="T55" fmla="*/ 202 h 304"/>
                <a:gd name="T56" fmla="*/ 110 w 528"/>
                <a:gd name="T57" fmla="*/ 184 h 304"/>
                <a:gd name="T58" fmla="*/ 120 w 528"/>
                <a:gd name="T59" fmla="*/ 140 h 304"/>
                <a:gd name="T60" fmla="*/ 154 w 528"/>
                <a:gd name="T61" fmla="*/ 88 h 304"/>
                <a:gd name="T62" fmla="*/ 198 w 528"/>
                <a:gd name="T63" fmla="*/ 60 h 304"/>
                <a:gd name="T64" fmla="*/ 200 w 528"/>
                <a:gd name="T65" fmla="*/ 90 h 304"/>
                <a:gd name="T66" fmla="*/ 170 w 528"/>
                <a:gd name="T67" fmla="*/ 152 h 304"/>
                <a:gd name="T68" fmla="*/ 160 w 528"/>
                <a:gd name="T69" fmla="*/ 220 h 304"/>
                <a:gd name="T70" fmla="*/ 220 w 528"/>
                <a:gd name="T71" fmla="*/ 234 h 304"/>
                <a:gd name="T72" fmla="*/ 186 w 528"/>
                <a:gd name="T73" fmla="*/ 190 h 304"/>
                <a:gd name="T74" fmla="*/ 206 w 528"/>
                <a:gd name="T75" fmla="*/ 126 h 304"/>
                <a:gd name="T76" fmla="*/ 240 w 528"/>
                <a:gd name="T77" fmla="*/ 76 h 304"/>
                <a:gd name="T78" fmla="*/ 288 w 528"/>
                <a:gd name="T79" fmla="*/ 76 h 304"/>
                <a:gd name="T80" fmla="*/ 328 w 528"/>
                <a:gd name="T81" fmla="*/ 142 h 304"/>
                <a:gd name="T82" fmla="*/ 344 w 528"/>
                <a:gd name="T83" fmla="*/ 210 h 304"/>
                <a:gd name="T84" fmla="*/ 286 w 528"/>
                <a:gd name="T85" fmla="*/ 236 h 304"/>
                <a:gd name="T86" fmla="*/ 368 w 528"/>
                <a:gd name="T87" fmla="*/ 220 h 304"/>
                <a:gd name="T88" fmla="*/ 356 w 528"/>
                <a:gd name="T89" fmla="*/ 152 h 304"/>
                <a:gd name="T90" fmla="*/ 312 w 528"/>
                <a:gd name="T91" fmla="*/ 68 h 304"/>
                <a:gd name="T92" fmla="*/ 330 w 528"/>
                <a:gd name="T93" fmla="*/ 60 h 304"/>
                <a:gd name="T94" fmla="*/ 384 w 528"/>
                <a:gd name="T95" fmla="*/ 98 h 304"/>
                <a:gd name="T96" fmla="*/ 414 w 528"/>
                <a:gd name="T97" fmla="*/ 154 h 304"/>
                <a:gd name="T98" fmla="*/ 418 w 528"/>
                <a:gd name="T99" fmla="*/ 184 h 304"/>
                <a:gd name="T100" fmla="*/ 388 w 528"/>
                <a:gd name="T101" fmla="*/ 21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304">
                  <a:moveTo>
                    <a:pt x="442" y="178"/>
                  </a:moveTo>
                  <a:lnTo>
                    <a:pt x="442" y="178"/>
                  </a:lnTo>
                  <a:lnTo>
                    <a:pt x="440" y="160"/>
                  </a:lnTo>
                  <a:lnTo>
                    <a:pt x="434" y="140"/>
                  </a:lnTo>
                  <a:lnTo>
                    <a:pt x="426" y="120"/>
                  </a:lnTo>
                  <a:lnTo>
                    <a:pt x="416" y="102"/>
                  </a:lnTo>
                  <a:lnTo>
                    <a:pt x="402" y="82"/>
                  </a:lnTo>
                  <a:lnTo>
                    <a:pt x="384" y="64"/>
                  </a:lnTo>
                  <a:lnTo>
                    <a:pt x="364" y="50"/>
                  </a:lnTo>
                  <a:lnTo>
                    <a:pt x="350" y="42"/>
                  </a:lnTo>
                  <a:lnTo>
                    <a:pt x="338" y="38"/>
                  </a:lnTo>
                  <a:lnTo>
                    <a:pt x="338" y="0"/>
                  </a:lnTo>
                  <a:lnTo>
                    <a:pt x="338" y="0"/>
                  </a:lnTo>
                  <a:lnTo>
                    <a:pt x="336" y="6"/>
                  </a:lnTo>
                  <a:lnTo>
                    <a:pt x="334" y="10"/>
                  </a:lnTo>
                  <a:lnTo>
                    <a:pt x="330" y="14"/>
                  </a:lnTo>
                  <a:lnTo>
                    <a:pt x="324" y="18"/>
                  </a:lnTo>
                  <a:lnTo>
                    <a:pt x="324" y="18"/>
                  </a:lnTo>
                  <a:lnTo>
                    <a:pt x="314" y="24"/>
                  </a:lnTo>
                  <a:lnTo>
                    <a:pt x="302" y="28"/>
                  </a:lnTo>
                  <a:lnTo>
                    <a:pt x="302" y="28"/>
                  </a:lnTo>
                  <a:lnTo>
                    <a:pt x="284" y="32"/>
                  </a:lnTo>
                  <a:lnTo>
                    <a:pt x="264" y="32"/>
                  </a:lnTo>
                  <a:lnTo>
                    <a:pt x="264" y="32"/>
                  </a:lnTo>
                  <a:lnTo>
                    <a:pt x="244" y="32"/>
                  </a:lnTo>
                  <a:lnTo>
                    <a:pt x="226" y="28"/>
                  </a:lnTo>
                  <a:lnTo>
                    <a:pt x="226" y="28"/>
                  </a:lnTo>
                  <a:lnTo>
                    <a:pt x="214" y="24"/>
                  </a:lnTo>
                  <a:lnTo>
                    <a:pt x="204" y="18"/>
                  </a:lnTo>
                  <a:lnTo>
                    <a:pt x="204" y="18"/>
                  </a:lnTo>
                  <a:lnTo>
                    <a:pt x="198" y="14"/>
                  </a:lnTo>
                  <a:lnTo>
                    <a:pt x="194" y="10"/>
                  </a:lnTo>
                  <a:lnTo>
                    <a:pt x="190" y="6"/>
                  </a:lnTo>
                  <a:lnTo>
                    <a:pt x="190" y="0"/>
                  </a:lnTo>
                  <a:lnTo>
                    <a:pt x="190" y="38"/>
                  </a:lnTo>
                  <a:lnTo>
                    <a:pt x="190" y="38"/>
                  </a:lnTo>
                  <a:lnTo>
                    <a:pt x="176" y="44"/>
                  </a:lnTo>
                  <a:lnTo>
                    <a:pt x="164" y="50"/>
                  </a:lnTo>
                  <a:lnTo>
                    <a:pt x="152" y="58"/>
                  </a:lnTo>
                  <a:lnTo>
                    <a:pt x="142" y="68"/>
                  </a:lnTo>
                  <a:lnTo>
                    <a:pt x="124" y="86"/>
                  </a:lnTo>
                  <a:lnTo>
                    <a:pt x="110" y="106"/>
                  </a:lnTo>
                  <a:lnTo>
                    <a:pt x="100" y="126"/>
                  </a:lnTo>
                  <a:lnTo>
                    <a:pt x="94" y="146"/>
                  </a:lnTo>
                  <a:lnTo>
                    <a:pt x="88" y="164"/>
                  </a:lnTo>
                  <a:lnTo>
                    <a:pt x="86" y="178"/>
                  </a:lnTo>
                  <a:lnTo>
                    <a:pt x="0" y="206"/>
                  </a:lnTo>
                  <a:lnTo>
                    <a:pt x="264" y="304"/>
                  </a:lnTo>
                  <a:lnTo>
                    <a:pt x="528" y="206"/>
                  </a:lnTo>
                  <a:lnTo>
                    <a:pt x="442" y="178"/>
                  </a:lnTo>
                  <a:close/>
                  <a:moveTo>
                    <a:pt x="202" y="34"/>
                  </a:moveTo>
                  <a:lnTo>
                    <a:pt x="202" y="32"/>
                  </a:lnTo>
                  <a:lnTo>
                    <a:pt x="202" y="32"/>
                  </a:lnTo>
                  <a:lnTo>
                    <a:pt x="204" y="32"/>
                  </a:lnTo>
                  <a:lnTo>
                    <a:pt x="204" y="32"/>
                  </a:lnTo>
                  <a:lnTo>
                    <a:pt x="226" y="40"/>
                  </a:lnTo>
                  <a:lnTo>
                    <a:pt x="226" y="40"/>
                  </a:lnTo>
                  <a:lnTo>
                    <a:pt x="240" y="42"/>
                  </a:lnTo>
                  <a:lnTo>
                    <a:pt x="240" y="42"/>
                  </a:lnTo>
                  <a:lnTo>
                    <a:pt x="242" y="42"/>
                  </a:lnTo>
                  <a:lnTo>
                    <a:pt x="242" y="42"/>
                  </a:lnTo>
                  <a:lnTo>
                    <a:pt x="256" y="44"/>
                  </a:lnTo>
                  <a:lnTo>
                    <a:pt x="256" y="44"/>
                  </a:lnTo>
                  <a:lnTo>
                    <a:pt x="264" y="44"/>
                  </a:lnTo>
                  <a:lnTo>
                    <a:pt x="264" y="44"/>
                  </a:lnTo>
                  <a:lnTo>
                    <a:pt x="272" y="44"/>
                  </a:lnTo>
                  <a:lnTo>
                    <a:pt x="272" y="44"/>
                  </a:lnTo>
                  <a:lnTo>
                    <a:pt x="286" y="42"/>
                  </a:lnTo>
                  <a:lnTo>
                    <a:pt x="286" y="42"/>
                  </a:lnTo>
                  <a:lnTo>
                    <a:pt x="286" y="42"/>
                  </a:lnTo>
                  <a:lnTo>
                    <a:pt x="286" y="42"/>
                  </a:lnTo>
                  <a:lnTo>
                    <a:pt x="302" y="40"/>
                  </a:lnTo>
                  <a:lnTo>
                    <a:pt x="302" y="40"/>
                  </a:lnTo>
                  <a:lnTo>
                    <a:pt x="324" y="32"/>
                  </a:lnTo>
                  <a:lnTo>
                    <a:pt x="324" y="32"/>
                  </a:lnTo>
                  <a:lnTo>
                    <a:pt x="326" y="32"/>
                  </a:lnTo>
                  <a:lnTo>
                    <a:pt x="326" y="34"/>
                  </a:lnTo>
                  <a:lnTo>
                    <a:pt x="326" y="34"/>
                  </a:lnTo>
                  <a:lnTo>
                    <a:pt x="326" y="34"/>
                  </a:lnTo>
                  <a:lnTo>
                    <a:pt x="326" y="44"/>
                  </a:lnTo>
                  <a:lnTo>
                    <a:pt x="326" y="46"/>
                  </a:lnTo>
                  <a:lnTo>
                    <a:pt x="326" y="46"/>
                  </a:lnTo>
                  <a:lnTo>
                    <a:pt x="326" y="46"/>
                  </a:lnTo>
                  <a:lnTo>
                    <a:pt x="326" y="46"/>
                  </a:lnTo>
                  <a:lnTo>
                    <a:pt x="322" y="50"/>
                  </a:lnTo>
                  <a:lnTo>
                    <a:pt x="316" y="54"/>
                  </a:lnTo>
                  <a:lnTo>
                    <a:pt x="316" y="54"/>
                  </a:lnTo>
                  <a:lnTo>
                    <a:pt x="304" y="60"/>
                  </a:lnTo>
                  <a:lnTo>
                    <a:pt x="304" y="60"/>
                  </a:lnTo>
                  <a:lnTo>
                    <a:pt x="292" y="62"/>
                  </a:lnTo>
                  <a:lnTo>
                    <a:pt x="276" y="64"/>
                  </a:lnTo>
                  <a:lnTo>
                    <a:pt x="276" y="64"/>
                  </a:lnTo>
                  <a:lnTo>
                    <a:pt x="264" y="64"/>
                  </a:lnTo>
                  <a:lnTo>
                    <a:pt x="264" y="64"/>
                  </a:lnTo>
                  <a:lnTo>
                    <a:pt x="252" y="64"/>
                  </a:lnTo>
                  <a:lnTo>
                    <a:pt x="252" y="64"/>
                  </a:lnTo>
                  <a:lnTo>
                    <a:pt x="236" y="62"/>
                  </a:lnTo>
                  <a:lnTo>
                    <a:pt x="224" y="60"/>
                  </a:lnTo>
                  <a:lnTo>
                    <a:pt x="224" y="60"/>
                  </a:lnTo>
                  <a:lnTo>
                    <a:pt x="212" y="54"/>
                  </a:lnTo>
                  <a:lnTo>
                    <a:pt x="212" y="54"/>
                  </a:lnTo>
                  <a:lnTo>
                    <a:pt x="206" y="50"/>
                  </a:lnTo>
                  <a:lnTo>
                    <a:pt x="202" y="46"/>
                  </a:lnTo>
                  <a:lnTo>
                    <a:pt x="202" y="46"/>
                  </a:lnTo>
                  <a:lnTo>
                    <a:pt x="202" y="46"/>
                  </a:lnTo>
                  <a:lnTo>
                    <a:pt x="202" y="44"/>
                  </a:lnTo>
                  <a:lnTo>
                    <a:pt x="202" y="34"/>
                  </a:lnTo>
                  <a:lnTo>
                    <a:pt x="202" y="34"/>
                  </a:lnTo>
                  <a:close/>
                  <a:moveTo>
                    <a:pt x="160" y="220"/>
                  </a:moveTo>
                  <a:lnTo>
                    <a:pt x="160" y="220"/>
                  </a:lnTo>
                  <a:lnTo>
                    <a:pt x="138" y="212"/>
                  </a:lnTo>
                  <a:lnTo>
                    <a:pt x="124" y="202"/>
                  </a:lnTo>
                  <a:lnTo>
                    <a:pt x="114" y="192"/>
                  </a:lnTo>
                  <a:lnTo>
                    <a:pt x="110" y="188"/>
                  </a:lnTo>
                  <a:lnTo>
                    <a:pt x="110" y="184"/>
                  </a:lnTo>
                  <a:lnTo>
                    <a:pt x="110" y="184"/>
                  </a:lnTo>
                  <a:lnTo>
                    <a:pt x="112" y="170"/>
                  </a:lnTo>
                  <a:lnTo>
                    <a:pt x="112" y="170"/>
                  </a:lnTo>
                  <a:lnTo>
                    <a:pt x="114" y="156"/>
                  </a:lnTo>
                  <a:lnTo>
                    <a:pt x="120" y="140"/>
                  </a:lnTo>
                  <a:lnTo>
                    <a:pt x="128" y="120"/>
                  </a:lnTo>
                  <a:lnTo>
                    <a:pt x="142" y="102"/>
                  </a:lnTo>
                  <a:lnTo>
                    <a:pt x="142" y="102"/>
                  </a:lnTo>
                  <a:lnTo>
                    <a:pt x="154" y="88"/>
                  </a:lnTo>
                  <a:lnTo>
                    <a:pt x="168" y="78"/>
                  </a:lnTo>
                  <a:lnTo>
                    <a:pt x="182" y="68"/>
                  </a:lnTo>
                  <a:lnTo>
                    <a:pt x="198" y="60"/>
                  </a:lnTo>
                  <a:lnTo>
                    <a:pt x="198" y="60"/>
                  </a:lnTo>
                  <a:lnTo>
                    <a:pt x="206" y="64"/>
                  </a:lnTo>
                  <a:lnTo>
                    <a:pt x="214" y="68"/>
                  </a:lnTo>
                  <a:lnTo>
                    <a:pt x="214" y="68"/>
                  </a:lnTo>
                  <a:lnTo>
                    <a:pt x="200" y="90"/>
                  </a:lnTo>
                  <a:lnTo>
                    <a:pt x="188" y="110"/>
                  </a:lnTo>
                  <a:lnTo>
                    <a:pt x="178" y="130"/>
                  </a:lnTo>
                  <a:lnTo>
                    <a:pt x="170" y="152"/>
                  </a:lnTo>
                  <a:lnTo>
                    <a:pt x="170" y="152"/>
                  </a:lnTo>
                  <a:lnTo>
                    <a:pt x="166" y="172"/>
                  </a:lnTo>
                  <a:lnTo>
                    <a:pt x="162" y="190"/>
                  </a:lnTo>
                  <a:lnTo>
                    <a:pt x="160" y="220"/>
                  </a:lnTo>
                  <a:lnTo>
                    <a:pt x="160" y="220"/>
                  </a:lnTo>
                  <a:close/>
                  <a:moveTo>
                    <a:pt x="264" y="236"/>
                  </a:moveTo>
                  <a:lnTo>
                    <a:pt x="264" y="236"/>
                  </a:lnTo>
                  <a:lnTo>
                    <a:pt x="242" y="236"/>
                  </a:lnTo>
                  <a:lnTo>
                    <a:pt x="220" y="234"/>
                  </a:lnTo>
                  <a:lnTo>
                    <a:pt x="184" y="228"/>
                  </a:lnTo>
                  <a:lnTo>
                    <a:pt x="184" y="228"/>
                  </a:lnTo>
                  <a:lnTo>
                    <a:pt x="184" y="210"/>
                  </a:lnTo>
                  <a:lnTo>
                    <a:pt x="186" y="190"/>
                  </a:lnTo>
                  <a:lnTo>
                    <a:pt x="192" y="168"/>
                  </a:lnTo>
                  <a:lnTo>
                    <a:pt x="198" y="142"/>
                  </a:lnTo>
                  <a:lnTo>
                    <a:pt x="198" y="142"/>
                  </a:lnTo>
                  <a:lnTo>
                    <a:pt x="206" y="126"/>
                  </a:lnTo>
                  <a:lnTo>
                    <a:pt x="216" y="108"/>
                  </a:lnTo>
                  <a:lnTo>
                    <a:pt x="226" y="92"/>
                  </a:lnTo>
                  <a:lnTo>
                    <a:pt x="240" y="76"/>
                  </a:lnTo>
                  <a:lnTo>
                    <a:pt x="240" y="76"/>
                  </a:lnTo>
                  <a:lnTo>
                    <a:pt x="264" y="76"/>
                  </a:lnTo>
                  <a:lnTo>
                    <a:pt x="264" y="76"/>
                  </a:lnTo>
                  <a:lnTo>
                    <a:pt x="288" y="76"/>
                  </a:lnTo>
                  <a:lnTo>
                    <a:pt x="288" y="76"/>
                  </a:lnTo>
                  <a:lnTo>
                    <a:pt x="300" y="92"/>
                  </a:lnTo>
                  <a:lnTo>
                    <a:pt x="312" y="108"/>
                  </a:lnTo>
                  <a:lnTo>
                    <a:pt x="322" y="126"/>
                  </a:lnTo>
                  <a:lnTo>
                    <a:pt x="328" y="142"/>
                  </a:lnTo>
                  <a:lnTo>
                    <a:pt x="328" y="142"/>
                  </a:lnTo>
                  <a:lnTo>
                    <a:pt x="336" y="168"/>
                  </a:lnTo>
                  <a:lnTo>
                    <a:pt x="342" y="190"/>
                  </a:lnTo>
                  <a:lnTo>
                    <a:pt x="344" y="210"/>
                  </a:lnTo>
                  <a:lnTo>
                    <a:pt x="344" y="228"/>
                  </a:lnTo>
                  <a:lnTo>
                    <a:pt x="344" y="228"/>
                  </a:lnTo>
                  <a:lnTo>
                    <a:pt x="306" y="234"/>
                  </a:lnTo>
                  <a:lnTo>
                    <a:pt x="286" y="236"/>
                  </a:lnTo>
                  <a:lnTo>
                    <a:pt x="264" y="236"/>
                  </a:lnTo>
                  <a:lnTo>
                    <a:pt x="264" y="236"/>
                  </a:lnTo>
                  <a:close/>
                  <a:moveTo>
                    <a:pt x="368" y="220"/>
                  </a:moveTo>
                  <a:lnTo>
                    <a:pt x="368" y="220"/>
                  </a:lnTo>
                  <a:lnTo>
                    <a:pt x="366" y="190"/>
                  </a:lnTo>
                  <a:lnTo>
                    <a:pt x="362" y="172"/>
                  </a:lnTo>
                  <a:lnTo>
                    <a:pt x="356" y="152"/>
                  </a:lnTo>
                  <a:lnTo>
                    <a:pt x="356" y="152"/>
                  </a:lnTo>
                  <a:lnTo>
                    <a:pt x="350" y="130"/>
                  </a:lnTo>
                  <a:lnTo>
                    <a:pt x="340" y="110"/>
                  </a:lnTo>
                  <a:lnTo>
                    <a:pt x="328" y="90"/>
                  </a:lnTo>
                  <a:lnTo>
                    <a:pt x="312" y="68"/>
                  </a:lnTo>
                  <a:lnTo>
                    <a:pt x="312" y="68"/>
                  </a:lnTo>
                  <a:lnTo>
                    <a:pt x="322" y="64"/>
                  </a:lnTo>
                  <a:lnTo>
                    <a:pt x="330" y="60"/>
                  </a:lnTo>
                  <a:lnTo>
                    <a:pt x="330" y="60"/>
                  </a:lnTo>
                  <a:lnTo>
                    <a:pt x="346" y="66"/>
                  </a:lnTo>
                  <a:lnTo>
                    <a:pt x="360" y="76"/>
                  </a:lnTo>
                  <a:lnTo>
                    <a:pt x="372" y="86"/>
                  </a:lnTo>
                  <a:lnTo>
                    <a:pt x="384" y="98"/>
                  </a:lnTo>
                  <a:lnTo>
                    <a:pt x="384" y="98"/>
                  </a:lnTo>
                  <a:lnTo>
                    <a:pt x="398" y="116"/>
                  </a:lnTo>
                  <a:lnTo>
                    <a:pt x="408" y="134"/>
                  </a:lnTo>
                  <a:lnTo>
                    <a:pt x="414" y="154"/>
                  </a:lnTo>
                  <a:lnTo>
                    <a:pt x="416" y="170"/>
                  </a:lnTo>
                  <a:lnTo>
                    <a:pt x="416" y="170"/>
                  </a:lnTo>
                  <a:lnTo>
                    <a:pt x="418" y="184"/>
                  </a:lnTo>
                  <a:lnTo>
                    <a:pt x="418" y="184"/>
                  </a:lnTo>
                  <a:lnTo>
                    <a:pt x="416" y="188"/>
                  </a:lnTo>
                  <a:lnTo>
                    <a:pt x="414" y="192"/>
                  </a:lnTo>
                  <a:lnTo>
                    <a:pt x="404" y="202"/>
                  </a:lnTo>
                  <a:lnTo>
                    <a:pt x="388" y="212"/>
                  </a:lnTo>
                  <a:lnTo>
                    <a:pt x="368" y="220"/>
                  </a:lnTo>
                  <a:lnTo>
                    <a:pt x="36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7"/>
            <p:cNvSpPr>
              <a:spLocks/>
            </p:cNvSpPr>
            <p:nvPr/>
          </p:nvSpPr>
          <p:spPr bwMode="auto">
            <a:xfrm>
              <a:off x="3103563" y="1801813"/>
              <a:ext cx="234950" cy="101600"/>
            </a:xfrm>
            <a:custGeom>
              <a:avLst/>
              <a:gdLst>
                <a:gd name="T0" fmla="*/ 10 w 148"/>
                <a:gd name="T1" fmla="*/ 48 h 64"/>
                <a:gd name="T2" fmla="*/ 10 w 148"/>
                <a:gd name="T3" fmla="*/ 48 h 64"/>
                <a:gd name="T4" fmla="*/ 22 w 148"/>
                <a:gd name="T5" fmla="*/ 54 h 64"/>
                <a:gd name="T6" fmla="*/ 36 w 148"/>
                <a:gd name="T7" fmla="*/ 60 h 64"/>
                <a:gd name="T8" fmla="*/ 54 w 148"/>
                <a:gd name="T9" fmla="*/ 62 h 64"/>
                <a:gd name="T10" fmla="*/ 74 w 148"/>
                <a:gd name="T11" fmla="*/ 64 h 64"/>
                <a:gd name="T12" fmla="*/ 74 w 148"/>
                <a:gd name="T13" fmla="*/ 64 h 64"/>
                <a:gd name="T14" fmla="*/ 94 w 148"/>
                <a:gd name="T15" fmla="*/ 62 h 64"/>
                <a:gd name="T16" fmla="*/ 112 w 148"/>
                <a:gd name="T17" fmla="*/ 60 h 64"/>
                <a:gd name="T18" fmla="*/ 126 w 148"/>
                <a:gd name="T19" fmla="*/ 54 h 64"/>
                <a:gd name="T20" fmla="*/ 138 w 148"/>
                <a:gd name="T21" fmla="*/ 48 h 64"/>
                <a:gd name="T22" fmla="*/ 138 w 148"/>
                <a:gd name="T23" fmla="*/ 48 h 64"/>
                <a:gd name="T24" fmla="*/ 146 w 148"/>
                <a:gd name="T25" fmla="*/ 40 h 64"/>
                <a:gd name="T26" fmla="*/ 148 w 148"/>
                <a:gd name="T27" fmla="*/ 36 h 64"/>
                <a:gd name="T28" fmla="*/ 148 w 148"/>
                <a:gd name="T29" fmla="*/ 32 h 64"/>
                <a:gd name="T30" fmla="*/ 148 w 148"/>
                <a:gd name="T31" fmla="*/ 32 h 64"/>
                <a:gd name="T32" fmla="*/ 146 w 148"/>
                <a:gd name="T33" fmla="*/ 26 h 64"/>
                <a:gd name="T34" fmla="*/ 142 w 148"/>
                <a:gd name="T35" fmla="*/ 20 h 64"/>
                <a:gd name="T36" fmla="*/ 136 w 148"/>
                <a:gd name="T37" fmla="*/ 14 h 64"/>
                <a:gd name="T38" fmla="*/ 126 w 148"/>
                <a:gd name="T39" fmla="*/ 10 h 64"/>
                <a:gd name="T40" fmla="*/ 116 w 148"/>
                <a:gd name="T41" fmla="*/ 6 h 64"/>
                <a:gd name="T42" fmla="*/ 102 w 148"/>
                <a:gd name="T43" fmla="*/ 2 h 64"/>
                <a:gd name="T44" fmla="*/ 88 w 148"/>
                <a:gd name="T45" fmla="*/ 0 h 64"/>
                <a:gd name="T46" fmla="*/ 74 w 148"/>
                <a:gd name="T47" fmla="*/ 0 h 64"/>
                <a:gd name="T48" fmla="*/ 74 w 148"/>
                <a:gd name="T49" fmla="*/ 0 h 64"/>
                <a:gd name="T50" fmla="*/ 58 w 148"/>
                <a:gd name="T51" fmla="*/ 0 h 64"/>
                <a:gd name="T52" fmla="*/ 46 w 148"/>
                <a:gd name="T53" fmla="*/ 2 h 64"/>
                <a:gd name="T54" fmla="*/ 32 w 148"/>
                <a:gd name="T55" fmla="*/ 6 h 64"/>
                <a:gd name="T56" fmla="*/ 22 w 148"/>
                <a:gd name="T57" fmla="*/ 10 h 64"/>
                <a:gd name="T58" fmla="*/ 12 w 148"/>
                <a:gd name="T59" fmla="*/ 14 h 64"/>
                <a:gd name="T60" fmla="*/ 6 w 148"/>
                <a:gd name="T61" fmla="*/ 20 h 64"/>
                <a:gd name="T62" fmla="*/ 2 w 148"/>
                <a:gd name="T63" fmla="*/ 26 h 64"/>
                <a:gd name="T64" fmla="*/ 0 w 148"/>
                <a:gd name="T65" fmla="*/ 32 h 64"/>
                <a:gd name="T66" fmla="*/ 0 w 148"/>
                <a:gd name="T67" fmla="*/ 32 h 64"/>
                <a:gd name="T68" fmla="*/ 0 w 148"/>
                <a:gd name="T69" fmla="*/ 36 h 64"/>
                <a:gd name="T70" fmla="*/ 2 w 148"/>
                <a:gd name="T71" fmla="*/ 40 h 64"/>
                <a:gd name="T72" fmla="*/ 10 w 148"/>
                <a:gd name="T73" fmla="*/ 48 h 64"/>
                <a:gd name="T74" fmla="*/ 10 w 148"/>
                <a:gd name="T75"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64">
                  <a:moveTo>
                    <a:pt x="10" y="48"/>
                  </a:moveTo>
                  <a:lnTo>
                    <a:pt x="10" y="48"/>
                  </a:lnTo>
                  <a:lnTo>
                    <a:pt x="22" y="54"/>
                  </a:lnTo>
                  <a:lnTo>
                    <a:pt x="36" y="60"/>
                  </a:lnTo>
                  <a:lnTo>
                    <a:pt x="54" y="62"/>
                  </a:lnTo>
                  <a:lnTo>
                    <a:pt x="74" y="64"/>
                  </a:lnTo>
                  <a:lnTo>
                    <a:pt x="74" y="64"/>
                  </a:lnTo>
                  <a:lnTo>
                    <a:pt x="94" y="62"/>
                  </a:lnTo>
                  <a:lnTo>
                    <a:pt x="112" y="60"/>
                  </a:lnTo>
                  <a:lnTo>
                    <a:pt x="126" y="54"/>
                  </a:lnTo>
                  <a:lnTo>
                    <a:pt x="138" y="48"/>
                  </a:lnTo>
                  <a:lnTo>
                    <a:pt x="138" y="48"/>
                  </a:lnTo>
                  <a:lnTo>
                    <a:pt x="146" y="40"/>
                  </a:lnTo>
                  <a:lnTo>
                    <a:pt x="148" y="36"/>
                  </a:lnTo>
                  <a:lnTo>
                    <a:pt x="148" y="32"/>
                  </a:lnTo>
                  <a:lnTo>
                    <a:pt x="148" y="32"/>
                  </a:lnTo>
                  <a:lnTo>
                    <a:pt x="146" y="26"/>
                  </a:lnTo>
                  <a:lnTo>
                    <a:pt x="142" y="20"/>
                  </a:lnTo>
                  <a:lnTo>
                    <a:pt x="136" y="14"/>
                  </a:lnTo>
                  <a:lnTo>
                    <a:pt x="126" y="10"/>
                  </a:lnTo>
                  <a:lnTo>
                    <a:pt x="116" y="6"/>
                  </a:lnTo>
                  <a:lnTo>
                    <a:pt x="102" y="2"/>
                  </a:lnTo>
                  <a:lnTo>
                    <a:pt x="88" y="0"/>
                  </a:lnTo>
                  <a:lnTo>
                    <a:pt x="74" y="0"/>
                  </a:lnTo>
                  <a:lnTo>
                    <a:pt x="74" y="0"/>
                  </a:lnTo>
                  <a:lnTo>
                    <a:pt x="58" y="0"/>
                  </a:lnTo>
                  <a:lnTo>
                    <a:pt x="46" y="2"/>
                  </a:lnTo>
                  <a:lnTo>
                    <a:pt x="32" y="6"/>
                  </a:lnTo>
                  <a:lnTo>
                    <a:pt x="22" y="10"/>
                  </a:lnTo>
                  <a:lnTo>
                    <a:pt x="12" y="14"/>
                  </a:lnTo>
                  <a:lnTo>
                    <a:pt x="6" y="20"/>
                  </a:lnTo>
                  <a:lnTo>
                    <a:pt x="2" y="26"/>
                  </a:lnTo>
                  <a:lnTo>
                    <a:pt x="0" y="32"/>
                  </a:lnTo>
                  <a:lnTo>
                    <a:pt x="0" y="32"/>
                  </a:lnTo>
                  <a:lnTo>
                    <a:pt x="0" y="36"/>
                  </a:lnTo>
                  <a:lnTo>
                    <a:pt x="2" y="40"/>
                  </a:lnTo>
                  <a:lnTo>
                    <a:pt x="10" y="48"/>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78"/>
            <p:cNvSpPr>
              <a:spLocks noChangeArrowheads="1"/>
            </p:cNvSpPr>
            <p:nvPr/>
          </p:nvSpPr>
          <p:spPr bwMode="auto">
            <a:xfrm>
              <a:off x="3338513" y="18684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Freeform 79"/>
            <p:cNvSpPr>
              <a:spLocks/>
            </p:cNvSpPr>
            <p:nvPr/>
          </p:nvSpPr>
          <p:spPr bwMode="auto">
            <a:xfrm>
              <a:off x="3103563" y="18684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1" name="Freeform 11"/>
          <p:cNvSpPr>
            <a:spLocks noEditPoints="1"/>
          </p:cNvSpPr>
          <p:nvPr/>
        </p:nvSpPr>
        <p:spPr bwMode="auto">
          <a:xfrm>
            <a:off x="572270" y="5307200"/>
            <a:ext cx="709454" cy="695015"/>
          </a:xfrm>
          <a:custGeom>
            <a:avLst/>
            <a:gdLst>
              <a:gd name="T0" fmla="*/ 130 w 766"/>
              <a:gd name="T1" fmla="*/ 573 h 752"/>
              <a:gd name="T2" fmla="*/ 210 w 766"/>
              <a:gd name="T3" fmla="*/ 599 h 752"/>
              <a:gd name="T4" fmla="*/ 127 w 766"/>
              <a:gd name="T5" fmla="*/ 527 h 752"/>
              <a:gd name="T6" fmla="*/ 233 w 766"/>
              <a:gd name="T7" fmla="*/ 527 h 752"/>
              <a:gd name="T8" fmla="*/ 260 w 766"/>
              <a:gd name="T9" fmla="*/ 596 h 752"/>
              <a:gd name="T10" fmla="*/ 295 w 766"/>
              <a:gd name="T11" fmla="*/ 592 h 752"/>
              <a:gd name="T12" fmla="*/ 270 w 766"/>
              <a:gd name="T13" fmla="*/ 528 h 752"/>
              <a:gd name="T14" fmla="*/ 426 w 766"/>
              <a:gd name="T15" fmla="*/ 528 h 752"/>
              <a:gd name="T16" fmla="*/ 499 w 766"/>
              <a:gd name="T17" fmla="*/ 430 h 752"/>
              <a:gd name="T18" fmla="*/ 503 w 766"/>
              <a:gd name="T19" fmla="*/ 367 h 752"/>
              <a:gd name="T20" fmla="*/ 474 w 766"/>
              <a:gd name="T21" fmla="*/ 345 h 752"/>
              <a:gd name="T22" fmla="*/ 499 w 766"/>
              <a:gd name="T23" fmla="*/ 336 h 752"/>
              <a:gd name="T24" fmla="*/ 484 w 766"/>
              <a:gd name="T25" fmla="*/ 207 h 752"/>
              <a:gd name="T26" fmla="*/ 600 w 766"/>
              <a:gd name="T27" fmla="*/ 207 h 752"/>
              <a:gd name="T28" fmla="*/ 631 w 766"/>
              <a:gd name="T29" fmla="*/ 283 h 752"/>
              <a:gd name="T30" fmla="*/ 660 w 766"/>
              <a:gd name="T31" fmla="*/ 272 h 752"/>
              <a:gd name="T32" fmla="*/ 576 w 766"/>
              <a:gd name="T33" fmla="*/ 124 h 752"/>
              <a:gd name="T34" fmla="*/ 127 w 766"/>
              <a:gd name="T35" fmla="*/ 124 h 752"/>
              <a:gd name="T36" fmla="*/ 130 w 766"/>
              <a:gd name="T37" fmla="*/ 573 h 752"/>
              <a:gd name="T38" fmla="*/ 434 w 766"/>
              <a:gd name="T39" fmla="*/ 74 h 752"/>
              <a:gd name="T40" fmla="*/ 575 w 766"/>
              <a:gd name="T41" fmla="*/ 169 h 752"/>
              <a:gd name="T42" fmla="*/ 474 w 766"/>
              <a:gd name="T43" fmla="*/ 169 h 752"/>
              <a:gd name="T44" fmla="*/ 434 w 766"/>
              <a:gd name="T45" fmla="*/ 74 h 752"/>
              <a:gd name="T46" fmla="*/ 306 w 766"/>
              <a:gd name="T47" fmla="*/ 65 h 752"/>
              <a:gd name="T48" fmla="*/ 351 w 766"/>
              <a:gd name="T49" fmla="*/ 62 h 752"/>
              <a:gd name="T50" fmla="*/ 396 w 766"/>
              <a:gd name="T51" fmla="*/ 65 h 752"/>
              <a:gd name="T52" fmla="*/ 442 w 766"/>
              <a:gd name="T53" fmla="*/ 169 h 752"/>
              <a:gd name="T54" fmla="*/ 260 w 766"/>
              <a:gd name="T55" fmla="*/ 169 h 752"/>
              <a:gd name="T56" fmla="*/ 306 w 766"/>
              <a:gd name="T57" fmla="*/ 65 h 752"/>
              <a:gd name="T58" fmla="*/ 127 w 766"/>
              <a:gd name="T59" fmla="*/ 169 h 752"/>
              <a:gd name="T60" fmla="*/ 268 w 766"/>
              <a:gd name="T61" fmla="*/ 74 h 752"/>
              <a:gd name="T62" fmla="*/ 229 w 766"/>
              <a:gd name="T63" fmla="*/ 169 h 752"/>
              <a:gd name="T64" fmla="*/ 127 w 766"/>
              <a:gd name="T65" fmla="*/ 169 h 752"/>
              <a:gd name="T66" fmla="*/ 250 w 766"/>
              <a:gd name="T67" fmla="*/ 207 h 752"/>
              <a:gd name="T68" fmla="*/ 453 w 766"/>
              <a:gd name="T69" fmla="*/ 207 h 752"/>
              <a:gd name="T70" fmla="*/ 468 w 766"/>
              <a:gd name="T71" fmla="*/ 330 h 752"/>
              <a:gd name="T72" fmla="*/ 235 w 766"/>
              <a:gd name="T73" fmla="*/ 330 h 752"/>
              <a:gd name="T74" fmla="*/ 250 w 766"/>
              <a:gd name="T75" fmla="*/ 207 h 752"/>
              <a:gd name="T76" fmla="*/ 65 w 766"/>
              <a:gd name="T77" fmla="*/ 330 h 752"/>
              <a:gd name="T78" fmla="*/ 102 w 766"/>
              <a:gd name="T79" fmla="*/ 207 h 752"/>
              <a:gd name="T80" fmla="*/ 218 w 766"/>
              <a:gd name="T81" fmla="*/ 207 h 752"/>
              <a:gd name="T82" fmla="*/ 202 w 766"/>
              <a:gd name="T83" fmla="*/ 330 h 752"/>
              <a:gd name="T84" fmla="*/ 65 w 766"/>
              <a:gd name="T85" fmla="*/ 330 h 752"/>
              <a:gd name="T86" fmla="*/ 236 w 766"/>
              <a:gd name="T87" fmla="*/ 367 h 752"/>
              <a:gd name="T88" fmla="*/ 466 w 766"/>
              <a:gd name="T89" fmla="*/ 367 h 752"/>
              <a:gd name="T90" fmla="*/ 445 w 766"/>
              <a:gd name="T91" fmla="*/ 490 h 752"/>
              <a:gd name="T92" fmla="*/ 258 w 766"/>
              <a:gd name="T93" fmla="*/ 490 h 752"/>
              <a:gd name="T94" fmla="*/ 236 w 766"/>
              <a:gd name="T95" fmla="*/ 367 h 752"/>
              <a:gd name="T96" fmla="*/ 102 w 766"/>
              <a:gd name="T97" fmla="*/ 490 h 752"/>
              <a:gd name="T98" fmla="*/ 65 w 766"/>
              <a:gd name="T99" fmla="*/ 367 h 752"/>
              <a:gd name="T100" fmla="*/ 202 w 766"/>
              <a:gd name="T101" fmla="*/ 367 h 752"/>
              <a:gd name="T102" fmla="*/ 222 w 766"/>
              <a:gd name="T103" fmla="*/ 490 h 752"/>
              <a:gd name="T104" fmla="*/ 102 w 766"/>
              <a:gd name="T105" fmla="*/ 490 h 752"/>
              <a:gd name="T106" fmla="*/ 758 w 766"/>
              <a:gd name="T107" fmla="*/ 256 h 752"/>
              <a:gd name="T108" fmla="*/ 766 w 766"/>
              <a:gd name="T109" fmla="*/ 520 h 752"/>
              <a:gd name="T110" fmla="*/ 699 w 766"/>
              <a:gd name="T111" fmla="*/ 474 h 752"/>
              <a:gd name="T112" fmla="*/ 84 w 766"/>
              <a:gd name="T113" fmla="*/ 565 h 752"/>
              <a:gd name="T114" fmla="*/ 566 w 766"/>
              <a:gd name="T115" fmla="*/ 382 h 752"/>
              <a:gd name="T116" fmla="*/ 526 w 766"/>
              <a:gd name="T117" fmla="*/ 353 h 752"/>
              <a:gd name="T118" fmla="*/ 758 w 766"/>
              <a:gd name="T119" fmla="*/ 25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752">
                <a:moveTo>
                  <a:pt x="130" y="573"/>
                </a:moveTo>
                <a:cubicBezTo>
                  <a:pt x="158" y="587"/>
                  <a:pt x="186" y="597"/>
                  <a:pt x="210" y="599"/>
                </a:cubicBezTo>
                <a:cubicBezTo>
                  <a:pt x="179" y="581"/>
                  <a:pt x="149" y="554"/>
                  <a:pt x="127" y="527"/>
                </a:cubicBezTo>
                <a:cubicBezTo>
                  <a:pt x="233" y="527"/>
                  <a:pt x="233" y="527"/>
                  <a:pt x="233" y="527"/>
                </a:cubicBezTo>
                <a:cubicBezTo>
                  <a:pt x="240" y="550"/>
                  <a:pt x="250" y="574"/>
                  <a:pt x="260" y="596"/>
                </a:cubicBezTo>
                <a:cubicBezTo>
                  <a:pt x="272" y="596"/>
                  <a:pt x="284" y="596"/>
                  <a:pt x="295" y="592"/>
                </a:cubicBezTo>
                <a:cubicBezTo>
                  <a:pt x="286" y="571"/>
                  <a:pt x="277" y="548"/>
                  <a:pt x="270" y="528"/>
                </a:cubicBezTo>
                <a:cubicBezTo>
                  <a:pt x="426" y="528"/>
                  <a:pt x="426" y="528"/>
                  <a:pt x="426" y="528"/>
                </a:cubicBezTo>
                <a:cubicBezTo>
                  <a:pt x="458" y="501"/>
                  <a:pt x="477" y="469"/>
                  <a:pt x="499" y="430"/>
                </a:cubicBezTo>
                <a:cubicBezTo>
                  <a:pt x="501" y="409"/>
                  <a:pt x="502" y="389"/>
                  <a:pt x="503" y="367"/>
                </a:cubicBezTo>
                <a:cubicBezTo>
                  <a:pt x="494" y="360"/>
                  <a:pt x="489" y="356"/>
                  <a:pt x="474" y="345"/>
                </a:cubicBezTo>
                <a:cubicBezTo>
                  <a:pt x="499" y="336"/>
                  <a:pt x="499" y="336"/>
                  <a:pt x="499" y="336"/>
                </a:cubicBezTo>
                <a:cubicBezTo>
                  <a:pt x="504" y="305"/>
                  <a:pt x="492" y="238"/>
                  <a:pt x="484" y="207"/>
                </a:cubicBezTo>
                <a:cubicBezTo>
                  <a:pt x="600" y="207"/>
                  <a:pt x="600" y="207"/>
                  <a:pt x="600" y="207"/>
                </a:cubicBezTo>
                <a:cubicBezTo>
                  <a:pt x="615" y="232"/>
                  <a:pt x="625" y="253"/>
                  <a:pt x="631" y="283"/>
                </a:cubicBezTo>
                <a:cubicBezTo>
                  <a:pt x="660" y="272"/>
                  <a:pt x="660" y="272"/>
                  <a:pt x="660" y="272"/>
                </a:cubicBezTo>
                <a:cubicBezTo>
                  <a:pt x="647" y="215"/>
                  <a:pt x="620" y="168"/>
                  <a:pt x="576" y="124"/>
                </a:cubicBezTo>
                <a:cubicBezTo>
                  <a:pt x="452" y="0"/>
                  <a:pt x="250" y="0"/>
                  <a:pt x="127" y="124"/>
                </a:cubicBezTo>
                <a:cubicBezTo>
                  <a:pt x="0" y="250"/>
                  <a:pt x="6" y="453"/>
                  <a:pt x="130" y="573"/>
                </a:cubicBezTo>
                <a:close/>
                <a:moveTo>
                  <a:pt x="434" y="74"/>
                </a:moveTo>
                <a:cubicBezTo>
                  <a:pt x="490" y="91"/>
                  <a:pt x="539" y="125"/>
                  <a:pt x="575" y="169"/>
                </a:cubicBezTo>
                <a:cubicBezTo>
                  <a:pt x="474" y="169"/>
                  <a:pt x="474" y="169"/>
                  <a:pt x="474" y="169"/>
                </a:cubicBezTo>
                <a:cubicBezTo>
                  <a:pt x="464" y="138"/>
                  <a:pt x="451" y="106"/>
                  <a:pt x="434" y="74"/>
                </a:cubicBezTo>
                <a:close/>
                <a:moveTo>
                  <a:pt x="306" y="65"/>
                </a:moveTo>
                <a:cubicBezTo>
                  <a:pt x="321" y="63"/>
                  <a:pt x="336" y="62"/>
                  <a:pt x="351" y="62"/>
                </a:cubicBezTo>
                <a:cubicBezTo>
                  <a:pt x="366" y="62"/>
                  <a:pt x="381" y="63"/>
                  <a:pt x="396" y="65"/>
                </a:cubicBezTo>
                <a:cubicBezTo>
                  <a:pt x="415" y="100"/>
                  <a:pt x="431" y="135"/>
                  <a:pt x="442" y="169"/>
                </a:cubicBezTo>
                <a:cubicBezTo>
                  <a:pt x="260" y="169"/>
                  <a:pt x="260" y="169"/>
                  <a:pt x="260" y="169"/>
                </a:cubicBezTo>
                <a:cubicBezTo>
                  <a:pt x="272" y="135"/>
                  <a:pt x="287" y="100"/>
                  <a:pt x="306" y="65"/>
                </a:cubicBezTo>
                <a:close/>
                <a:moveTo>
                  <a:pt x="127" y="169"/>
                </a:moveTo>
                <a:cubicBezTo>
                  <a:pt x="163" y="125"/>
                  <a:pt x="212" y="91"/>
                  <a:pt x="268" y="74"/>
                </a:cubicBezTo>
                <a:cubicBezTo>
                  <a:pt x="252" y="106"/>
                  <a:pt x="239" y="138"/>
                  <a:pt x="229" y="169"/>
                </a:cubicBezTo>
                <a:cubicBezTo>
                  <a:pt x="127" y="169"/>
                  <a:pt x="127" y="169"/>
                  <a:pt x="127" y="169"/>
                </a:cubicBezTo>
                <a:close/>
                <a:moveTo>
                  <a:pt x="250" y="207"/>
                </a:moveTo>
                <a:cubicBezTo>
                  <a:pt x="453" y="207"/>
                  <a:pt x="453" y="207"/>
                  <a:pt x="453" y="207"/>
                </a:cubicBezTo>
                <a:cubicBezTo>
                  <a:pt x="463" y="248"/>
                  <a:pt x="468" y="289"/>
                  <a:pt x="468" y="330"/>
                </a:cubicBezTo>
                <a:cubicBezTo>
                  <a:pt x="235" y="330"/>
                  <a:pt x="235" y="330"/>
                  <a:pt x="235" y="330"/>
                </a:cubicBezTo>
                <a:cubicBezTo>
                  <a:pt x="235" y="289"/>
                  <a:pt x="240" y="248"/>
                  <a:pt x="250" y="207"/>
                </a:cubicBezTo>
                <a:close/>
                <a:moveTo>
                  <a:pt x="65" y="330"/>
                </a:moveTo>
                <a:cubicBezTo>
                  <a:pt x="68" y="285"/>
                  <a:pt x="81" y="243"/>
                  <a:pt x="102" y="207"/>
                </a:cubicBezTo>
                <a:cubicBezTo>
                  <a:pt x="218" y="207"/>
                  <a:pt x="218" y="207"/>
                  <a:pt x="218" y="207"/>
                </a:cubicBezTo>
                <a:cubicBezTo>
                  <a:pt x="208" y="248"/>
                  <a:pt x="203" y="289"/>
                  <a:pt x="202" y="330"/>
                </a:cubicBezTo>
                <a:cubicBezTo>
                  <a:pt x="65" y="330"/>
                  <a:pt x="65" y="330"/>
                  <a:pt x="65" y="330"/>
                </a:cubicBezTo>
                <a:close/>
                <a:moveTo>
                  <a:pt x="236" y="367"/>
                </a:moveTo>
                <a:cubicBezTo>
                  <a:pt x="466" y="367"/>
                  <a:pt x="466" y="367"/>
                  <a:pt x="466" y="367"/>
                </a:cubicBezTo>
                <a:cubicBezTo>
                  <a:pt x="464" y="408"/>
                  <a:pt x="456" y="449"/>
                  <a:pt x="445" y="490"/>
                </a:cubicBezTo>
                <a:cubicBezTo>
                  <a:pt x="258" y="490"/>
                  <a:pt x="258" y="490"/>
                  <a:pt x="258" y="490"/>
                </a:cubicBezTo>
                <a:cubicBezTo>
                  <a:pt x="246" y="449"/>
                  <a:pt x="239" y="408"/>
                  <a:pt x="236" y="367"/>
                </a:cubicBezTo>
                <a:close/>
                <a:moveTo>
                  <a:pt x="102" y="490"/>
                </a:moveTo>
                <a:cubicBezTo>
                  <a:pt x="81" y="453"/>
                  <a:pt x="68" y="411"/>
                  <a:pt x="65" y="367"/>
                </a:cubicBezTo>
                <a:cubicBezTo>
                  <a:pt x="202" y="367"/>
                  <a:pt x="202" y="367"/>
                  <a:pt x="202" y="367"/>
                </a:cubicBezTo>
                <a:cubicBezTo>
                  <a:pt x="204" y="408"/>
                  <a:pt x="211" y="449"/>
                  <a:pt x="222" y="490"/>
                </a:cubicBezTo>
                <a:cubicBezTo>
                  <a:pt x="102" y="490"/>
                  <a:pt x="102" y="490"/>
                  <a:pt x="102" y="490"/>
                </a:cubicBezTo>
                <a:close/>
                <a:moveTo>
                  <a:pt x="758" y="256"/>
                </a:moveTo>
                <a:cubicBezTo>
                  <a:pt x="766" y="520"/>
                  <a:pt x="766" y="520"/>
                  <a:pt x="766" y="520"/>
                </a:cubicBezTo>
                <a:cubicBezTo>
                  <a:pt x="734" y="498"/>
                  <a:pt x="724" y="490"/>
                  <a:pt x="699" y="474"/>
                </a:cubicBezTo>
                <a:cubicBezTo>
                  <a:pt x="559" y="733"/>
                  <a:pt x="212" y="752"/>
                  <a:pt x="84" y="565"/>
                </a:cubicBezTo>
                <a:cubicBezTo>
                  <a:pt x="217" y="691"/>
                  <a:pt x="467" y="632"/>
                  <a:pt x="566" y="382"/>
                </a:cubicBezTo>
                <a:cubicBezTo>
                  <a:pt x="546" y="368"/>
                  <a:pt x="546" y="366"/>
                  <a:pt x="526" y="353"/>
                </a:cubicBezTo>
                <a:cubicBezTo>
                  <a:pt x="758" y="256"/>
                  <a:pt x="758" y="256"/>
                  <a:pt x="758" y="256"/>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ru-RU">
              <a:solidFill>
                <a:schemeClr val="accent1">
                  <a:lumMod val="75000"/>
                </a:schemeClr>
              </a:solidFill>
            </a:endParaRPr>
          </a:p>
        </p:txBody>
      </p:sp>
      <p:pic>
        <p:nvPicPr>
          <p:cNvPr id="82" name="Picture 26" descr="Картинки по запросу agreement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850" y="3964747"/>
            <a:ext cx="741503" cy="741503"/>
          </a:xfrm>
          <a:prstGeom prst="rect">
            <a:avLst/>
          </a:prstGeom>
          <a:noFill/>
          <a:extLst/>
        </p:spPr>
      </p:pic>
      <p:grpSp>
        <p:nvGrpSpPr>
          <p:cNvPr id="83" name="Группа 82"/>
          <p:cNvGrpSpPr/>
          <p:nvPr/>
        </p:nvGrpSpPr>
        <p:grpSpPr>
          <a:xfrm>
            <a:off x="352184" y="1156678"/>
            <a:ext cx="3516431" cy="983436"/>
            <a:chOff x="3194911" y="153806"/>
            <a:chExt cx="1996180" cy="798472"/>
          </a:xfrm>
        </p:grpSpPr>
        <p:sp>
          <p:nvSpPr>
            <p:cNvPr id="87" name="Нашивка 86"/>
            <p:cNvSpPr/>
            <p:nvPr/>
          </p:nvSpPr>
          <p:spPr>
            <a:xfrm>
              <a:off x="3194911" y="153806"/>
              <a:ext cx="1996180" cy="798472"/>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8" name="Нашивка 4"/>
            <p:cNvSpPr/>
            <p:nvPr/>
          </p:nvSpPr>
          <p:spPr>
            <a:xfrm>
              <a:off x="3594147" y="153806"/>
              <a:ext cx="1197708" cy="798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lvl="0" algn="ctr" defTabSz="1911350">
                <a:lnSpc>
                  <a:spcPct val="90000"/>
                </a:lnSpc>
                <a:spcBef>
                  <a:spcPct val="0"/>
                </a:spcBef>
                <a:spcAft>
                  <a:spcPct val="35000"/>
                </a:spcAft>
              </a:pPr>
              <a:endParaRPr lang="en-US" sz="4300" kern="1200" dirty="0"/>
            </a:p>
          </p:txBody>
        </p:sp>
      </p:grpSp>
      <p:grpSp>
        <p:nvGrpSpPr>
          <p:cNvPr id="84" name="Группа 83"/>
          <p:cNvGrpSpPr/>
          <p:nvPr/>
        </p:nvGrpSpPr>
        <p:grpSpPr>
          <a:xfrm>
            <a:off x="3648370" y="1172308"/>
            <a:ext cx="3526154" cy="969057"/>
            <a:chOff x="4791856" y="153806"/>
            <a:chExt cx="1996180" cy="798472"/>
          </a:xfrm>
        </p:grpSpPr>
        <p:sp>
          <p:nvSpPr>
            <p:cNvPr id="85" name="Нашивка 84"/>
            <p:cNvSpPr/>
            <p:nvPr/>
          </p:nvSpPr>
          <p:spPr>
            <a:xfrm>
              <a:off x="4791856" y="153806"/>
              <a:ext cx="1996180" cy="798472"/>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Нашивка 6"/>
            <p:cNvSpPr/>
            <p:nvPr/>
          </p:nvSpPr>
          <p:spPr>
            <a:xfrm>
              <a:off x="5191092" y="153806"/>
              <a:ext cx="1197708" cy="798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lvl="0" algn="ctr" defTabSz="1911350">
                <a:lnSpc>
                  <a:spcPct val="90000"/>
                </a:lnSpc>
                <a:spcBef>
                  <a:spcPct val="0"/>
                </a:spcBef>
                <a:spcAft>
                  <a:spcPct val="35000"/>
                </a:spcAft>
              </a:pPr>
              <a:endParaRPr lang="en-US" sz="4300" kern="1200" dirty="0"/>
            </a:p>
          </p:txBody>
        </p:sp>
      </p:grpSp>
      <p:pic>
        <p:nvPicPr>
          <p:cNvPr id="89" name="Рисунок 1"/>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74000"/>
                    </a14:imgEffect>
                  </a14:imgLayer>
                </a14:imgProps>
              </a:ext>
              <a:ext uri="{28A0092B-C50C-407E-A947-70E740481C1C}">
                <a14:useLocalDpi xmlns:a14="http://schemas.microsoft.com/office/drawing/2010/main" val="0"/>
              </a:ext>
            </a:extLst>
          </a:blip>
          <a:stretch>
            <a:fillRect/>
          </a:stretch>
        </p:blipFill>
        <p:spPr>
          <a:xfrm>
            <a:off x="7254732" y="1181943"/>
            <a:ext cx="1633000" cy="1087604"/>
          </a:xfrm>
          <a:prstGeom prst="rect">
            <a:avLst/>
          </a:prstGeom>
        </p:spPr>
      </p:pic>
      <p:sp>
        <p:nvSpPr>
          <p:cNvPr id="8" name="TextBox 7"/>
          <p:cNvSpPr txBox="1"/>
          <p:nvPr/>
        </p:nvSpPr>
        <p:spPr>
          <a:xfrm>
            <a:off x="695569" y="1336431"/>
            <a:ext cx="2774462" cy="646331"/>
          </a:xfrm>
          <a:prstGeom prst="rect">
            <a:avLst/>
          </a:prstGeom>
          <a:noFill/>
        </p:spPr>
        <p:txBody>
          <a:bodyPr wrap="square" rtlCol="0">
            <a:spAutoFit/>
          </a:bodyPr>
          <a:lstStyle/>
          <a:p>
            <a:pPr algn="ctr"/>
            <a:r>
              <a:rPr lang="en-US" b="1" dirty="0">
                <a:solidFill>
                  <a:schemeClr val="bg1"/>
                </a:solidFill>
              </a:rPr>
              <a:t>SHIFT FROM THE PROJECT FOCUS TO </a:t>
            </a:r>
          </a:p>
        </p:txBody>
      </p:sp>
      <p:sp>
        <p:nvSpPr>
          <p:cNvPr id="90" name="TextBox 89"/>
          <p:cNvSpPr txBox="1"/>
          <p:nvPr/>
        </p:nvSpPr>
        <p:spPr>
          <a:xfrm>
            <a:off x="3919414" y="1207477"/>
            <a:ext cx="2950309" cy="923330"/>
          </a:xfrm>
          <a:prstGeom prst="rect">
            <a:avLst/>
          </a:prstGeom>
          <a:noFill/>
        </p:spPr>
        <p:txBody>
          <a:bodyPr wrap="square" rtlCol="0">
            <a:spAutoFit/>
          </a:bodyPr>
          <a:lstStyle/>
          <a:p>
            <a:pPr algn="ctr"/>
            <a:r>
              <a:rPr lang="en-US" b="1" dirty="0">
                <a:solidFill>
                  <a:schemeClr val="bg1"/>
                </a:solidFill>
              </a:rPr>
              <a:t>COMPREHENSIVE STRATEGIC COLLABORATION </a:t>
            </a:r>
          </a:p>
        </p:txBody>
      </p:sp>
    </p:spTree>
    <p:extLst>
      <p:ext uri="{BB962C8B-B14F-4D97-AF65-F5344CB8AC3E}">
        <p14:creationId xmlns:p14="http://schemas.microsoft.com/office/powerpoint/2010/main" val="130359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11" name="Object 2" hidden="1"/>
          <p:cNvGraphicFramePr>
            <a:graphicFrameLocks/>
          </p:cNvGraphicFramePr>
          <p:nvPr>
            <p:custDataLst>
              <p:tags r:id="rId2"/>
            </p:custDataLst>
          </p:nvPr>
        </p:nvGraphicFramePr>
        <p:xfrm>
          <a:off x="5" y="0"/>
          <a:ext cx="146050" cy="158750"/>
        </p:xfrm>
        <a:graphic>
          <a:graphicData uri="http://schemas.openxmlformats.org/presentationml/2006/ole">
            <mc:AlternateContent xmlns:mc="http://schemas.openxmlformats.org/markup-compatibility/2006">
              <mc:Choice xmlns:v="urn:schemas-microsoft-com:vml" Requires="v">
                <p:oleObj spid="_x0000_s4114" name="think-cell Slide" r:id="rId6" imgW="360" imgH="360" progId="">
                  <p:embed/>
                </p:oleObj>
              </mc:Choice>
              <mc:Fallback>
                <p:oleObj name="think-cell Slide" r:id="rId6" imgW="360" imgH="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5"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684281"/>
            <a:endParaRPr lang="en-US" sz="1200" kern="0">
              <a:solidFill>
                <a:srgbClr val="FFFFFF"/>
              </a:solidFill>
              <a:sym typeface="Arial" pitchFamily="34" charset="0"/>
            </a:endParaRPr>
          </a:p>
        </p:txBody>
      </p:sp>
      <p:sp>
        <p:nvSpPr>
          <p:cNvPr id="29" name="Прямоугольник 8"/>
          <p:cNvSpPr txBox="1">
            <a:spLocks noChangeArrowheads="1"/>
          </p:cNvSpPr>
          <p:nvPr/>
        </p:nvSpPr>
        <p:spPr>
          <a:xfrm>
            <a:off x="756096" y="3429000"/>
            <a:ext cx="6028749" cy="1728192"/>
          </a:xfrm>
          <a:prstGeom prst="rect">
            <a:avLst/>
          </a:prstGeom>
          <a:noFill/>
          <a:ln>
            <a:noFill/>
          </a:ln>
        </p:spPr>
        <p:txBody>
          <a:bodyPr lIns="0" tIns="66246" rIns="66246" bIns="66246" anchor="t" anchorCtr="0"/>
          <a:lstStyle>
            <a:defPPr marR="0" algn="l" rtl="0">
              <a:lnSpc>
                <a:spcPct val="100000"/>
              </a:lnSpc>
              <a:spcBef>
                <a:spcPts val="0"/>
              </a:spcBef>
              <a:spcAft>
                <a:spcPts val="0"/>
              </a:spcAft>
            </a:defPPr>
            <a:lvl1pPr marL="0" marR="0" indent="0" algn="l" rtl="0">
              <a:lnSpc>
                <a:spcPct val="96000"/>
              </a:lnSpc>
              <a:spcBef>
                <a:spcPts val="0"/>
              </a:spcBef>
              <a:spcAft>
                <a:spcPts val="0"/>
              </a:spcAft>
              <a:buNone/>
              <a:defRPr sz="2200" b="1" i="0" u="none" strike="noStrike" cap="none" baseline="0">
                <a:solidFill>
                  <a:schemeClr val="bg2"/>
                </a:solidFill>
                <a:latin typeface="Arial"/>
                <a:ea typeface="Arial"/>
                <a:cs typeface="Arial"/>
                <a:sym typeface="Arial"/>
              </a:defRPr>
            </a:lvl1pPr>
            <a:lvl2pPr marL="0" marR="0" indent="0" algn="l" rtl="0">
              <a:lnSpc>
                <a:spcPct val="96000"/>
              </a:lnSpc>
              <a:spcBef>
                <a:spcPts val="0"/>
              </a:spcBef>
              <a:spcAft>
                <a:spcPts val="0"/>
              </a:spcAft>
              <a:buNone/>
              <a:defRPr sz="2200" b="1" i="0" u="none" strike="noStrike" cap="none" baseline="0">
                <a:solidFill>
                  <a:schemeClr val="dk2"/>
                </a:solidFill>
                <a:latin typeface="Arial"/>
                <a:ea typeface="Arial"/>
                <a:cs typeface="Arial"/>
                <a:sym typeface="Arial"/>
              </a:defRPr>
            </a:lvl2pPr>
            <a:lvl3pPr marL="0" marR="0" indent="0" algn="l" rtl="0">
              <a:lnSpc>
                <a:spcPct val="96000"/>
              </a:lnSpc>
              <a:spcBef>
                <a:spcPts val="0"/>
              </a:spcBef>
              <a:spcAft>
                <a:spcPts val="0"/>
              </a:spcAft>
              <a:defRPr sz="2200" b="1" i="0" u="none" strike="noStrike" cap="none" baseline="0">
                <a:solidFill>
                  <a:schemeClr val="dk2"/>
                </a:solidFill>
                <a:latin typeface="Arial"/>
                <a:ea typeface="Arial"/>
                <a:cs typeface="Arial"/>
                <a:sym typeface="Arial"/>
              </a:defRPr>
            </a:lvl3pPr>
            <a:lvl4pPr marL="0" marR="0" indent="0" algn="l" rtl="0">
              <a:lnSpc>
                <a:spcPct val="96000"/>
              </a:lnSpc>
              <a:spcBef>
                <a:spcPts val="0"/>
              </a:spcBef>
              <a:spcAft>
                <a:spcPts val="0"/>
              </a:spcAft>
              <a:defRPr sz="2200" b="1" i="0" u="none" strike="noStrike" cap="none" baseline="0">
                <a:solidFill>
                  <a:schemeClr val="dk2"/>
                </a:solidFill>
                <a:latin typeface="Arial"/>
                <a:ea typeface="Arial"/>
                <a:cs typeface="Arial"/>
                <a:sym typeface="Arial"/>
              </a:defRPr>
            </a:lvl4pPr>
            <a:lvl5pPr marL="0" marR="0" indent="0" algn="l" rtl="0">
              <a:lnSpc>
                <a:spcPct val="96000"/>
              </a:lnSpc>
              <a:spcBef>
                <a:spcPts val="0"/>
              </a:spcBef>
              <a:spcAft>
                <a:spcPts val="0"/>
              </a:spcAft>
              <a:defRPr sz="2200" b="1" i="0" u="none" strike="noStrike" cap="none" baseline="0">
                <a:solidFill>
                  <a:schemeClr val="dk2"/>
                </a:solidFill>
                <a:latin typeface="Arial"/>
                <a:ea typeface="Arial"/>
                <a:cs typeface="Arial"/>
                <a:sym typeface="Arial"/>
              </a:defRPr>
            </a:lvl5pPr>
            <a:lvl6pPr marL="2514289" marR="0" indent="-240988" algn="l" rtl="0">
              <a:lnSpc>
                <a:spcPct val="96000"/>
              </a:lnSpc>
              <a:spcBef>
                <a:spcPts val="0"/>
              </a:spcBef>
              <a:spcAft>
                <a:spcPts val="0"/>
              </a:spcAft>
              <a:defRPr sz="2400" b="1" i="0" u="none" strike="noStrike" cap="none" baseline="0">
                <a:solidFill>
                  <a:srgbClr val="025EA1"/>
                </a:solidFill>
                <a:latin typeface="Arial"/>
                <a:ea typeface="Arial"/>
                <a:cs typeface="Arial"/>
                <a:sym typeface="Arial"/>
              </a:defRPr>
            </a:lvl6pPr>
            <a:lvl7pPr marL="2971432" marR="0" indent="-240932" algn="l" rtl="0">
              <a:lnSpc>
                <a:spcPct val="96000"/>
              </a:lnSpc>
              <a:spcBef>
                <a:spcPts val="0"/>
              </a:spcBef>
              <a:spcAft>
                <a:spcPts val="0"/>
              </a:spcAft>
              <a:defRPr sz="2400" b="1" i="0" u="none" strike="noStrike" cap="none" baseline="0">
                <a:solidFill>
                  <a:srgbClr val="025EA1"/>
                </a:solidFill>
                <a:latin typeface="Arial"/>
                <a:ea typeface="Arial"/>
                <a:cs typeface="Arial"/>
                <a:sym typeface="Arial"/>
              </a:defRPr>
            </a:lvl7pPr>
            <a:lvl8pPr marL="3428576" marR="0" indent="-240876" algn="l" rtl="0">
              <a:lnSpc>
                <a:spcPct val="96000"/>
              </a:lnSpc>
              <a:spcBef>
                <a:spcPts val="0"/>
              </a:spcBef>
              <a:spcAft>
                <a:spcPts val="0"/>
              </a:spcAft>
              <a:defRPr sz="2400" b="1" i="0" u="none" strike="noStrike" cap="none" baseline="0">
                <a:solidFill>
                  <a:srgbClr val="025EA1"/>
                </a:solidFill>
                <a:latin typeface="Arial"/>
                <a:ea typeface="Arial"/>
                <a:cs typeface="Arial"/>
                <a:sym typeface="Arial"/>
              </a:defRPr>
            </a:lvl8pPr>
            <a:lvl9pPr marL="3885720" marR="0" indent="-240820" algn="l" rtl="0">
              <a:lnSpc>
                <a:spcPct val="96000"/>
              </a:lnSpc>
              <a:spcBef>
                <a:spcPts val="0"/>
              </a:spcBef>
              <a:spcAft>
                <a:spcPts val="0"/>
              </a:spcAft>
              <a:defRPr sz="2400" b="1" i="0" u="none" strike="noStrike" cap="none" baseline="0">
                <a:solidFill>
                  <a:srgbClr val="025EA1"/>
                </a:solidFill>
                <a:latin typeface="Arial"/>
                <a:ea typeface="Arial"/>
                <a:cs typeface="Arial"/>
                <a:sym typeface="Arial"/>
              </a:defRPr>
            </a:lvl9pPr>
          </a:lstStyle>
          <a:p>
            <a:pPr defTabSz="878264" hangingPunct="0">
              <a:lnSpc>
                <a:spcPct val="100000"/>
              </a:lnSpc>
            </a:pPr>
            <a:r>
              <a:rPr lang="en-US" sz="1400" kern="0" dirty="0">
                <a:solidFill>
                  <a:schemeClr val="accent1"/>
                </a:solidFill>
              </a:rPr>
              <a:t>Contact me at:</a:t>
            </a:r>
          </a:p>
          <a:p>
            <a:pPr defTabSz="878264" hangingPunct="0">
              <a:lnSpc>
                <a:spcPct val="100000"/>
              </a:lnSpc>
            </a:pPr>
            <a:endParaRPr lang="en-US" sz="700" kern="0" dirty="0">
              <a:solidFill>
                <a:srgbClr val="0070C0"/>
              </a:solidFill>
            </a:endParaRPr>
          </a:p>
          <a:p>
            <a:pPr defTabSz="878264" hangingPunct="0">
              <a:lnSpc>
                <a:spcPct val="100000"/>
              </a:lnSpc>
            </a:pPr>
            <a:r>
              <a:rPr lang="en-US" sz="1200" kern="0" dirty="0"/>
              <a:t>t</a:t>
            </a:r>
            <a:r>
              <a:rPr lang="en-US" sz="1200" kern="0" dirty="0" smtClean="0"/>
              <a:t>el.: </a:t>
            </a:r>
            <a:r>
              <a:rPr lang="ru-RU" sz="1200" b="0" kern="0" dirty="0">
                <a:solidFill>
                  <a:schemeClr val="accent1"/>
                </a:solidFill>
              </a:rPr>
              <a:t>+7 (4</a:t>
            </a:r>
            <a:r>
              <a:rPr lang="en-US" sz="1200" b="0" kern="0" dirty="0">
                <a:solidFill>
                  <a:schemeClr val="accent1"/>
                </a:solidFill>
              </a:rPr>
              <a:t>95</a:t>
            </a:r>
            <a:r>
              <a:rPr lang="ru-RU" sz="1200" b="0" kern="0" dirty="0">
                <a:solidFill>
                  <a:schemeClr val="accent1"/>
                </a:solidFill>
              </a:rPr>
              <a:t>) </a:t>
            </a:r>
            <a:r>
              <a:rPr lang="en-US" sz="1200" b="0" kern="0" dirty="0">
                <a:solidFill>
                  <a:schemeClr val="accent1"/>
                </a:solidFill>
              </a:rPr>
              <a:t>28</a:t>
            </a:r>
            <a:r>
              <a:rPr lang="ru-RU" sz="1200" b="0" kern="0" dirty="0">
                <a:solidFill>
                  <a:schemeClr val="accent1"/>
                </a:solidFill>
              </a:rPr>
              <a:t>0</a:t>
            </a:r>
            <a:r>
              <a:rPr lang="en-US" sz="1200" b="0" kern="0" dirty="0">
                <a:solidFill>
                  <a:schemeClr val="accent1"/>
                </a:solidFill>
              </a:rPr>
              <a:t> </a:t>
            </a:r>
            <a:r>
              <a:rPr lang="ru-RU" sz="1200" b="0" kern="0" dirty="0">
                <a:solidFill>
                  <a:schemeClr val="accent1"/>
                </a:solidFill>
              </a:rPr>
              <a:t>0</a:t>
            </a:r>
            <a:r>
              <a:rPr lang="en-US" sz="1200" b="0" kern="0" dirty="0">
                <a:solidFill>
                  <a:schemeClr val="accent1"/>
                </a:solidFill>
              </a:rPr>
              <a:t>0 14, ext. 5235</a:t>
            </a:r>
          </a:p>
          <a:p>
            <a:pPr defTabSz="878264" hangingPunct="0">
              <a:lnSpc>
                <a:spcPct val="100000"/>
              </a:lnSpc>
            </a:pPr>
            <a:r>
              <a:rPr lang="en-US" sz="1200" dirty="0"/>
              <a:t>e</a:t>
            </a:r>
            <a:r>
              <a:rPr lang="en-US" sz="1200" dirty="0" smtClean="0"/>
              <a:t>-mail:</a:t>
            </a:r>
            <a:r>
              <a:rPr lang="ru-RU" sz="1200" dirty="0" smtClean="0"/>
              <a:t> </a:t>
            </a:r>
            <a:r>
              <a:rPr lang="en-US" sz="1200" b="0" u="sng" dirty="0">
                <a:solidFill>
                  <a:schemeClr val="accent1"/>
                </a:solidFill>
              </a:rPr>
              <a:t>nivmazein@rosatom.ru</a:t>
            </a:r>
          </a:p>
        </p:txBody>
      </p:sp>
      <p:sp>
        <p:nvSpPr>
          <p:cNvPr id="3" name="Заголовок 2"/>
          <p:cNvSpPr>
            <a:spLocks noGrp="1"/>
          </p:cNvSpPr>
          <p:nvPr>
            <p:ph type="ctrTitle"/>
          </p:nvPr>
        </p:nvSpPr>
        <p:spPr/>
        <p:txBody>
          <a:bodyPr/>
          <a:lstStyle/>
          <a:p>
            <a:r>
              <a:rPr lang="en-US" dirty="0" smtClean="0"/>
              <a:t>Q&amp;A</a:t>
            </a:r>
            <a:endParaRPr lang="en-US" dirty="0"/>
          </a:p>
        </p:txBody>
      </p:sp>
    </p:spTree>
    <p:extLst>
      <p:ext uri="{BB962C8B-B14F-4D97-AF65-F5344CB8AC3E}">
        <p14:creationId xmlns:p14="http://schemas.microsoft.com/office/powerpoint/2010/main" val="2782313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8021" y="3806092"/>
            <a:ext cx="3930520" cy="2570439"/>
            <a:chOff x="-8021" y="3806092"/>
            <a:chExt cx="3930520" cy="2570439"/>
          </a:xfrm>
        </p:grpSpPr>
        <p:pic>
          <p:nvPicPr>
            <p:cNvPr id="505" name="Рисунок 504"/>
            <p:cNvPicPr>
              <a:picLocks noChangeAspect="1"/>
            </p:cNvPicPr>
            <p:nvPr/>
          </p:nvPicPr>
          <p:blipFill rotWithShape="1">
            <a:blip r:embed="rId18" cstate="print">
              <a:extLst>
                <a:ext uri="{28A0092B-C50C-407E-A947-70E740481C1C}">
                  <a14:useLocalDpi xmlns:a14="http://schemas.microsoft.com/office/drawing/2010/main" val="0"/>
                </a:ext>
              </a:extLst>
            </a:blip>
            <a:srcRect l="24713" t="14980" b="14980"/>
            <a:stretch/>
          </p:blipFill>
          <p:spPr>
            <a:xfrm>
              <a:off x="-8021" y="3822196"/>
              <a:ext cx="3927850" cy="2541635"/>
            </a:xfrm>
            <a:prstGeom prst="rect">
              <a:avLst/>
            </a:prstGeom>
          </p:spPr>
        </p:pic>
        <p:sp>
          <p:nvSpPr>
            <p:cNvPr id="2" name="Прямоугольный треугольник 1"/>
            <p:cNvSpPr/>
            <p:nvPr/>
          </p:nvSpPr>
          <p:spPr>
            <a:xfrm rot="10800000">
              <a:off x="2623088" y="3806092"/>
              <a:ext cx="1299411" cy="2570439"/>
            </a:xfrm>
            <a:prstGeom prst="r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72711" name="Object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130" name="think-cell Slide" r:id="rId19" imgW="360" imgH="360" progId="">
                  <p:embed/>
                </p:oleObj>
              </mc:Choice>
              <mc:Fallback>
                <p:oleObj name="think-cell Slide" r:id="rId19" imgW="360" imgH="360" progId="">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0"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743568"/>
            <a:endParaRPr lang="en-US" sz="1200" kern="0" dirty="0">
              <a:solidFill>
                <a:srgbClr val="FFFFFF"/>
              </a:solidFill>
              <a:sym typeface="Arial" pitchFamily="34" charset="0"/>
            </a:endParaRPr>
          </a:p>
        </p:txBody>
      </p:sp>
      <p:sp>
        <p:nvSpPr>
          <p:cNvPr id="8" name="Заголовок 7"/>
          <p:cNvSpPr>
            <a:spLocks noGrp="1"/>
          </p:cNvSpPr>
          <p:nvPr>
            <p:ph type="title"/>
          </p:nvPr>
        </p:nvSpPr>
        <p:spPr/>
        <p:txBody>
          <a:bodyPr/>
          <a:lstStyle/>
          <a:p>
            <a:pPr defTabSz="771014"/>
            <a:r>
              <a:rPr lang="en-US" dirty="0" err="1" smtClean="0">
                <a:latin typeface="Arial" panose="020B0604020202020204" pitchFamily="34" charset="0"/>
                <a:sym typeface="Arial" pitchFamily="34" charset="0"/>
              </a:rPr>
              <a:t>Rosatom’s</a:t>
            </a:r>
            <a:r>
              <a:rPr lang="en-US" dirty="0" smtClean="0">
                <a:latin typeface="Arial" panose="020B0604020202020204" pitchFamily="34" charset="0"/>
                <a:sym typeface="Arial" pitchFamily="34" charset="0"/>
              </a:rPr>
              <a:t> Technology Global </a:t>
            </a:r>
            <a:r>
              <a:rPr lang="en-US" dirty="0">
                <a:latin typeface="Arial" panose="020B0604020202020204" pitchFamily="34" charset="0"/>
                <a:sym typeface="Arial" pitchFamily="34" charset="0"/>
              </a:rPr>
              <a:t>S</a:t>
            </a:r>
            <a:r>
              <a:rPr lang="en-US" dirty="0" smtClean="0">
                <a:latin typeface="Arial" panose="020B0604020202020204" pitchFamily="34" charset="0"/>
                <a:sym typeface="Arial" pitchFamily="34" charset="0"/>
              </a:rPr>
              <a:t>uccess </a:t>
            </a:r>
            <a:r>
              <a:rPr lang="en-US" dirty="0">
                <a:latin typeface="Arial" panose="020B0604020202020204" pitchFamily="34" charset="0"/>
                <a:sym typeface="Arial" pitchFamily="34" charset="0"/>
              </a:rPr>
              <a:t>S</a:t>
            </a:r>
            <a:r>
              <a:rPr lang="en-US" dirty="0" smtClean="0">
                <a:latin typeface="Arial" panose="020B0604020202020204" pitchFamily="34" charset="0"/>
                <a:sym typeface="Arial" pitchFamily="34" charset="0"/>
              </a:rPr>
              <a:t>tory</a:t>
            </a:r>
            <a:endParaRPr lang="en-US" dirty="0">
              <a:latin typeface="Arial" panose="020B0604020202020204" pitchFamily="34" charset="0"/>
              <a:sym typeface="Arial" pitchFamily="34" charset="0"/>
            </a:endParaRPr>
          </a:p>
        </p:txBody>
      </p:sp>
      <p:grpSp>
        <p:nvGrpSpPr>
          <p:cNvPr id="4" name="Группа 3"/>
          <p:cNvGrpSpPr/>
          <p:nvPr/>
        </p:nvGrpSpPr>
        <p:grpSpPr>
          <a:xfrm>
            <a:off x="3659133" y="1134581"/>
            <a:ext cx="5246404" cy="5229250"/>
            <a:chOff x="3731762" y="1012354"/>
            <a:chExt cx="5246404" cy="5229250"/>
          </a:xfrm>
        </p:grpSpPr>
        <p:sp>
          <p:nvSpPr>
            <p:cNvPr id="775" name="Freeform 54"/>
            <p:cNvSpPr>
              <a:spLocks noChangeAspect="1"/>
            </p:cNvSpPr>
            <p:nvPr/>
          </p:nvSpPr>
          <p:spPr bwMode="gray">
            <a:xfrm>
              <a:off x="7092044" y="5276931"/>
              <a:ext cx="988712" cy="96467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no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79" name="Freeform 58"/>
            <p:cNvSpPr>
              <a:spLocks noChangeAspect="1"/>
            </p:cNvSpPr>
            <p:nvPr/>
          </p:nvSpPr>
          <p:spPr bwMode="gray">
            <a:xfrm>
              <a:off x="6020942" y="3492147"/>
              <a:ext cx="269447" cy="161242"/>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0" name="Freeform 59"/>
            <p:cNvSpPr>
              <a:spLocks noChangeAspect="1"/>
            </p:cNvSpPr>
            <p:nvPr/>
          </p:nvSpPr>
          <p:spPr bwMode="gray">
            <a:xfrm>
              <a:off x="5976404" y="3581110"/>
              <a:ext cx="184827" cy="172362"/>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1" name="Freeform 60"/>
            <p:cNvSpPr>
              <a:spLocks noChangeAspect="1"/>
            </p:cNvSpPr>
            <p:nvPr/>
          </p:nvSpPr>
          <p:spPr bwMode="gray">
            <a:xfrm>
              <a:off x="6063250" y="3617251"/>
              <a:ext cx="6681" cy="1112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2" name="Freeform 61"/>
            <p:cNvSpPr>
              <a:spLocks noChangeAspect="1"/>
            </p:cNvSpPr>
            <p:nvPr/>
          </p:nvSpPr>
          <p:spPr bwMode="gray">
            <a:xfrm>
              <a:off x="6078838" y="3622811"/>
              <a:ext cx="6681" cy="5560"/>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3" name="Freeform 62"/>
            <p:cNvSpPr>
              <a:spLocks noChangeAspect="1"/>
            </p:cNvSpPr>
            <p:nvPr/>
          </p:nvSpPr>
          <p:spPr bwMode="gray">
            <a:xfrm>
              <a:off x="6052116" y="3628371"/>
              <a:ext cx="4454" cy="5560"/>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4" name="Freeform 63"/>
            <p:cNvSpPr>
              <a:spLocks noChangeAspect="1"/>
            </p:cNvSpPr>
            <p:nvPr/>
          </p:nvSpPr>
          <p:spPr bwMode="gray">
            <a:xfrm>
              <a:off x="5807165" y="3683970"/>
              <a:ext cx="351839" cy="333604"/>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5" name="Freeform 64"/>
            <p:cNvSpPr>
              <a:spLocks noChangeAspect="1"/>
            </p:cNvSpPr>
            <p:nvPr/>
          </p:nvSpPr>
          <p:spPr bwMode="gray">
            <a:xfrm>
              <a:off x="6657812" y="4779304"/>
              <a:ext cx="264993" cy="350284"/>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786" name="Freeform 65"/>
            <p:cNvSpPr>
              <a:spLocks noChangeAspect="1"/>
            </p:cNvSpPr>
            <p:nvPr/>
          </p:nvSpPr>
          <p:spPr bwMode="gray">
            <a:xfrm>
              <a:off x="6902763" y="5129589"/>
              <a:ext cx="224910" cy="88961"/>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7" name="Freeform 66"/>
            <p:cNvSpPr>
              <a:spLocks noChangeAspect="1"/>
            </p:cNvSpPr>
            <p:nvPr/>
          </p:nvSpPr>
          <p:spPr bwMode="gray">
            <a:xfrm>
              <a:off x="6991838" y="4818225"/>
              <a:ext cx="242725" cy="258544"/>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788" name="Freeform 67"/>
            <p:cNvSpPr>
              <a:spLocks noChangeAspect="1"/>
            </p:cNvSpPr>
            <p:nvPr/>
          </p:nvSpPr>
          <p:spPr bwMode="gray">
            <a:xfrm>
              <a:off x="7956052" y="5076767"/>
              <a:ext cx="97980" cy="66721"/>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9" name="Freeform 68"/>
            <p:cNvSpPr>
              <a:spLocks noChangeAspect="1"/>
            </p:cNvSpPr>
            <p:nvPr/>
          </p:nvSpPr>
          <p:spPr bwMode="gray">
            <a:xfrm>
              <a:off x="7775681" y="5029509"/>
              <a:ext cx="242725" cy="247424"/>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790" name="Group 69"/>
            <p:cNvGrpSpPr>
              <a:grpSpLocks noChangeAspect="1"/>
            </p:cNvGrpSpPr>
            <p:nvPr/>
          </p:nvGrpSpPr>
          <p:grpSpPr bwMode="gray">
            <a:xfrm>
              <a:off x="7194477" y="4376198"/>
              <a:ext cx="227136" cy="405885"/>
              <a:chOff x="3802" y="2280"/>
              <a:chExt cx="102" cy="146"/>
            </a:xfrm>
            <a:solidFill>
              <a:schemeClr val="bg1"/>
            </a:solidFill>
          </p:grpSpPr>
          <p:sp>
            <p:nvSpPr>
              <p:cNvPr id="1099"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0"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1"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2"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3"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4"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5"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6"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7"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8"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9"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791" name="Freeform 81"/>
            <p:cNvSpPr>
              <a:spLocks noChangeAspect="1"/>
            </p:cNvSpPr>
            <p:nvPr/>
          </p:nvSpPr>
          <p:spPr bwMode="gray">
            <a:xfrm>
              <a:off x="7114313" y="4795984"/>
              <a:ext cx="33403" cy="3336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2" name="Freeform 82"/>
            <p:cNvSpPr>
              <a:spLocks noChangeAspect="1"/>
            </p:cNvSpPr>
            <p:nvPr/>
          </p:nvSpPr>
          <p:spPr bwMode="gray">
            <a:xfrm>
              <a:off x="7165529" y="5048967"/>
              <a:ext cx="6681" cy="25021"/>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3" name="Freeform 83"/>
            <p:cNvSpPr>
              <a:spLocks noChangeAspect="1"/>
            </p:cNvSpPr>
            <p:nvPr/>
          </p:nvSpPr>
          <p:spPr bwMode="gray">
            <a:xfrm>
              <a:off x="7377078" y="5204649"/>
              <a:ext cx="60125" cy="3336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4" name="Freeform 84"/>
            <p:cNvSpPr>
              <a:spLocks noChangeAspect="1"/>
            </p:cNvSpPr>
            <p:nvPr/>
          </p:nvSpPr>
          <p:spPr bwMode="gray">
            <a:xfrm>
              <a:off x="7348129" y="5226889"/>
              <a:ext cx="37857" cy="38920"/>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5" name="Freeform 85"/>
            <p:cNvSpPr>
              <a:spLocks noChangeAspect="1"/>
            </p:cNvSpPr>
            <p:nvPr/>
          </p:nvSpPr>
          <p:spPr bwMode="gray">
            <a:xfrm>
              <a:off x="7455017" y="5035068"/>
              <a:ext cx="71259" cy="3336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6" name="Freeform 86"/>
            <p:cNvSpPr>
              <a:spLocks noChangeAspect="1"/>
            </p:cNvSpPr>
            <p:nvPr/>
          </p:nvSpPr>
          <p:spPr bwMode="gray">
            <a:xfrm>
              <a:off x="7234561" y="4898845"/>
              <a:ext cx="153652" cy="225184"/>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7" name="Freeform 87"/>
            <p:cNvSpPr>
              <a:spLocks noChangeAspect="1"/>
            </p:cNvSpPr>
            <p:nvPr/>
          </p:nvSpPr>
          <p:spPr bwMode="gray">
            <a:xfrm>
              <a:off x="7441656" y="4882165"/>
              <a:ext cx="35629" cy="94521"/>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8" name="Freeform 88"/>
            <p:cNvSpPr>
              <a:spLocks noChangeAspect="1"/>
            </p:cNvSpPr>
            <p:nvPr/>
          </p:nvSpPr>
          <p:spPr bwMode="gray">
            <a:xfrm>
              <a:off x="7528501" y="4962787"/>
              <a:ext cx="253858" cy="266883"/>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9" name="Freeform 89"/>
            <p:cNvSpPr>
              <a:spLocks noChangeAspect="1"/>
            </p:cNvSpPr>
            <p:nvPr/>
          </p:nvSpPr>
          <p:spPr bwMode="gray">
            <a:xfrm>
              <a:off x="8016178" y="5029509"/>
              <a:ext cx="57898" cy="66721"/>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0" name="Freeform 90"/>
            <p:cNvSpPr>
              <a:spLocks noChangeAspect="1"/>
            </p:cNvSpPr>
            <p:nvPr/>
          </p:nvSpPr>
          <p:spPr bwMode="gray">
            <a:xfrm>
              <a:off x="6824825" y="4228859"/>
              <a:ext cx="175920" cy="461486"/>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01" name="Freeform 91"/>
            <p:cNvSpPr>
              <a:spLocks noChangeAspect="1"/>
            </p:cNvSpPr>
            <p:nvPr/>
          </p:nvSpPr>
          <p:spPr bwMode="gray">
            <a:xfrm>
              <a:off x="7007425" y="4740384"/>
              <a:ext cx="236044" cy="183482"/>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2" name="Freeform 92"/>
            <p:cNvSpPr>
              <a:spLocks noChangeAspect="1"/>
            </p:cNvSpPr>
            <p:nvPr/>
          </p:nvSpPr>
          <p:spPr bwMode="gray">
            <a:xfrm>
              <a:off x="6778061" y="4745944"/>
              <a:ext cx="100208" cy="16402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3" name="Freeform 93"/>
            <p:cNvSpPr>
              <a:spLocks noChangeAspect="1"/>
            </p:cNvSpPr>
            <p:nvPr/>
          </p:nvSpPr>
          <p:spPr bwMode="gray">
            <a:xfrm>
              <a:off x="6715711" y="4309477"/>
              <a:ext cx="191507" cy="46982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4" name="Freeform 94"/>
            <p:cNvSpPr>
              <a:spLocks noChangeAspect="1"/>
            </p:cNvSpPr>
            <p:nvPr/>
          </p:nvSpPr>
          <p:spPr bwMode="gray">
            <a:xfrm>
              <a:off x="6584328" y="4056497"/>
              <a:ext cx="216003" cy="583807"/>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5" name="Freeform 95"/>
            <p:cNvSpPr>
              <a:spLocks noChangeAspect="1"/>
            </p:cNvSpPr>
            <p:nvPr/>
          </p:nvSpPr>
          <p:spPr bwMode="gray">
            <a:xfrm>
              <a:off x="6829279" y="4501301"/>
              <a:ext cx="129156" cy="13066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6" name="Freeform 96"/>
            <p:cNvSpPr>
              <a:spLocks noChangeAspect="1"/>
            </p:cNvSpPr>
            <p:nvPr/>
          </p:nvSpPr>
          <p:spPr bwMode="gray">
            <a:xfrm>
              <a:off x="6778061" y="4251099"/>
              <a:ext cx="175920" cy="272443"/>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07" name="Group 97"/>
            <p:cNvGrpSpPr>
              <a:grpSpLocks noChangeAspect="1"/>
            </p:cNvGrpSpPr>
            <p:nvPr/>
          </p:nvGrpSpPr>
          <p:grpSpPr bwMode="gray">
            <a:xfrm>
              <a:off x="5816072" y="3742352"/>
              <a:ext cx="892959" cy="1028613"/>
              <a:chOff x="3183" y="2052"/>
              <a:chExt cx="401" cy="370"/>
            </a:xfrm>
            <a:solidFill>
              <a:schemeClr val="accent1"/>
            </a:solidFill>
          </p:grpSpPr>
          <p:sp>
            <p:nvSpPr>
              <p:cNvPr id="1092"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3"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4"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5"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6"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7"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98"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08" name="Freeform 105"/>
            <p:cNvSpPr>
              <a:spLocks noChangeAspect="1"/>
            </p:cNvSpPr>
            <p:nvPr/>
          </p:nvSpPr>
          <p:spPr bwMode="gray">
            <a:xfrm>
              <a:off x="7263511" y="4159356"/>
              <a:ext cx="42310" cy="111201"/>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09" name="Group 106"/>
            <p:cNvGrpSpPr>
              <a:grpSpLocks noChangeAspect="1"/>
            </p:cNvGrpSpPr>
            <p:nvPr/>
          </p:nvGrpSpPr>
          <p:grpSpPr bwMode="gray">
            <a:xfrm>
              <a:off x="7497327" y="3400407"/>
              <a:ext cx="396375" cy="561567"/>
              <a:chOff x="3938" y="1929"/>
              <a:chExt cx="178" cy="202"/>
            </a:xfrm>
            <a:solidFill>
              <a:schemeClr val="bg1"/>
            </a:solidFill>
          </p:grpSpPr>
          <p:sp>
            <p:nvSpPr>
              <p:cNvPr id="1088"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9"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0"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1"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10" name="Freeform 111"/>
            <p:cNvSpPr>
              <a:spLocks noChangeAspect="1"/>
            </p:cNvSpPr>
            <p:nvPr/>
          </p:nvSpPr>
          <p:spPr bwMode="gray">
            <a:xfrm>
              <a:off x="7410482" y="3683970"/>
              <a:ext cx="84619" cy="158463"/>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1" name="Freeform 112"/>
            <p:cNvSpPr>
              <a:spLocks noChangeAspect="1"/>
            </p:cNvSpPr>
            <p:nvPr/>
          </p:nvSpPr>
          <p:spPr bwMode="gray">
            <a:xfrm>
              <a:off x="6475214" y="3089043"/>
              <a:ext cx="772710" cy="472606"/>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2" name="Freeform 113"/>
            <p:cNvSpPr>
              <a:spLocks noChangeAspect="1"/>
            </p:cNvSpPr>
            <p:nvPr/>
          </p:nvSpPr>
          <p:spPr bwMode="gray">
            <a:xfrm>
              <a:off x="6982931" y="4326158"/>
              <a:ext cx="57898" cy="6394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3" name="Freeform 114"/>
            <p:cNvSpPr>
              <a:spLocks noChangeAspect="1"/>
            </p:cNvSpPr>
            <p:nvPr/>
          </p:nvSpPr>
          <p:spPr bwMode="gray">
            <a:xfrm>
              <a:off x="6127828" y="3025101"/>
              <a:ext cx="1496427" cy="1298277"/>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4" name="Freeform 115"/>
            <p:cNvSpPr>
              <a:spLocks noChangeAspect="1"/>
            </p:cNvSpPr>
            <p:nvPr/>
          </p:nvSpPr>
          <p:spPr bwMode="gray">
            <a:xfrm>
              <a:off x="7368171" y="3506048"/>
              <a:ext cx="153652" cy="211283"/>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15" name="Group 116"/>
            <p:cNvGrpSpPr>
              <a:grpSpLocks noChangeAspect="1"/>
            </p:cNvGrpSpPr>
            <p:nvPr/>
          </p:nvGrpSpPr>
          <p:grpSpPr bwMode="gray">
            <a:xfrm>
              <a:off x="4807318" y="1070739"/>
              <a:ext cx="4170848" cy="2504811"/>
              <a:chOff x="2730" y="1091"/>
              <a:chExt cx="1873" cy="901"/>
            </a:xfrm>
            <a:solidFill>
              <a:schemeClr val="accent1"/>
            </a:solidFill>
          </p:grpSpPr>
          <p:grpSp>
            <p:nvGrpSpPr>
              <p:cNvPr id="1073" name="Group 117"/>
              <p:cNvGrpSpPr>
                <a:grpSpLocks noChangeAspect="1"/>
              </p:cNvGrpSpPr>
              <p:nvPr/>
            </p:nvGrpSpPr>
            <p:grpSpPr bwMode="gray">
              <a:xfrm>
                <a:off x="3044" y="1129"/>
                <a:ext cx="1473" cy="312"/>
                <a:chOff x="3044" y="1129"/>
                <a:chExt cx="1473" cy="312"/>
              </a:xfrm>
              <a:grpFill/>
            </p:grpSpPr>
            <p:sp>
              <p:nvSpPr>
                <p:cNvPr id="1077"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78"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79"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0"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1"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2"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3"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4"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5"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86"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7"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grpSp>
          <p:sp>
            <p:nvSpPr>
              <p:cNvPr id="1074"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endParaRPr lang="en-US" kern="0" dirty="0">
                  <a:solidFill>
                    <a:sysClr val="windowText" lastClr="000000"/>
                  </a:solidFill>
                </a:endParaRPr>
              </a:p>
            </p:txBody>
          </p:sp>
          <p:sp>
            <p:nvSpPr>
              <p:cNvPr id="1075"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76"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816" name="Group 135"/>
            <p:cNvGrpSpPr>
              <a:grpSpLocks noChangeAspect="1"/>
            </p:cNvGrpSpPr>
            <p:nvPr/>
          </p:nvGrpSpPr>
          <p:grpSpPr bwMode="gray">
            <a:xfrm>
              <a:off x="4967650" y="3539409"/>
              <a:ext cx="908546" cy="1025834"/>
              <a:chOff x="2802" y="1979"/>
              <a:chExt cx="408" cy="369"/>
            </a:xfrm>
            <a:solidFill>
              <a:schemeClr val="bg1"/>
            </a:solidFill>
          </p:grpSpPr>
          <p:sp>
            <p:nvSpPr>
              <p:cNvPr id="1044"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45" name="Group 137"/>
              <p:cNvGrpSpPr>
                <a:grpSpLocks noChangeAspect="1"/>
              </p:cNvGrpSpPr>
              <p:nvPr/>
            </p:nvGrpSpPr>
            <p:grpSpPr bwMode="gray">
              <a:xfrm>
                <a:off x="2889" y="2101"/>
                <a:ext cx="17" cy="51"/>
                <a:chOff x="2889" y="2101"/>
                <a:chExt cx="17" cy="51"/>
              </a:xfrm>
              <a:grpFill/>
            </p:grpSpPr>
            <p:sp>
              <p:nvSpPr>
                <p:cNvPr id="1070"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1"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2"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46"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47" name="Group 142"/>
              <p:cNvGrpSpPr>
                <a:grpSpLocks noChangeAspect="1"/>
              </p:cNvGrpSpPr>
              <p:nvPr/>
            </p:nvGrpSpPr>
            <p:grpSpPr bwMode="gray">
              <a:xfrm>
                <a:off x="2896" y="2116"/>
                <a:ext cx="231" cy="189"/>
                <a:chOff x="2896" y="2116"/>
                <a:chExt cx="231" cy="189"/>
              </a:xfrm>
              <a:grpFill/>
            </p:grpSpPr>
            <p:sp>
              <p:nvSpPr>
                <p:cNvPr id="1068"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9"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grpSp>
            <p:nvGrpSpPr>
              <p:cNvPr id="1048" name="Group 145"/>
              <p:cNvGrpSpPr>
                <a:grpSpLocks noChangeAspect="1"/>
              </p:cNvGrpSpPr>
              <p:nvPr/>
            </p:nvGrpSpPr>
            <p:grpSpPr bwMode="gray">
              <a:xfrm>
                <a:off x="2984" y="2276"/>
                <a:ext cx="114" cy="72"/>
                <a:chOff x="2984" y="2276"/>
                <a:chExt cx="114" cy="72"/>
              </a:xfrm>
              <a:grpFill/>
            </p:grpSpPr>
            <p:sp>
              <p:nvSpPr>
                <p:cNvPr id="1066"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7"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49"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0" name="Group 149"/>
              <p:cNvGrpSpPr>
                <a:grpSpLocks noChangeAspect="1"/>
              </p:cNvGrpSpPr>
              <p:nvPr/>
            </p:nvGrpSpPr>
            <p:grpSpPr bwMode="gray">
              <a:xfrm>
                <a:off x="3086" y="2189"/>
                <a:ext cx="85" cy="114"/>
                <a:chOff x="3086" y="2189"/>
                <a:chExt cx="85" cy="114"/>
              </a:xfrm>
              <a:grpFill/>
            </p:grpSpPr>
            <p:sp>
              <p:nvSpPr>
                <p:cNvPr id="1064"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5"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1"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2" name="Group 153"/>
              <p:cNvGrpSpPr>
                <a:grpSpLocks noChangeAspect="1"/>
              </p:cNvGrpSpPr>
              <p:nvPr/>
            </p:nvGrpSpPr>
            <p:grpSpPr bwMode="gray">
              <a:xfrm>
                <a:off x="3000" y="2012"/>
                <a:ext cx="210" cy="192"/>
                <a:chOff x="3000" y="2012"/>
                <a:chExt cx="210" cy="192"/>
              </a:xfrm>
              <a:grpFill/>
            </p:grpSpPr>
            <p:sp>
              <p:nvSpPr>
                <p:cNvPr id="1062"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3"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3"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4"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5"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6" name="Group 159"/>
              <p:cNvGrpSpPr>
                <a:grpSpLocks noChangeAspect="1"/>
              </p:cNvGrpSpPr>
              <p:nvPr/>
            </p:nvGrpSpPr>
            <p:grpSpPr bwMode="gray">
              <a:xfrm>
                <a:off x="2802" y="1979"/>
                <a:ext cx="205" cy="88"/>
                <a:chOff x="2802" y="1979"/>
                <a:chExt cx="205" cy="88"/>
              </a:xfrm>
              <a:grpFill/>
            </p:grpSpPr>
            <p:sp>
              <p:nvSpPr>
                <p:cNvPr id="1060"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1"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7"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58"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9"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17" name="Freeform 165"/>
            <p:cNvSpPr>
              <a:spLocks noChangeAspect="1"/>
            </p:cNvSpPr>
            <p:nvPr/>
          </p:nvSpPr>
          <p:spPr bwMode="gray">
            <a:xfrm>
              <a:off x="5390748" y="3569990"/>
              <a:ext cx="75712" cy="97302"/>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18" name="Freeform 166"/>
            <p:cNvSpPr>
              <a:spLocks noChangeAspect="1"/>
            </p:cNvSpPr>
            <p:nvPr/>
          </p:nvSpPr>
          <p:spPr bwMode="gray">
            <a:xfrm>
              <a:off x="5466460" y="2919460"/>
              <a:ext cx="993165" cy="661648"/>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19" name="Freeform 167"/>
            <p:cNvSpPr>
              <a:spLocks noChangeAspect="1"/>
            </p:cNvSpPr>
            <p:nvPr/>
          </p:nvSpPr>
          <p:spPr bwMode="gray">
            <a:xfrm>
              <a:off x="5303902" y="3478248"/>
              <a:ext cx="164785" cy="10008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0" name="Freeform 168"/>
            <p:cNvSpPr>
              <a:spLocks noChangeAspect="1"/>
            </p:cNvSpPr>
            <p:nvPr/>
          </p:nvSpPr>
          <p:spPr bwMode="gray">
            <a:xfrm>
              <a:off x="5698050" y="3392066"/>
              <a:ext cx="418644" cy="339164"/>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1" name="Freeform 169"/>
            <p:cNvSpPr>
              <a:spLocks noChangeAspect="1"/>
            </p:cNvSpPr>
            <p:nvPr/>
          </p:nvSpPr>
          <p:spPr bwMode="gray">
            <a:xfrm>
              <a:off x="5611204" y="3508827"/>
              <a:ext cx="347385" cy="300244"/>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22" name="Group 170"/>
            <p:cNvGrpSpPr>
              <a:grpSpLocks noChangeAspect="1"/>
            </p:cNvGrpSpPr>
            <p:nvPr/>
          </p:nvGrpSpPr>
          <p:grpSpPr bwMode="gray">
            <a:xfrm>
              <a:off x="5424151" y="3547748"/>
              <a:ext cx="135837" cy="136223"/>
              <a:chOff x="3007" y="1982"/>
              <a:chExt cx="61" cy="49"/>
            </a:xfrm>
            <a:solidFill>
              <a:schemeClr val="bg1"/>
            </a:solidFill>
          </p:grpSpPr>
          <p:sp>
            <p:nvSpPr>
              <p:cNvPr id="1042"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43"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sp>
          <p:nvSpPr>
            <p:cNvPr id="823" name="Freeform 173"/>
            <p:cNvSpPr>
              <a:spLocks noChangeAspect="1"/>
            </p:cNvSpPr>
            <p:nvPr/>
          </p:nvSpPr>
          <p:spPr bwMode="gray">
            <a:xfrm>
              <a:off x="3731762" y="2216114"/>
              <a:ext cx="267219" cy="22796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chemeClr val="bg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24" name="Group 222"/>
            <p:cNvGrpSpPr>
              <a:grpSpLocks noChangeAspect="1"/>
            </p:cNvGrpSpPr>
            <p:nvPr/>
          </p:nvGrpSpPr>
          <p:grpSpPr bwMode="gray">
            <a:xfrm>
              <a:off x="4900950" y="1012354"/>
              <a:ext cx="2228" cy="5560"/>
              <a:chOff x="3340" y="1146"/>
              <a:chExt cx="1" cy="2"/>
            </a:xfrm>
            <a:solidFill>
              <a:schemeClr val="bg1"/>
            </a:solidFill>
          </p:grpSpPr>
          <p:sp>
            <p:nvSpPr>
              <p:cNvPr id="1040"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41"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878" name="Group 362"/>
            <p:cNvGrpSpPr/>
            <p:nvPr/>
          </p:nvGrpSpPr>
          <p:grpSpPr bwMode="gray">
            <a:xfrm>
              <a:off x="4079151" y="1832471"/>
              <a:ext cx="1233664" cy="1943245"/>
              <a:chOff x="4580731" y="1911697"/>
              <a:chExt cx="879476" cy="1109663"/>
            </a:xfrm>
            <a:solidFill>
              <a:schemeClr val="bg1"/>
            </a:solidFill>
          </p:grpSpPr>
          <p:sp>
            <p:nvSpPr>
              <p:cNvPr id="934"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5"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6"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37" name="Group 178"/>
              <p:cNvGrpSpPr>
                <a:grpSpLocks noChangeAspect="1"/>
              </p:cNvGrpSpPr>
              <p:nvPr/>
            </p:nvGrpSpPr>
            <p:grpSpPr bwMode="gray">
              <a:xfrm>
                <a:off x="4876006" y="2765772"/>
                <a:ext cx="204788" cy="242888"/>
                <a:chOff x="2589" y="1903"/>
                <a:chExt cx="129" cy="153"/>
              </a:xfrm>
              <a:grpFill/>
            </p:grpSpPr>
            <p:sp>
              <p:nvSpPr>
                <p:cNvPr id="980"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1"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2"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38"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9"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0"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1"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2"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3"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4"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45" name="Group 189"/>
              <p:cNvGrpSpPr>
                <a:grpSpLocks noChangeAspect="1"/>
              </p:cNvGrpSpPr>
              <p:nvPr/>
            </p:nvGrpSpPr>
            <p:grpSpPr bwMode="gray">
              <a:xfrm>
                <a:off x="4679156" y="2659410"/>
                <a:ext cx="247650" cy="244475"/>
                <a:chOff x="2465" y="1836"/>
                <a:chExt cx="156" cy="154"/>
              </a:xfrm>
              <a:grpFill/>
            </p:grpSpPr>
            <p:sp>
              <p:nvSpPr>
                <p:cNvPr id="978"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9"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946" name="Group 192"/>
              <p:cNvGrpSpPr>
                <a:grpSpLocks noChangeAspect="1"/>
              </p:cNvGrpSpPr>
              <p:nvPr/>
            </p:nvGrpSpPr>
            <p:grpSpPr bwMode="gray">
              <a:xfrm>
                <a:off x="4620419" y="2430810"/>
                <a:ext cx="171450" cy="258763"/>
                <a:chOff x="2428" y="1692"/>
                <a:chExt cx="108" cy="163"/>
              </a:xfrm>
              <a:grpFill/>
            </p:grpSpPr>
            <p:sp>
              <p:nvSpPr>
                <p:cNvPr id="976"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77"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sp>
            <p:nvSpPr>
              <p:cNvPr id="947"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8"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9"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0"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nvGrpSpPr>
              <p:cNvPr id="951" name="Group 199"/>
              <p:cNvGrpSpPr>
                <a:grpSpLocks noChangeAspect="1"/>
              </p:cNvGrpSpPr>
              <p:nvPr/>
            </p:nvGrpSpPr>
            <p:grpSpPr bwMode="gray">
              <a:xfrm>
                <a:off x="5033169" y="2808635"/>
                <a:ext cx="68263" cy="68263"/>
                <a:chOff x="2688" y="1930"/>
                <a:chExt cx="43" cy="43"/>
              </a:xfrm>
              <a:grpFill/>
            </p:grpSpPr>
            <p:sp>
              <p:nvSpPr>
                <p:cNvPr id="974"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5"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52"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3"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4"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55"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6"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7"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58"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9"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0"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1"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2"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3"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4"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5"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6"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7"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chemeClr val="accent1"/>
              </a:solid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68"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9"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0"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71" name="Group 359"/>
              <p:cNvGrpSpPr/>
              <p:nvPr/>
            </p:nvGrpSpPr>
            <p:grpSpPr bwMode="gray">
              <a:xfrm>
                <a:off x="5080794" y="2788583"/>
                <a:ext cx="75600" cy="108000"/>
                <a:chOff x="4160739" y="2986112"/>
                <a:chExt cx="187325" cy="233362"/>
              </a:xfrm>
              <a:grpFill/>
            </p:grpSpPr>
            <p:sp>
              <p:nvSpPr>
                <p:cNvPr id="972"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3"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grpSp>
          <p:nvGrpSpPr>
            <p:cNvPr id="879" name="Group 368"/>
            <p:cNvGrpSpPr/>
            <p:nvPr/>
          </p:nvGrpSpPr>
          <p:grpSpPr bwMode="gray">
            <a:xfrm>
              <a:off x="3903232" y="3728454"/>
              <a:ext cx="1679027" cy="2346350"/>
              <a:chOff x="4455318" y="2994372"/>
              <a:chExt cx="1196974" cy="1339850"/>
            </a:xfrm>
            <a:solidFill>
              <a:schemeClr val="bg1"/>
            </a:solidFill>
          </p:grpSpPr>
          <p:sp>
            <p:nvSpPr>
              <p:cNvPr id="880" name="Freeform 22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1" name="Freeform 22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82" name="Group 367"/>
              <p:cNvGrpSpPr/>
              <p:nvPr/>
            </p:nvGrpSpPr>
            <p:grpSpPr bwMode="gray">
              <a:xfrm>
                <a:off x="4455318" y="2994372"/>
                <a:ext cx="1196974" cy="1339850"/>
                <a:chOff x="4455318" y="2994372"/>
                <a:chExt cx="1196974" cy="1339850"/>
              </a:xfrm>
              <a:grpFill/>
            </p:grpSpPr>
            <p:sp>
              <p:nvSpPr>
                <p:cNvPr id="883" name="Freeform 22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84" name="Freeform 22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5" name="Freeform 22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6" name="Freeform 22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7" name="Freeform 22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8" name="Freeform 23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9" name="Freeform 23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0" name="Freeform 23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1" name="Freeform 23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92" name="Freeform 23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3" name="Freeform 23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4" name="Freeform 23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5" name="Freeform 23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6" name="Freeform 23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7"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8" name="Freeform 24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9" name="Freeform 24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no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00" name="Freeform 24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1" name="Freeform 24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02" name="Group 25"/>
                <p:cNvGrpSpPr>
                  <a:grpSpLocks noChangeAspect="1"/>
                </p:cNvGrpSpPr>
                <p:nvPr/>
              </p:nvGrpSpPr>
              <p:grpSpPr bwMode="gray">
                <a:xfrm>
                  <a:off x="4961730" y="3769072"/>
                  <a:ext cx="219075" cy="239713"/>
                  <a:chOff x="2643" y="2535"/>
                  <a:chExt cx="138" cy="151"/>
                </a:xfrm>
                <a:grpFill/>
              </p:grpSpPr>
              <p:sp>
                <p:nvSpPr>
                  <p:cNvPr id="932"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3"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03"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4"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5"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6"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7"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8"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9"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0"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1"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2"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3"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4"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5"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16"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7"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8"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9"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0"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1"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2"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3"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4"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5"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6"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7"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8"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29" name="Group 364"/>
                <p:cNvGrpSpPr>
                  <a:grpSpLocks noChangeAspect="1"/>
                </p:cNvGrpSpPr>
                <p:nvPr/>
              </p:nvGrpSpPr>
              <p:grpSpPr bwMode="gray">
                <a:xfrm>
                  <a:off x="5141117" y="3280172"/>
                  <a:ext cx="289379" cy="349200"/>
                  <a:chOff x="3548063" y="12700"/>
                  <a:chExt cx="5667375" cy="6838950"/>
                </a:xfrm>
                <a:grpFill/>
              </p:grpSpPr>
              <p:sp>
                <p:nvSpPr>
                  <p:cNvPr id="930"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GB" kern="0" dirty="0">
                      <a:solidFill>
                        <a:sysClr val="windowText" lastClr="000000"/>
                      </a:solidFill>
                    </a:endParaRPr>
                  </a:p>
                </p:txBody>
              </p:sp>
              <p:sp>
                <p:nvSpPr>
                  <p:cNvPr id="931"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rnd" cmpd="sng">
                    <a:solidFill>
                      <a:schemeClr val="accent1">
                        <a:lumMod val="75000"/>
                      </a:schemeClr>
                    </a:solidFill>
                    <a:prstDash val="solid"/>
                    <a:round/>
                    <a:headEnd type="none" w="med" len="med"/>
                    <a:tailEnd type="none" w="med" len="med"/>
                  </a:ln>
                  <a:effectLst/>
                </p:spPr>
                <p:txBody>
                  <a:bodyPr/>
                  <a:lstStyle/>
                  <a:p>
                    <a:pPr defTabSz="914400">
                      <a:defRPr/>
                    </a:pPr>
                    <a:endParaRPr lang="en-GB" kern="0" dirty="0">
                      <a:solidFill>
                        <a:sysClr val="windowText" lastClr="000000"/>
                      </a:solidFill>
                    </a:endParaRPr>
                  </a:p>
                </p:txBody>
              </p:sp>
            </p:grpSp>
          </p:grpSp>
        </p:grpSp>
      </p:grpSp>
      <p:sp>
        <p:nvSpPr>
          <p:cNvPr id="503" name="Title 1"/>
          <p:cNvSpPr txBox="1">
            <a:spLocks/>
          </p:cNvSpPr>
          <p:nvPr/>
        </p:nvSpPr>
        <p:spPr>
          <a:xfrm>
            <a:off x="308845" y="1006416"/>
            <a:ext cx="3503563" cy="12840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defRPr/>
            </a:pPr>
            <a:r>
              <a:rPr lang="ru-RU" sz="12000" dirty="0" smtClean="0">
                <a:solidFill>
                  <a:schemeClr val="bg2"/>
                </a:solidFill>
                <a:latin typeface="+mn-lt"/>
              </a:rPr>
              <a:t>77</a:t>
            </a:r>
            <a:endParaRPr lang="en-US" sz="12000" dirty="0">
              <a:solidFill>
                <a:schemeClr val="bg2"/>
              </a:solidFill>
              <a:latin typeface="+mn-lt"/>
            </a:endParaRPr>
          </a:p>
        </p:txBody>
      </p:sp>
      <p:sp>
        <p:nvSpPr>
          <p:cNvPr id="504" name="Rectangle 31"/>
          <p:cNvSpPr/>
          <p:nvPr/>
        </p:nvSpPr>
        <p:spPr>
          <a:xfrm>
            <a:off x="64050" y="2167555"/>
            <a:ext cx="2887323" cy="514871"/>
          </a:xfrm>
          <a:prstGeom prst="rect">
            <a:avLst/>
          </a:prstGeom>
        </p:spPr>
        <p:txBody>
          <a:bodyPr wrap="square" anchor="ctr">
            <a:noAutofit/>
          </a:bodyPr>
          <a:lstStyle/>
          <a:p>
            <a:pPr algn="ctr">
              <a:defRPr/>
            </a:pPr>
            <a:r>
              <a:rPr lang="en-US" sz="2800" kern="0" cap="all" dirty="0" smtClean="0">
                <a:solidFill>
                  <a:schemeClr val="bg2"/>
                </a:solidFill>
              </a:rPr>
              <a:t>VVER </a:t>
            </a:r>
            <a:r>
              <a:rPr lang="en-US" sz="2800" kern="0" dirty="0" smtClean="0">
                <a:solidFill>
                  <a:schemeClr val="bg2"/>
                </a:solidFill>
              </a:rPr>
              <a:t>UNITS</a:t>
            </a:r>
            <a:endParaRPr lang="en-US" sz="2800" kern="0" dirty="0">
              <a:solidFill>
                <a:schemeClr val="bg2"/>
              </a:solidFill>
            </a:endParaRPr>
          </a:p>
        </p:txBody>
      </p:sp>
      <p:sp>
        <p:nvSpPr>
          <p:cNvPr id="506" name="Параллелограмм 505"/>
          <p:cNvSpPr/>
          <p:nvPr/>
        </p:nvSpPr>
        <p:spPr>
          <a:xfrm flipV="1">
            <a:off x="299664" y="2661865"/>
            <a:ext cx="2707223" cy="568825"/>
          </a:xfrm>
          <a:prstGeom prst="parallelogram">
            <a:avLst>
              <a:gd name="adj" fmla="val 51792"/>
            </a:avLst>
          </a:prstGeom>
          <a:solidFill>
            <a:schemeClr val="accent5"/>
          </a:solidFill>
          <a:ln w="6350" cap="flat" cmpd="sng">
            <a:noFill/>
            <a:prstDash val="solid"/>
            <a:round/>
            <a:headEnd type="none" w="med" len="med"/>
            <a:tailEnd type="none" w="med" len="med"/>
          </a:ln>
          <a:effectLst/>
        </p:spPr>
        <p:txBody>
          <a:bodyPr/>
          <a:lstStyle/>
          <a:p>
            <a:endParaRPr lang="ru-RU" kern="0">
              <a:solidFill>
                <a:sysClr val="windowText" lastClr="000000"/>
              </a:solidFill>
            </a:endParaRPr>
          </a:p>
        </p:txBody>
      </p:sp>
      <p:grpSp>
        <p:nvGrpSpPr>
          <p:cNvPr id="507" name="Группа 506"/>
          <p:cNvGrpSpPr/>
          <p:nvPr/>
        </p:nvGrpSpPr>
        <p:grpSpPr>
          <a:xfrm>
            <a:off x="813917" y="2715130"/>
            <a:ext cx="1670652" cy="523220"/>
            <a:chOff x="2922108" y="7512496"/>
            <a:chExt cx="1670652" cy="523220"/>
          </a:xfrm>
        </p:grpSpPr>
        <p:sp>
          <p:nvSpPr>
            <p:cNvPr id="508" name="Прямоугольник 507"/>
            <p:cNvSpPr/>
            <p:nvPr/>
          </p:nvSpPr>
          <p:spPr>
            <a:xfrm>
              <a:off x="3390187" y="7512496"/>
              <a:ext cx="1202573" cy="523220"/>
            </a:xfrm>
            <a:prstGeom prst="rect">
              <a:avLst/>
            </a:prstGeom>
          </p:spPr>
          <p:txBody>
            <a:bodyPr wrap="none">
              <a:spAutoFit/>
            </a:bodyPr>
            <a:lstStyle/>
            <a:p>
              <a:r>
                <a:rPr lang="en-US" sz="2800" kern="0" cap="all" dirty="0" smtClean="0">
                  <a:solidFill>
                    <a:schemeClr val="bg1"/>
                  </a:solidFill>
                </a:rPr>
                <a:t>BUILT</a:t>
              </a:r>
              <a:endParaRPr lang="ru-RU" sz="2800" dirty="0">
                <a:solidFill>
                  <a:schemeClr val="bg1"/>
                </a:solidFill>
              </a:endParaRPr>
            </a:p>
          </p:txBody>
        </p:sp>
        <p:sp>
          <p:nvSpPr>
            <p:cNvPr id="509" name="Freeform 13"/>
            <p:cNvSpPr>
              <a:spLocks noEditPoints="1"/>
            </p:cNvSpPr>
            <p:nvPr/>
          </p:nvSpPr>
          <p:spPr bwMode="auto">
            <a:xfrm>
              <a:off x="2922108" y="7537584"/>
              <a:ext cx="419085" cy="419085"/>
            </a:xfrm>
            <a:custGeom>
              <a:avLst/>
              <a:gdLst>
                <a:gd name="T0" fmla="*/ 252 w 256"/>
                <a:gd name="T1" fmla="*/ 22 h 256"/>
                <a:gd name="T2" fmla="*/ 256 w 256"/>
                <a:gd name="T3" fmla="*/ 14 h 256"/>
                <a:gd name="T4" fmla="*/ 252 w 256"/>
                <a:gd name="T5" fmla="*/ 4 h 256"/>
                <a:gd name="T6" fmla="*/ 240 w 256"/>
                <a:gd name="T7" fmla="*/ 2 h 256"/>
                <a:gd name="T8" fmla="*/ 208 w 256"/>
                <a:gd name="T9" fmla="*/ 30 h 256"/>
                <a:gd name="T10" fmla="*/ 172 w 256"/>
                <a:gd name="T11" fmla="*/ 8 h 256"/>
                <a:gd name="T12" fmla="*/ 128 w 256"/>
                <a:gd name="T13" fmla="*/ 0 h 256"/>
                <a:gd name="T14" fmla="*/ 90 w 256"/>
                <a:gd name="T15" fmla="*/ 6 h 256"/>
                <a:gd name="T16" fmla="*/ 56 w 256"/>
                <a:gd name="T17" fmla="*/ 22 h 256"/>
                <a:gd name="T18" fmla="*/ 16 w 256"/>
                <a:gd name="T19" fmla="*/ 68 h 256"/>
                <a:gd name="T20" fmla="*/ 2 w 256"/>
                <a:gd name="T21" fmla="*/ 104 h 256"/>
                <a:gd name="T22" fmla="*/ 0 w 256"/>
                <a:gd name="T23" fmla="*/ 128 h 256"/>
                <a:gd name="T24" fmla="*/ 6 w 256"/>
                <a:gd name="T25" fmla="*/ 166 h 256"/>
                <a:gd name="T26" fmla="*/ 22 w 256"/>
                <a:gd name="T27" fmla="*/ 200 h 256"/>
                <a:gd name="T28" fmla="*/ 66 w 256"/>
                <a:gd name="T29" fmla="*/ 242 h 256"/>
                <a:gd name="T30" fmla="*/ 102 w 256"/>
                <a:gd name="T31" fmla="*/ 254 h 256"/>
                <a:gd name="T32" fmla="*/ 128 w 256"/>
                <a:gd name="T33" fmla="*/ 256 h 256"/>
                <a:gd name="T34" fmla="*/ 166 w 256"/>
                <a:gd name="T35" fmla="*/ 250 h 256"/>
                <a:gd name="T36" fmla="*/ 200 w 256"/>
                <a:gd name="T37" fmla="*/ 234 h 256"/>
                <a:gd name="T38" fmla="*/ 240 w 256"/>
                <a:gd name="T39" fmla="*/ 190 h 256"/>
                <a:gd name="T40" fmla="*/ 252 w 256"/>
                <a:gd name="T41" fmla="*/ 154 h 256"/>
                <a:gd name="T42" fmla="*/ 256 w 256"/>
                <a:gd name="T43" fmla="*/ 128 h 256"/>
                <a:gd name="T44" fmla="*/ 238 w 256"/>
                <a:gd name="T45" fmla="*/ 64 h 256"/>
                <a:gd name="T46" fmla="*/ 24 w 256"/>
                <a:gd name="T47" fmla="*/ 128 h 256"/>
                <a:gd name="T48" fmla="*/ 32 w 256"/>
                <a:gd name="T49" fmla="*/ 88 h 256"/>
                <a:gd name="T50" fmla="*/ 70 w 256"/>
                <a:gd name="T51" fmla="*/ 42 h 256"/>
                <a:gd name="T52" fmla="*/ 128 w 256"/>
                <a:gd name="T53" fmla="*/ 24 h 256"/>
                <a:gd name="T54" fmla="*/ 162 w 256"/>
                <a:gd name="T55" fmla="*/ 32 h 256"/>
                <a:gd name="T56" fmla="*/ 192 w 256"/>
                <a:gd name="T57" fmla="*/ 48 h 256"/>
                <a:gd name="T58" fmla="*/ 138 w 256"/>
                <a:gd name="T59" fmla="*/ 132 h 256"/>
                <a:gd name="T60" fmla="*/ 122 w 256"/>
                <a:gd name="T61" fmla="*/ 138 h 256"/>
                <a:gd name="T62" fmla="*/ 76 w 256"/>
                <a:gd name="T63" fmla="*/ 82 h 256"/>
                <a:gd name="T64" fmla="*/ 68 w 256"/>
                <a:gd name="T65" fmla="*/ 80 h 256"/>
                <a:gd name="T66" fmla="*/ 58 w 256"/>
                <a:gd name="T67" fmla="*/ 84 h 256"/>
                <a:gd name="T68" fmla="*/ 58 w 256"/>
                <a:gd name="T69" fmla="*/ 96 h 256"/>
                <a:gd name="T70" fmla="*/ 78 w 256"/>
                <a:gd name="T71" fmla="*/ 118 h 256"/>
                <a:gd name="T72" fmla="*/ 108 w 256"/>
                <a:gd name="T73" fmla="*/ 168 h 256"/>
                <a:gd name="T74" fmla="*/ 116 w 256"/>
                <a:gd name="T75" fmla="*/ 200 h 256"/>
                <a:gd name="T76" fmla="*/ 120 w 256"/>
                <a:gd name="T77" fmla="*/ 208 h 256"/>
                <a:gd name="T78" fmla="*/ 128 w 256"/>
                <a:gd name="T79" fmla="*/ 212 h 256"/>
                <a:gd name="T80" fmla="*/ 132 w 256"/>
                <a:gd name="T81" fmla="*/ 210 h 256"/>
                <a:gd name="T82" fmla="*/ 140 w 256"/>
                <a:gd name="T83" fmla="*/ 200 h 256"/>
                <a:gd name="T84" fmla="*/ 152 w 256"/>
                <a:gd name="T85" fmla="*/ 160 h 256"/>
                <a:gd name="T86" fmla="*/ 190 w 256"/>
                <a:gd name="T87" fmla="*/ 92 h 256"/>
                <a:gd name="T88" fmla="*/ 218 w 256"/>
                <a:gd name="T89" fmla="*/ 80 h 256"/>
                <a:gd name="T90" fmla="*/ 232 w 256"/>
                <a:gd name="T91" fmla="*/ 128 h 256"/>
                <a:gd name="T92" fmla="*/ 224 w 256"/>
                <a:gd name="T93" fmla="*/ 170 h 256"/>
                <a:gd name="T94" fmla="*/ 186 w 256"/>
                <a:gd name="T95" fmla="*/ 214 h 256"/>
                <a:gd name="T96" fmla="*/ 128 w 256"/>
                <a:gd name="T97" fmla="*/ 232 h 256"/>
                <a:gd name="T98" fmla="*/ 88 w 256"/>
                <a:gd name="T99" fmla="*/ 224 h 256"/>
                <a:gd name="T100" fmla="*/ 42 w 256"/>
                <a:gd name="T101" fmla="*/ 186 h 256"/>
                <a:gd name="T102" fmla="*/ 24 w 256"/>
                <a:gd name="T10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256">
                  <a:moveTo>
                    <a:pt x="226" y="48"/>
                  </a:moveTo>
                  <a:lnTo>
                    <a:pt x="226" y="48"/>
                  </a:lnTo>
                  <a:lnTo>
                    <a:pt x="252" y="22"/>
                  </a:lnTo>
                  <a:lnTo>
                    <a:pt x="252" y="22"/>
                  </a:lnTo>
                  <a:lnTo>
                    <a:pt x="254" y="18"/>
                  </a:lnTo>
                  <a:lnTo>
                    <a:pt x="256" y="14"/>
                  </a:lnTo>
                  <a:lnTo>
                    <a:pt x="254" y="8"/>
                  </a:lnTo>
                  <a:lnTo>
                    <a:pt x="252" y="4"/>
                  </a:lnTo>
                  <a:lnTo>
                    <a:pt x="252" y="4"/>
                  </a:lnTo>
                  <a:lnTo>
                    <a:pt x="248" y="2"/>
                  </a:lnTo>
                  <a:lnTo>
                    <a:pt x="244" y="0"/>
                  </a:lnTo>
                  <a:lnTo>
                    <a:pt x="240" y="2"/>
                  </a:lnTo>
                  <a:lnTo>
                    <a:pt x="236" y="4"/>
                  </a:lnTo>
                  <a:lnTo>
                    <a:pt x="236" y="4"/>
                  </a:lnTo>
                  <a:lnTo>
                    <a:pt x="208" y="30"/>
                  </a:lnTo>
                  <a:lnTo>
                    <a:pt x="208" y="30"/>
                  </a:lnTo>
                  <a:lnTo>
                    <a:pt x="192" y="18"/>
                  </a:lnTo>
                  <a:lnTo>
                    <a:pt x="172" y="8"/>
                  </a:lnTo>
                  <a:lnTo>
                    <a:pt x="150" y="2"/>
                  </a:lnTo>
                  <a:lnTo>
                    <a:pt x="128" y="0"/>
                  </a:lnTo>
                  <a:lnTo>
                    <a:pt x="128" y="0"/>
                  </a:lnTo>
                  <a:lnTo>
                    <a:pt x="114" y="2"/>
                  </a:lnTo>
                  <a:lnTo>
                    <a:pt x="102" y="4"/>
                  </a:lnTo>
                  <a:lnTo>
                    <a:pt x="90" y="6"/>
                  </a:lnTo>
                  <a:lnTo>
                    <a:pt x="78" y="10"/>
                  </a:lnTo>
                  <a:lnTo>
                    <a:pt x="66" y="16"/>
                  </a:lnTo>
                  <a:lnTo>
                    <a:pt x="56" y="22"/>
                  </a:lnTo>
                  <a:lnTo>
                    <a:pt x="38" y="38"/>
                  </a:lnTo>
                  <a:lnTo>
                    <a:pt x="22" y="58"/>
                  </a:lnTo>
                  <a:lnTo>
                    <a:pt x="16" y="68"/>
                  </a:lnTo>
                  <a:lnTo>
                    <a:pt x="10" y="80"/>
                  </a:lnTo>
                  <a:lnTo>
                    <a:pt x="6" y="90"/>
                  </a:lnTo>
                  <a:lnTo>
                    <a:pt x="2" y="104"/>
                  </a:lnTo>
                  <a:lnTo>
                    <a:pt x="0" y="116"/>
                  </a:lnTo>
                  <a:lnTo>
                    <a:pt x="0" y="128"/>
                  </a:lnTo>
                  <a:lnTo>
                    <a:pt x="0" y="128"/>
                  </a:lnTo>
                  <a:lnTo>
                    <a:pt x="0" y="142"/>
                  </a:lnTo>
                  <a:lnTo>
                    <a:pt x="2" y="154"/>
                  </a:lnTo>
                  <a:lnTo>
                    <a:pt x="6" y="166"/>
                  </a:lnTo>
                  <a:lnTo>
                    <a:pt x="10" y="178"/>
                  </a:lnTo>
                  <a:lnTo>
                    <a:pt x="16" y="190"/>
                  </a:lnTo>
                  <a:lnTo>
                    <a:pt x="22" y="200"/>
                  </a:lnTo>
                  <a:lnTo>
                    <a:pt x="38" y="220"/>
                  </a:lnTo>
                  <a:lnTo>
                    <a:pt x="56" y="234"/>
                  </a:lnTo>
                  <a:lnTo>
                    <a:pt x="66" y="242"/>
                  </a:lnTo>
                  <a:lnTo>
                    <a:pt x="78" y="246"/>
                  </a:lnTo>
                  <a:lnTo>
                    <a:pt x="90" y="250"/>
                  </a:lnTo>
                  <a:lnTo>
                    <a:pt x="102" y="254"/>
                  </a:lnTo>
                  <a:lnTo>
                    <a:pt x="114" y="256"/>
                  </a:lnTo>
                  <a:lnTo>
                    <a:pt x="128" y="256"/>
                  </a:lnTo>
                  <a:lnTo>
                    <a:pt x="128" y="256"/>
                  </a:lnTo>
                  <a:lnTo>
                    <a:pt x="140" y="256"/>
                  </a:lnTo>
                  <a:lnTo>
                    <a:pt x="154" y="254"/>
                  </a:lnTo>
                  <a:lnTo>
                    <a:pt x="166" y="250"/>
                  </a:lnTo>
                  <a:lnTo>
                    <a:pt x="178" y="246"/>
                  </a:lnTo>
                  <a:lnTo>
                    <a:pt x="188" y="242"/>
                  </a:lnTo>
                  <a:lnTo>
                    <a:pt x="200" y="234"/>
                  </a:lnTo>
                  <a:lnTo>
                    <a:pt x="218" y="220"/>
                  </a:lnTo>
                  <a:lnTo>
                    <a:pt x="234" y="200"/>
                  </a:lnTo>
                  <a:lnTo>
                    <a:pt x="240" y="190"/>
                  </a:lnTo>
                  <a:lnTo>
                    <a:pt x="246" y="178"/>
                  </a:lnTo>
                  <a:lnTo>
                    <a:pt x="250" y="166"/>
                  </a:lnTo>
                  <a:lnTo>
                    <a:pt x="252" y="154"/>
                  </a:lnTo>
                  <a:lnTo>
                    <a:pt x="254" y="142"/>
                  </a:lnTo>
                  <a:lnTo>
                    <a:pt x="256" y="128"/>
                  </a:lnTo>
                  <a:lnTo>
                    <a:pt x="256" y="128"/>
                  </a:lnTo>
                  <a:lnTo>
                    <a:pt x="254" y="106"/>
                  </a:lnTo>
                  <a:lnTo>
                    <a:pt x="248" y="84"/>
                  </a:lnTo>
                  <a:lnTo>
                    <a:pt x="238" y="64"/>
                  </a:lnTo>
                  <a:lnTo>
                    <a:pt x="226" y="48"/>
                  </a:lnTo>
                  <a:lnTo>
                    <a:pt x="226" y="48"/>
                  </a:lnTo>
                  <a:close/>
                  <a:moveTo>
                    <a:pt x="24" y="128"/>
                  </a:moveTo>
                  <a:lnTo>
                    <a:pt x="24" y="128"/>
                  </a:lnTo>
                  <a:lnTo>
                    <a:pt x="26" y="108"/>
                  </a:lnTo>
                  <a:lnTo>
                    <a:pt x="32" y="88"/>
                  </a:lnTo>
                  <a:lnTo>
                    <a:pt x="42" y="70"/>
                  </a:lnTo>
                  <a:lnTo>
                    <a:pt x="54" y="56"/>
                  </a:lnTo>
                  <a:lnTo>
                    <a:pt x="70" y="42"/>
                  </a:lnTo>
                  <a:lnTo>
                    <a:pt x="88" y="34"/>
                  </a:lnTo>
                  <a:lnTo>
                    <a:pt x="106" y="26"/>
                  </a:lnTo>
                  <a:lnTo>
                    <a:pt x="128" y="24"/>
                  </a:lnTo>
                  <a:lnTo>
                    <a:pt x="128" y="24"/>
                  </a:lnTo>
                  <a:lnTo>
                    <a:pt x="146" y="26"/>
                  </a:lnTo>
                  <a:lnTo>
                    <a:pt x="162" y="32"/>
                  </a:lnTo>
                  <a:lnTo>
                    <a:pt x="178" y="38"/>
                  </a:lnTo>
                  <a:lnTo>
                    <a:pt x="192" y="48"/>
                  </a:lnTo>
                  <a:lnTo>
                    <a:pt x="192" y="48"/>
                  </a:lnTo>
                  <a:lnTo>
                    <a:pt x="170" y="78"/>
                  </a:lnTo>
                  <a:lnTo>
                    <a:pt x="152" y="106"/>
                  </a:lnTo>
                  <a:lnTo>
                    <a:pt x="138" y="132"/>
                  </a:lnTo>
                  <a:lnTo>
                    <a:pt x="130" y="154"/>
                  </a:lnTo>
                  <a:lnTo>
                    <a:pt x="130" y="154"/>
                  </a:lnTo>
                  <a:lnTo>
                    <a:pt x="122" y="138"/>
                  </a:lnTo>
                  <a:lnTo>
                    <a:pt x="110" y="120"/>
                  </a:lnTo>
                  <a:lnTo>
                    <a:pt x="94" y="102"/>
                  </a:lnTo>
                  <a:lnTo>
                    <a:pt x="76" y="82"/>
                  </a:lnTo>
                  <a:lnTo>
                    <a:pt x="76" y="82"/>
                  </a:lnTo>
                  <a:lnTo>
                    <a:pt x="72" y="80"/>
                  </a:lnTo>
                  <a:lnTo>
                    <a:pt x="68" y="80"/>
                  </a:lnTo>
                  <a:lnTo>
                    <a:pt x="62" y="80"/>
                  </a:lnTo>
                  <a:lnTo>
                    <a:pt x="58" y="84"/>
                  </a:lnTo>
                  <a:lnTo>
                    <a:pt x="58" y="84"/>
                  </a:lnTo>
                  <a:lnTo>
                    <a:pt x="56" y="88"/>
                  </a:lnTo>
                  <a:lnTo>
                    <a:pt x="56" y="92"/>
                  </a:lnTo>
                  <a:lnTo>
                    <a:pt x="58" y="96"/>
                  </a:lnTo>
                  <a:lnTo>
                    <a:pt x="60" y="100"/>
                  </a:lnTo>
                  <a:lnTo>
                    <a:pt x="60" y="100"/>
                  </a:lnTo>
                  <a:lnTo>
                    <a:pt x="78" y="118"/>
                  </a:lnTo>
                  <a:lnTo>
                    <a:pt x="92" y="136"/>
                  </a:lnTo>
                  <a:lnTo>
                    <a:pt x="102" y="152"/>
                  </a:lnTo>
                  <a:lnTo>
                    <a:pt x="108" y="168"/>
                  </a:lnTo>
                  <a:lnTo>
                    <a:pt x="112" y="180"/>
                  </a:lnTo>
                  <a:lnTo>
                    <a:pt x="116" y="190"/>
                  </a:lnTo>
                  <a:lnTo>
                    <a:pt x="116" y="200"/>
                  </a:lnTo>
                  <a:lnTo>
                    <a:pt x="116" y="200"/>
                  </a:lnTo>
                  <a:lnTo>
                    <a:pt x="118" y="204"/>
                  </a:lnTo>
                  <a:lnTo>
                    <a:pt x="120" y="208"/>
                  </a:lnTo>
                  <a:lnTo>
                    <a:pt x="122" y="210"/>
                  </a:lnTo>
                  <a:lnTo>
                    <a:pt x="128" y="212"/>
                  </a:lnTo>
                  <a:lnTo>
                    <a:pt x="128" y="212"/>
                  </a:lnTo>
                  <a:lnTo>
                    <a:pt x="128" y="212"/>
                  </a:lnTo>
                  <a:lnTo>
                    <a:pt x="128" y="212"/>
                  </a:lnTo>
                  <a:lnTo>
                    <a:pt x="132" y="210"/>
                  </a:lnTo>
                  <a:lnTo>
                    <a:pt x="136" y="208"/>
                  </a:lnTo>
                  <a:lnTo>
                    <a:pt x="138" y="206"/>
                  </a:lnTo>
                  <a:lnTo>
                    <a:pt x="140" y="200"/>
                  </a:lnTo>
                  <a:lnTo>
                    <a:pt x="140" y="200"/>
                  </a:lnTo>
                  <a:lnTo>
                    <a:pt x="142" y="190"/>
                  </a:lnTo>
                  <a:lnTo>
                    <a:pt x="152" y="160"/>
                  </a:lnTo>
                  <a:lnTo>
                    <a:pt x="162" y="140"/>
                  </a:lnTo>
                  <a:lnTo>
                    <a:pt x="174" y="116"/>
                  </a:lnTo>
                  <a:lnTo>
                    <a:pt x="190" y="92"/>
                  </a:lnTo>
                  <a:lnTo>
                    <a:pt x="210" y="66"/>
                  </a:lnTo>
                  <a:lnTo>
                    <a:pt x="210" y="66"/>
                  </a:lnTo>
                  <a:lnTo>
                    <a:pt x="218" y="80"/>
                  </a:lnTo>
                  <a:lnTo>
                    <a:pt x="226" y="94"/>
                  </a:lnTo>
                  <a:lnTo>
                    <a:pt x="230" y="112"/>
                  </a:lnTo>
                  <a:lnTo>
                    <a:pt x="232" y="128"/>
                  </a:lnTo>
                  <a:lnTo>
                    <a:pt x="232" y="128"/>
                  </a:lnTo>
                  <a:lnTo>
                    <a:pt x="230" y="150"/>
                  </a:lnTo>
                  <a:lnTo>
                    <a:pt x="224" y="170"/>
                  </a:lnTo>
                  <a:lnTo>
                    <a:pt x="214" y="186"/>
                  </a:lnTo>
                  <a:lnTo>
                    <a:pt x="200" y="202"/>
                  </a:lnTo>
                  <a:lnTo>
                    <a:pt x="186" y="214"/>
                  </a:lnTo>
                  <a:lnTo>
                    <a:pt x="168" y="224"/>
                  </a:lnTo>
                  <a:lnTo>
                    <a:pt x="148" y="230"/>
                  </a:lnTo>
                  <a:lnTo>
                    <a:pt x="128" y="232"/>
                  </a:lnTo>
                  <a:lnTo>
                    <a:pt x="128" y="232"/>
                  </a:lnTo>
                  <a:lnTo>
                    <a:pt x="106" y="230"/>
                  </a:lnTo>
                  <a:lnTo>
                    <a:pt x="88" y="224"/>
                  </a:lnTo>
                  <a:lnTo>
                    <a:pt x="70" y="214"/>
                  </a:lnTo>
                  <a:lnTo>
                    <a:pt x="54" y="202"/>
                  </a:lnTo>
                  <a:lnTo>
                    <a:pt x="42" y="186"/>
                  </a:lnTo>
                  <a:lnTo>
                    <a:pt x="32" y="170"/>
                  </a:lnTo>
                  <a:lnTo>
                    <a:pt x="26" y="150"/>
                  </a:lnTo>
                  <a:lnTo>
                    <a:pt x="24" y="128"/>
                  </a:lnTo>
                  <a:lnTo>
                    <a:pt x="24"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grpSp>
      <p:grpSp>
        <p:nvGrpSpPr>
          <p:cNvPr id="304" name="Группа 303"/>
          <p:cNvGrpSpPr/>
          <p:nvPr/>
        </p:nvGrpSpPr>
        <p:grpSpPr>
          <a:xfrm>
            <a:off x="2885612" y="1657173"/>
            <a:ext cx="4298557" cy="3813431"/>
            <a:chOff x="2958241" y="1534946"/>
            <a:chExt cx="4298557" cy="3813431"/>
          </a:xfrm>
        </p:grpSpPr>
        <p:cxnSp>
          <p:nvCxnSpPr>
            <p:cNvPr id="305" name="Прямая соединительная линия 304"/>
            <p:cNvCxnSpPr/>
            <p:nvPr/>
          </p:nvCxnSpPr>
          <p:spPr>
            <a:xfrm flipV="1">
              <a:off x="4015010" y="3368365"/>
              <a:ext cx="772102" cy="533927"/>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06" name="Прямая соединительная линия 305"/>
            <p:cNvCxnSpPr/>
            <p:nvPr/>
          </p:nvCxnSpPr>
          <p:spPr>
            <a:xfrm>
              <a:off x="3909544" y="2874770"/>
              <a:ext cx="801713" cy="333924"/>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07" name="Прямая соединительная линия 306"/>
            <p:cNvCxnSpPr/>
            <p:nvPr/>
          </p:nvCxnSpPr>
          <p:spPr>
            <a:xfrm>
              <a:off x="4251000" y="1765977"/>
              <a:ext cx="349229" cy="1283967"/>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308" name="Rectangle 3"/>
            <p:cNvSpPr/>
            <p:nvPr/>
          </p:nvSpPr>
          <p:spPr>
            <a:xfrm>
              <a:off x="3817016" y="1815109"/>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6</a:t>
              </a:r>
              <a:endParaRPr lang="en-US" sz="1050" b="1" kern="0" dirty="0">
                <a:solidFill>
                  <a:schemeClr val="bg1"/>
                </a:solidFill>
              </a:endParaRPr>
            </a:p>
          </p:txBody>
        </p:sp>
        <p:sp>
          <p:nvSpPr>
            <p:cNvPr id="309" name="TextBox 222"/>
            <p:cNvSpPr txBox="1">
              <a:spLocks noChangeArrowheads="1"/>
            </p:cNvSpPr>
            <p:nvPr>
              <p:custDataLst>
                <p:tags r:id="rId4"/>
              </p:custDataLst>
            </p:nvPr>
          </p:nvSpPr>
          <p:spPr bwMode="auto">
            <a:xfrm>
              <a:off x="5998668" y="4063226"/>
              <a:ext cx="537289"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INDIA</a:t>
              </a:r>
              <a:endParaRPr lang="ru-RU" sz="900" b="1" kern="0" dirty="0">
                <a:solidFill>
                  <a:schemeClr val="bg1"/>
                </a:solidFill>
                <a:sym typeface="Arial" pitchFamily="34" charset="0"/>
              </a:endParaRPr>
            </a:p>
          </p:txBody>
        </p:sp>
        <p:sp>
          <p:nvSpPr>
            <p:cNvPr id="310" name="TextBox 222"/>
            <p:cNvSpPr txBox="1">
              <a:spLocks noChangeArrowheads="1"/>
            </p:cNvSpPr>
            <p:nvPr>
              <p:custDataLst>
                <p:tags r:id="rId5"/>
              </p:custDataLst>
            </p:nvPr>
          </p:nvSpPr>
          <p:spPr bwMode="auto">
            <a:xfrm>
              <a:off x="5327776" y="3705352"/>
              <a:ext cx="629122"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IRAN</a:t>
              </a:r>
              <a:endParaRPr lang="ru-RU" sz="900" b="1" kern="0" dirty="0">
                <a:solidFill>
                  <a:schemeClr val="bg1"/>
                </a:solidFill>
                <a:sym typeface="Arial" pitchFamily="34" charset="0"/>
              </a:endParaRPr>
            </a:p>
          </p:txBody>
        </p:sp>
        <p:sp>
          <p:nvSpPr>
            <p:cNvPr id="311" name="TextBox 222"/>
            <p:cNvSpPr txBox="1">
              <a:spLocks noChangeArrowheads="1"/>
            </p:cNvSpPr>
            <p:nvPr>
              <p:custDataLst>
                <p:tags r:id="rId6"/>
              </p:custDataLst>
            </p:nvPr>
          </p:nvSpPr>
          <p:spPr bwMode="auto">
            <a:xfrm>
              <a:off x="6341557" y="2213298"/>
              <a:ext cx="699272"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RUSSIA</a:t>
              </a:r>
              <a:endParaRPr lang="ru-RU" sz="900" b="1" kern="0" dirty="0">
                <a:solidFill>
                  <a:schemeClr val="bg1"/>
                </a:solidFill>
                <a:sym typeface="Arial" pitchFamily="34" charset="0"/>
              </a:endParaRPr>
            </a:p>
          </p:txBody>
        </p:sp>
        <p:sp>
          <p:nvSpPr>
            <p:cNvPr id="312" name="TextBox 222"/>
            <p:cNvSpPr txBox="1">
              <a:spLocks noChangeArrowheads="1"/>
            </p:cNvSpPr>
            <p:nvPr>
              <p:custDataLst>
                <p:tags r:id="rId7"/>
              </p:custDataLst>
            </p:nvPr>
          </p:nvSpPr>
          <p:spPr bwMode="auto">
            <a:xfrm>
              <a:off x="4824819" y="3093194"/>
              <a:ext cx="740887"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UKRAINE</a:t>
              </a:r>
              <a:endParaRPr lang="ru-RU" sz="900" b="1" kern="0" dirty="0">
                <a:solidFill>
                  <a:schemeClr val="bg1"/>
                </a:solidFill>
                <a:sym typeface="Arial" pitchFamily="34" charset="0"/>
              </a:endParaRPr>
            </a:p>
          </p:txBody>
        </p:sp>
        <p:sp>
          <p:nvSpPr>
            <p:cNvPr id="313" name="TextBox 222"/>
            <p:cNvSpPr txBox="1">
              <a:spLocks noChangeArrowheads="1"/>
            </p:cNvSpPr>
            <p:nvPr>
              <p:custDataLst>
                <p:tags r:id="rId8"/>
              </p:custDataLst>
            </p:nvPr>
          </p:nvSpPr>
          <p:spPr bwMode="auto">
            <a:xfrm>
              <a:off x="3202351" y="3189053"/>
              <a:ext cx="790888"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2"/>
                  </a:solidFill>
                  <a:sym typeface="Arial" pitchFamily="34" charset="0"/>
                </a:rPr>
                <a:t>SLOVAKIA</a:t>
              </a:r>
              <a:endParaRPr lang="ru-RU" sz="900" b="1" kern="0" dirty="0">
                <a:solidFill>
                  <a:schemeClr val="bg2"/>
                </a:solidFill>
                <a:sym typeface="Arial" pitchFamily="34" charset="0"/>
              </a:endParaRPr>
            </a:p>
          </p:txBody>
        </p:sp>
        <p:sp>
          <p:nvSpPr>
            <p:cNvPr id="314" name="TextBox 222"/>
            <p:cNvSpPr txBox="1">
              <a:spLocks noChangeArrowheads="1"/>
            </p:cNvSpPr>
            <p:nvPr>
              <p:custDataLst>
                <p:tags r:id="rId9"/>
              </p:custDataLst>
            </p:nvPr>
          </p:nvSpPr>
          <p:spPr bwMode="auto">
            <a:xfrm>
              <a:off x="2958241" y="2539638"/>
              <a:ext cx="980776" cy="372654"/>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2"/>
                  </a:solidFill>
                  <a:sym typeface="Arial" pitchFamily="34" charset="0"/>
                </a:rPr>
                <a:t>CZECH</a:t>
              </a:r>
              <a:br>
                <a:rPr lang="en-US" sz="900" b="1" kern="0" dirty="0" smtClean="0">
                  <a:solidFill>
                    <a:schemeClr val="bg2"/>
                  </a:solidFill>
                  <a:sym typeface="Arial" pitchFamily="34" charset="0"/>
                </a:rPr>
              </a:br>
              <a:r>
                <a:rPr lang="en-US" sz="900" b="1" kern="0" dirty="0" smtClean="0">
                  <a:solidFill>
                    <a:schemeClr val="bg2"/>
                  </a:solidFill>
                  <a:sym typeface="Arial" pitchFamily="34" charset="0"/>
                </a:rPr>
                <a:t>REPUBLIC</a:t>
              </a:r>
              <a:endParaRPr lang="ru-RU" sz="900" b="1" kern="0" dirty="0">
                <a:solidFill>
                  <a:schemeClr val="bg2"/>
                </a:solidFill>
                <a:sym typeface="Arial" pitchFamily="34" charset="0"/>
              </a:endParaRPr>
            </a:p>
          </p:txBody>
        </p:sp>
        <p:sp>
          <p:nvSpPr>
            <p:cNvPr id="315" name="TextBox 222"/>
            <p:cNvSpPr txBox="1">
              <a:spLocks noChangeArrowheads="1"/>
            </p:cNvSpPr>
            <p:nvPr>
              <p:custDataLst>
                <p:tags r:id="rId10"/>
              </p:custDataLst>
            </p:nvPr>
          </p:nvSpPr>
          <p:spPr bwMode="auto">
            <a:xfrm>
              <a:off x="3659481" y="4841346"/>
              <a:ext cx="980857"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2"/>
                  </a:solidFill>
                  <a:sym typeface="Arial" pitchFamily="34" charset="0"/>
                </a:rPr>
                <a:t>BULGARIA</a:t>
              </a:r>
              <a:endParaRPr lang="ru-RU" sz="900" b="1" kern="0" dirty="0">
                <a:solidFill>
                  <a:schemeClr val="bg2"/>
                </a:solidFill>
                <a:sym typeface="Arial" pitchFamily="34" charset="0"/>
              </a:endParaRPr>
            </a:p>
          </p:txBody>
        </p:sp>
        <p:sp>
          <p:nvSpPr>
            <p:cNvPr id="316" name="TextBox 222"/>
            <p:cNvSpPr txBox="1">
              <a:spLocks noChangeArrowheads="1"/>
            </p:cNvSpPr>
            <p:nvPr>
              <p:custDataLst>
                <p:tags r:id="rId11"/>
              </p:custDataLst>
            </p:nvPr>
          </p:nvSpPr>
          <p:spPr bwMode="auto">
            <a:xfrm>
              <a:off x="5575743" y="3107422"/>
              <a:ext cx="912661"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2"/>
                  </a:solidFill>
                  <a:sym typeface="Arial" pitchFamily="34" charset="0"/>
                </a:rPr>
                <a:t>ARMENIA</a:t>
              </a:r>
              <a:endParaRPr lang="ru-RU" sz="900" b="1" kern="0" dirty="0">
                <a:solidFill>
                  <a:schemeClr val="bg2"/>
                </a:solidFill>
                <a:sym typeface="Arial" pitchFamily="34" charset="0"/>
              </a:endParaRPr>
            </a:p>
          </p:txBody>
        </p:sp>
        <p:sp>
          <p:nvSpPr>
            <p:cNvPr id="317" name="TextBox 222"/>
            <p:cNvSpPr txBox="1">
              <a:spLocks noChangeArrowheads="1"/>
            </p:cNvSpPr>
            <p:nvPr>
              <p:custDataLst>
                <p:tags r:id="rId12"/>
              </p:custDataLst>
            </p:nvPr>
          </p:nvSpPr>
          <p:spPr bwMode="auto">
            <a:xfrm>
              <a:off x="3452176" y="1534946"/>
              <a:ext cx="943408"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2"/>
                  </a:solidFill>
                  <a:sym typeface="Arial" pitchFamily="34" charset="0"/>
                </a:rPr>
                <a:t>GERMANY</a:t>
              </a:r>
              <a:endParaRPr lang="ru-RU" sz="900" b="1" kern="0" dirty="0">
                <a:solidFill>
                  <a:schemeClr val="bg2"/>
                </a:solidFill>
                <a:sym typeface="Arial" pitchFamily="34" charset="0"/>
              </a:endParaRPr>
            </a:p>
          </p:txBody>
        </p:sp>
        <p:sp>
          <p:nvSpPr>
            <p:cNvPr id="318" name="TextBox 222"/>
            <p:cNvSpPr txBox="1">
              <a:spLocks noChangeArrowheads="1"/>
            </p:cNvSpPr>
            <p:nvPr>
              <p:custDataLst>
                <p:tags r:id="rId13"/>
              </p:custDataLst>
            </p:nvPr>
          </p:nvSpPr>
          <p:spPr bwMode="auto">
            <a:xfrm>
              <a:off x="3285576" y="3694739"/>
              <a:ext cx="793753" cy="234155"/>
            </a:xfrm>
            <a:prstGeom prst="rect">
              <a:avLst/>
            </a:prstGeom>
            <a:noFill/>
            <a:ln w="9525">
              <a:noFill/>
              <a:miter lim="800000"/>
              <a:headEnd/>
              <a:tailEnd/>
            </a:ln>
          </p:spPr>
          <p:txBody>
            <a:bodyPr wrap="square" lIns="94746" tIns="47365" rIns="94746" bIns="47365">
              <a:spAutoFit/>
            </a:bodyPr>
            <a:lstStyle/>
            <a:p>
              <a:pPr algn="r" defTabSz="743568"/>
              <a:r>
                <a:rPr lang="en-US" sz="900" b="1" kern="0" dirty="0" smtClean="0">
                  <a:solidFill>
                    <a:schemeClr val="bg2"/>
                  </a:solidFill>
                  <a:sym typeface="Arial" pitchFamily="34" charset="0"/>
                </a:rPr>
                <a:t>HUNGARY</a:t>
              </a:r>
              <a:endParaRPr lang="ru-RU" sz="900" b="1" kern="0" dirty="0">
                <a:solidFill>
                  <a:schemeClr val="bg2"/>
                </a:solidFill>
                <a:sym typeface="Arial" pitchFamily="34" charset="0"/>
              </a:endParaRPr>
            </a:p>
          </p:txBody>
        </p:sp>
        <p:cxnSp>
          <p:nvCxnSpPr>
            <p:cNvPr id="319" name="Прямая соединительная линия 318"/>
            <p:cNvCxnSpPr/>
            <p:nvPr/>
          </p:nvCxnSpPr>
          <p:spPr>
            <a:xfrm>
              <a:off x="5688767" y="3300253"/>
              <a:ext cx="703678"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0" name="Прямая соединительная линия 319"/>
            <p:cNvCxnSpPr/>
            <p:nvPr/>
          </p:nvCxnSpPr>
          <p:spPr>
            <a:xfrm flipH="1">
              <a:off x="5435149" y="3305153"/>
              <a:ext cx="253618" cy="279203"/>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21" name="Прямая соединительная линия 320"/>
            <p:cNvCxnSpPr/>
            <p:nvPr/>
          </p:nvCxnSpPr>
          <p:spPr>
            <a:xfrm>
              <a:off x="3854954" y="5076767"/>
              <a:ext cx="638387"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2" name="Прямая соединительная линия 321"/>
            <p:cNvCxnSpPr/>
            <p:nvPr/>
          </p:nvCxnSpPr>
          <p:spPr>
            <a:xfrm>
              <a:off x="3418510" y="3903014"/>
              <a:ext cx="596063"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3" name="Прямая соединительная линия 322"/>
            <p:cNvCxnSpPr/>
            <p:nvPr/>
          </p:nvCxnSpPr>
          <p:spPr>
            <a:xfrm>
              <a:off x="3237632" y="3409468"/>
              <a:ext cx="1367051"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4" name="Прямая соединительная линия 323"/>
            <p:cNvCxnSpPr/>
            <p:nvPr/>
          </p:nvCxnSpPr>
          <p:spPr>
            <a:xfrm>
              <a:off x="3024041" y="2872631"/>
              <a:ext cx="880050"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5" name="Прямая соединительная линия 324"/>
            <p:cNvCxnSpPr/>
            <p:nvPr/>
          </p:nvCxnSpPr>
          <p:spPr>
            <a:xfrm>
              <a:off x="3631401" y="1765977"/>
              <a:ext cx="617289"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26" name="TextBox 222"/>
            <p:cNvSpPr txBox="1">
              <a:spLocks noChangeArrowheads="1"/>
            </p:cNvSpPr>
            <p:nvPr>
              <p:custDataLst>
                <p:tags r:id="rId14"/>
              </p:custDataLst>
            </p:nvPr>
          </p:nvSpPr>
          <p:spPr bwMode="auto">
            <a:xfrm>
              <a:off x="6568161" y="3618109"/>
              <a:ext cx="688637"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CHINA</a:t>
              </a:r>
              <a:endParaRPr lang="ru-RU" sz="900" b="1" kern="0" dirty="0">
                <a:solidFill>
                  <a:schemeClr val="bg1"/>
                </a:solidFill>
                <a:sym typeface="Arial" pitchFamily="34" charset="0"/>
              </a:endParaRPr>
            </a:p>
          </p:txBody>
        </p:sp>
        <p:sp>
          <p:nvSpPr>
            <p:cNvPr id="327" name="TextBox 222"/>
            <p:cNvSpPr txBox="1">
              <a:spLocks noChangeArrowheads="1"/>
            </p:cNvSpPr>
            <p:nvPr>
              <p:custDataLst>
                <p:tags r:id="rId15"/>
              </p:custDataLst>
            </p:nvPr>
          </p:nvSpPr>
          <p:spPr bwMode="auto">
            <a:xfrm>
              <a:off x="4768347" y="2438960"/>
              <a:ext cx="725949"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smtClean="0">
                  <a:solidFill>
                    <a:schemeClr val="bg1"/>
                  </a:solidFill>
                  <a:sym typeface="Arial" pitchFamily="34" charset="0"/>
                </a:rPr>
                <a:t>FINLAND</a:t>
              </a:r>
              <a:endParaRPr lang="ru-RU" sz="900" b="1" kern="0" dirty="0">
                <a:solidFill>
                  <a:schemeClr val="bg1"/>
                </a:solidFill>
                <a:sym typeface="Arial" pitchFamily="34" charset="0"/>
              </a:endParaRPr>
            </a:p>
          </p:txBody>
        </p:sp>
        <p:cxnSp>
          <p:nvCxnSpPr>
            <p:cNvPr id="328" name="Прямая соединительная линия 327"/>
            <p:cNvCxnSpPr/>
            <p:nvPr/>
          </p:nvCxnSpPr>
          <p:spPr>
            <a:xfrm flipV="1">
              <a:off x="4493875" y="3554286"/>
              <a:ext cx="467126" cy="1520585"/>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29" name="Прямая соединительная линия 328"/>
            <p:cNvCxnSpPr/>
            <p:nvPr/>
          </p:nvCxnSpPr>
          <p:spPr>
            <a:xfrm flipV="1">
              <a:off x="4610141" y="3272915"/>
              <a:ext cx="213279" cy="132570"/>
            </a:xfrm>
            <a:prstGeom prst="line">
              <a:avLst/>
            </a:prstGeom>
            <a:ln w="1905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330" name="Rectangle 3"/>
            <p:cNvSpPr/>
            <p:nvPr/>
          </p:nvSpPr>
          <p:spPr>
            <a:xfrm>
              <a:off x="3324784" y="2919460"/>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6</a:t>
              </a:r>
              <a:endParaRPr lang="en-US" sz="1050" b="1" kern="0" dirty="0">
                <a:solidFill>
                  <a:schemeClr val="bg1"/>
                </a:solidFill>
              </a:endParaRPr>
            </a:p>
          </p:txBody>
        </p:sp>
        <p:sp>
          <p:nvSpPr>
            <p:cNvPr id="331" name="Rectangle 3"/>
            <p:cNvSpPr/>
            <p:nvPr/>
          </p:nvSpPr>
          <p:spPr>
            <a:xfrm>
              <a:off x="3463974" y="3451047"/>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6</a:t>
              </a:r>
              <a:endParaRPr lang="en-US" sz="1050" b="1" kern="0" dirty="0">
                <a:solidFill>
                  <a:schemeClr val="bg1"/>
                </a:solidFill>
              </a:endParaRPr>
            </a:p>
          </p:txBody>
        </p:sp>
        <p:sp>
          <p:nvSpPr>
            <p:cNvPr id="332" name="Rectangle 3"/>
            <p:cNvSpPr/>
            <p:nvPr/>
          </p:nvSpPr>
          <p:spPr>
            <a:xfrm>
              <a:off x="4889542" y="2265161"/>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2</a:t>
              </a:r>
              <a:endParaRPr lang="en-US" sz="1050" b="1" kern="0" dirty="0">
                <a:solidFill>
                  <a:schemeClr val="bg1"/>
                </a:solidFill>
              </a:endParaRPr>
            </a:p>
          </p:txBody>
        </p:sp>
        <p:sp>
          <p:nvSpPr>
            <p:cNvPr id="333" name="Rectangle 3"/>
            <p:cNvSpPr/>
            <p:nvPr/>
          </p:nvSpPr>
          <p:spPr>
            <a:xfrm>
              <a:off x="3586023" y="3955182"/>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4</a:t>
              </a:r>
              <a:endParaRPr lang="en-US" sz="1050" b="1" kern="0" dirty="0">
                <a:solidFill>
                  <a:schemeClr val="bg1"/>
                </a:solidFill>
              </a:endParaRPr>
            </a:p>
          </p:txBody>
        </p:sp>
        <p:sp>
          <p:nvSpPr>
            <p:cNvPr id="334" name="Rectangle 3"/>
            <p:cNvSpPr/>
            <p:nvPr/>
          </p:nvSpPr>
          <p:spPr>
            <a:xfrm>
              <a:off x="5525867" y="3893435"/>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1</a:t>
              </a:r>
              <a:endParaRPr lang="en-US" sz="1050" b="1" kern="0" dirty="0">
                <a:solidFill>
                  <a:schemeClr val="bg1"/>
                </a:solidFill>
              </a:endParaRPr>
            </a:p>
          </p:txBody>
        </p:sp>
        <p:sp>
          <p:nvSpPr>
            <p:cNvPr id="335" name="Rectangle 3"/>
            <p:cNvSpPr/>
            <p:nvPr/>
          </p:nvSpPr>
          <p:spPr>
            <a:xfrm>
              <a:off x="6152038" y="4256702"/>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2</a:t>
              </a:r>
              <a:endParaRPr lang="en-US" sz="1050" b="1" kern="0" dirty="0">
                <a:solidFill>
                  <a:schemeClr val="bg1"/>
                </a:solidFill>
              </a:endParaRPr>
            </a:p>
          </p:txBody>
        </p:sp>
        <p:sp>
          <p:nvSpPr>
            <p:cNvPr id="336" name="Rectangle 3"/>
            <p:cNvSpPr/>
            <p:nvPr/>
          </p:nvSpPr>
          <p:spPr>
            <a:xfrm>
              <a:off x="5920148" y="3336630"/>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2</a:t>
              </a:r>
              <a:endParaRPr lang="en-US" sz="1050" b="1" kern="0" dirty="0">
                <a:solidFill>
                  <a:schemeClr val="bg1"/>
                </a:solidFill>
              </a:endParaRPr>
            </a:p>
          </p:txBody>
        </p:sp>
        <p:sp>
          <p:nvSpPr>
            <p:cNvPr id="337" name="Rectangle 3"/>
            <p:cNvSpPr/>
            <p:nvPr/>
          </p:nvSpPr>
          <p:spPr>
            <a:xfrm>
              <a:off x="5055230" y="3283465"/>
              <a:ext cx="214353" cy="216000"/>
            </a:xfrm>
            <a:prstGeom prst="ellipse">
              <a:avLst/>
            </a:prstGeom>
            <a:solidFill>
              <a:srgbClr val="8EC13F"/>
            </a:solidFill>
            <a:ln w="25400" cap="flat" cmpd="sng" algn="ctr">
              <a:noFill/>
              <a:prstDash val="solid"/>
            </a:ln>
            <a:effectLst/>
          </p:spPr>
          <p:txBody>
            <a:bodyPr lIns="0" tIns="0" rIns="0" bIns="0" rtlCol="0" anchor="ctr"/>
            <a:lstStyle/>
            <a:p>
              <a:pPr defTabSz="914400"/>
              <a:r>
                <a:rPr lang="ru-RU" sz="1000" b="1" kern="0" dirty="0" smtClean="0">
                  <a:solidFill>
                    <a:schemeClr val="bg1"/>
                  </a:solidFill>
                </a:rPr>
                <a:t>15</a:t>
              </a:r>
              <a:endParaRPr lang="en-US" sz="1050" b="1" kern="0" dirty="0">
                <a:solidFill>
                  <a:schemeClr val="bg1"/>
                </a:solidFill>
              </a:endParaRPr>
            </a:p>
          </p:txBody>
        </p:sp>
        <p:sp>
          <p:nvSpPr>
            <p:cNvPr id="338" name="Rectangle 3"/>
            <p:cNvSpPr/>
            <p:nvPr/>
          </p:nvSpPr>
          <p:spPr>
            <a:xfrm>
              <a:off x="4049915" y="5132377"/>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6</a:t>
              </a:r>
              <a:endParaRPr lang="en-US" sz="1050" b="1" kern="0" dirty="0">
                <a:solidFill>
                  <a:schemeClr val="bg1"/>
                </a:solidFill>
              </a:endParaRPr>
            </a:p>
          </p:txBody>
        </p:sp>
        <p:sp>
          <p:nvSpPr>
            <p:cNvPr id="339" name="Rectangle 3"/>
            <p:cNvSpPr/>
            <p:nvPr/>
          </p:nvSpPr>
          <p:spPr>
            <a:xfrm>
              <a:off x="6807892" y="3814629"/>
              <a:ext cx="214353" cy="216000"/>
            </a:xfrm>
            <a:prstGeom prst="ellipse">
              <a:avLst/>
            </a:prstGeom>
            <a:solidFill>
              <a:srgbClr val="8EC13F"/>
            </a:solidFill>
            <a:ln w="25400" cap="flat" cmpd="sng" algn="ctr">
              <a:noFill/>
              <a:prstDash val="solid"/>
            </a:ln>
            <a:effectLst/>
          </p:spPr>
          <p:txBody>
            <a:bodyPr lIns="0" tIns="0" rIns="0" bIns="0" rtlCol="0" anchor="ctr"/>
            <a:lstStyle/>
            <a:p>
              <a:pPr algn="ctr" defTabSz="914400"/>
              <a:r>
                <a:rPr lang="ru-RU" sz="1000" b="1" kern="0" dirty="0" smtClean="0">
                  <a:solidFill>
                    <a:schemeClr val="bg1"/>
                  </a:solidFill>
                </a:rPr>
                <a:t>4</a:t>
              </a:r>
              <a:endParaRPr lang="en-US" sz="1050" b="1" kern="0" dirty="0">
                <a:solidFill>
                  <a:schemeClr val="bg1"/>
                </a:solidFill>
              </a:endParaRPr>
            </a:p>
          </p:txBody>
        </p:sp>
        <p:sp>
          <p:nvSpPr>
            <p:cNvPr id="340" name="Rectangle 3"/>
            <p:cNvSpPr/>
            <p:nvPr/>
          </p:nvSpPr>
          <p:spPr>
            <a:xfrm>
              <a:off x="6589188" y="2426055"/>
              <a:ext cx="214353" cy="216000"/>
            </a:xfrm>
            <a:prstGeom prst="ellipse">
              <a:avLst/>
            </a:prstGeom>
            <a:solidFill>
              <a:srgbClr val="8EC13F"/>
            </a:solidFill>
            <a:ln w="25400" cap="flat" cmpd="sng" algn="ctr">
              <a:noFill/>
              <a:prstDash val="solid"/>
            </a:ln>
            <a:effectLst/>
          </p:spPr>
          <p:txBody>
            <a:bodyPr lIns="0" tIns="0" rIns="0" bIns="0" rtlCol="0" anchor="ctr"/>
            <a:lstStyle/>
            <a:p>
              <a:pPr defTabSz="914400"/>
              <a:r>
                <a:rPr lang="ru-RU" sz="1000" b="1" kern="0" dirty="0" smtClean="0">
                  <a:solidFill>
                    <a:schemeClr val="bg1"/>
                  </a:solidFill>
                </a:rPr>
                <a:t>23</a:t>
              </a:r>
              <a:endParaRPr lang="en-US" sz="1050" b="1" kern="0" dirty="0">
                <a:solidFill>
                  <a:schemeClr val="bg1"/>
                </a:solidFill>
              </a:endParaRPr>
            </a:p>
          </p:txBody>
        </p:sp>
      </p:grpSp>
      <p:sp>
        <p:nvSpPr>
          <p:cNvPr id="272" name="Номер слайда 4"/>
          <p:cNvSpPr txBox="1">
            <a:spLocks/>
          </p:cNvSpPr>
          <p:nvPr/>
        </p:nvSpPr>
        <p:spPr bwMode="auto">
          <a:xfrm>
            <a:off x="8260747" y="6453043"/>
            <a:ext cx="627062" cy="377825"/>
          </a:xfrm>
          <a:prstGeom prst="rect">
            <a:avLst/>
          </a:prstGeom>
          <a:noFill/>
          <a:ln w="9525">
            <a:noFill/>
            <a:miter lim="800000"/>
            <a:headEnd/>
            <a:tailEnd/>
          </a:ln>
          <a:effectLst/>
          <a:extLst/>
        </p:spPr>
        <p:txBody>
          <a:bodyPr vert="horz" wrap="square" lIns="0" tIns="0" rIns="0" bIns="0" numCol="1" anchor="ctr" anchorCtr="1" compatLnSpc="1">
            <a:prstTxWarp prst="textNoShape">
              <a:avLst/>
            </a:prstTxWarp>
          </a:bodyPr>
          <a:lstStyle>
            <a:defPPr>
              <a:defRPr lang="ru-RU"/>
            </a:defPPr>
            <a:lvl1pPr algn="r">
              <a:defRPr sz="2200" b="1">
                <a:solidFill>
                  <a:srgbClr val="003274"/>
                </a:solidFill>
                <a:latin typeface="Arial" charset="0"/>
              </a:defRPr>
            </a:lvl1pPr>
          </a:lstStyle>
          <a:p>
            <a:r>
              <a:rPr lang="en-US" sz="1800" dirty="0" smtClean="0">
                <a:sym typeface="Arial"/>
              </a:rPr>
              <a:t>2</a:t>
            </a:r>
            <a:endParaRPr lang="ru-RU" sz="1800" dirty="0">
              <a:sym typeface="Arial"/>
            </a:endParaRPr>
          </a:p>
        </p:txBody>
      </p:sp>
      <p:sp>
        <p:nvSpPr>
          <p:cNvPr id="274" name="Параллелограмм 273"/>
          <p:cNvSpPr/>
          <p:nvPr/>
        </p:nvSpPr>
        <p:spPr>
          <a:xfrm rot="10800000" flipV="1">
            <a:off x="4654809" y="5343555"/>
            <a:ext cx="4259917" cy="1017498"/>
          </a:xfrm>
          <a:prstGeom prst="parallelogram">
            <a:avLst>
              <a:gd name="adj" fmla="val 51792"/>
            </a:avLst>
          </a:prstGeom>
          <a:solidFill>
            <a:schemeClr val="bg2">
              <a:alpha val="76000"/>
            </a:schemeClr>
          </a:solidFill>
          <a:ln w="6350" cap="flat" cmpd="sng">
            <a:noFill/>
            <a:prstDash val="solid"/>
            <a:round/>
            <a:headEnd type="none" w="med" len="med"/>
            <a:tailEnd type="none" w="med" len="med"/>
          </a:ln>
          <a:effectLst/>
        </p:spPr>
        <p:txBody>
          <a:bodyPr/>
          <a:lstStyle/>
          <a:p>
            <a:pPr marL="342900" indent="-342900" algn="ctr">
              <a:buFont typeface="Wingdings" panose="05000000000000000000" pitchFamily="2" charset="2"/>
              <a:buChar char="ü"/>
              <a:defRPr/>
            </a:pPr>
            <a:r>
              <a:rPr lang="en-US" sz="2300" b="1" kern="0" cap="all" dirty="0">
                <a:solidFill>
                  <a:schemeClr val="bg1"/>
                </a:solidFill>
              </a:rPr>
              <a:t>36</a:t>
            </a:r>
            <a:r>
              <a:rPr lang="en-US" sz="2300" kern="0" cap="all" dirty="0">
                <a:solidFill>
                  <a:schemeClr val="bg1"/>
                </a:solidFill>
              </a:rPr>
              <a:t> </a:t>
            </a:r>
            <a:r>
              <a:rPr lang="en-US" sz="2300" b="1" kern="0" dirty="0">
                <a:solidFill>
                  <a:schemeClr val="bg1"/>
                </a:solidFill>
              </a:rPr>
              <a:t>UNITS </a:t>
            </a:r>
            <a:endParaRPr lang="en-US" sz="2300" b="1" kern="0" dirty="0" smtClean="0">
              <a:solidFill>
                <a:schemeClr val="bg1"/>
              </a:solidFill>
            </a:endParaRPr>
          </a:p>
          <a:p>
            <a:pPr algn="ctr">
              <a:defRPr/>
            </a:pPr>
            <a:r>
              <a:rPr lang="en-US" sz="2300" b="1" kern="0" dirty="0">
                <a:solidFill>
                  <a:schemeClr val="bg1"/>
                </a:solidFill>
              </a:rPr>
              <a:t> </a:t>
            </a:r>
            <a:r>
              <a:rPr lang="en-US" sz="2300" b="1" kern="0" dirty="0" smtClean="0">
                <a:solidFill>
                  <a:schemeClr val="bg1"/>
                </a:solidFill>
              </a:rPr>
              <a:t>  </a:t>
            </a:r>
            <a:r>
              <a:rPr lang="en-US" sz="2300" b="1" kern="0" dirty="0">
                <a:solidFill>
                  <a:schemeClr val="bg1"/>
                </a:solidFill>
              </a:rPr>
              <a:t>ORDER BACKLOG</a:t>
            </a:r>
          </a:p>
        </p:txBody>
      </p:sp>
    </p:spTree>
    <p:extLst>
      <p:ext uri="{BB962C8B-B14F-4D97-AF65-F5344CB8AC3E}">
        <p14:creationId xmlns:p14="http://schemas.microsoft.com/office/powerpoint/2010/main" val="202142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Callout 1 (Accent Bar) 60"/>
          <p:cNvSpPr/>
          <p:nvPr/>
        </p:nvSpPr>
        <p:spPr>
          <a:xfrm rot="5400000">
            <a:off x="6207843" y="4724027"/>
            <a:ext cx="226591" cy="648072"/>
          </a:xfrm>
          <a:prstGeom prst="accentCallout1">
            <a:avLst>
              <a:gd name="adj1" fmla="val 57393"/>
              <a:gd name="adj2" fmla="val -4944"/>
              <a:gd name="adj3" fmla="val -51064"/>
              <a:gd name="adj4" fmla="val -449949"/>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a:solidFill>
                  <a:srgbClr val="003274"/>
                </a:solidFill>
              </a:rPr>
              <a:t>Tianwan</a:t>
            </a:r>
            <a:r>
              <a:rPr lang="en-US" sz="1000" b="1" spc="10" dirty="0">
                <a:solidFill>
                  <a:srgbClr val="003274"/>
                </a:solidFill>
              </a:rPr>
              <a:t> </a:t>
            </a:r>
            <a:r>
              <a:rPr lang="en-US" sz="1000" b="1" spc="10" dirty="0" smtClean="0">
                <a:solidFill>
                  <a:srgbClr val="003274"/>
                </a:solidFill>
              </a:rPr>
              <a:t>3</a:t>
            </a:r>
            <a:endParaRPr lang="ru-RU" sz="1000" b="1" spc="10" dirty="0" smtClean="0">
              <a:solidFill>
                <a:srgbClr val="003274"/>
              </a:solidFill>
            </a:endParaRPr>
          </a:p>
        </p:txBody>
      </p:sp>
      <p:graphicFrame>
        <p:nvGraphicFramePr>
          <p:cNvPr id="72711" name="Object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88" name="think-cell Slide" r:id="rId6" imgW="360" imgH="360" progId="">
                  <p:embed/>
                </p:oleObj>
              </mc:Choice>
              <mc:Fallback>
                <p:oleObj name="think-cell Slide" r:id="rId6" imgW="360" imgH="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0"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743568"/>
            <a:endParaRPr lang="en-US" sz="1200" kern="0" dirty="0">
              <a:solidFill>
                <a:srgbClr val="FFFFFF"/>
              </a:solidFill>
              <a:sym typeface="Arial" pitchFamily="34" charset="0"/>
            </a:endParaRPr>
          </a:p>
        </p:txBody>
      </p:sp>
      <p:sp>
        <p:nvSpPr>
          <p:cNvPr id="251" name="Заголовок 7"/>
          <p:cNvSpPr txBox="1">
            <a:spLocks/>
          </p:cNvSpPr>
          <p:nvPr/>
        </p:nvSpPr>
        <p:spPr bwMode="auto">
          <a:xfrm>
            <a:off x="395288" y="8696"/>
            <a:ext cx="770535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43219" algn="l" rtl="0" fontAlgn="base">
              <a:spcBef>
                <a:spcPct val="0"/>
              </a:spcBef>
              <a:spcAft>
                <a:spcPct val="0"/>
              </a:spcAft>
              <a:defRPr sz="2000" b="1">
                <a:solidFill>
                  <a:schemeClr val="hlink"/>
                </a:solidFill>
                <a:latin typeface="Arial" charset="0"/>
                <a:cs typeface="Arial" charset="0"/>
              </a:defRPr>
            </a:lvl6pPr>
            <a:lvl7pPr marL="886491" algn="l" rtl="0" fontAlgn="base">
              <a:spcBef>
                <a:spcPct val="0"/>
              </a:spcBef>
              <a:spcAft>
                <a:spcPct val="0"/>
              </a:spcAft>
              <a:defRPr sz="2000" b="1">
                <a:solidFill>
                  <a:schemeClr val="hlink"/>
                </a:solidFill>
                <a:latin typeface="Arial" charset="0"/>
                <a:cs typeface="Arial" charset="0"/>
              </a:defRPr>
            </a:lvl7pPr>
            <a:lvl8pPr marL="1329757" algn="l" rtl="0" fontAlgn="base">
              <a:spcBef>
                <a:spcPct val="0"/>
              </a:spcBef>
              <a:spcAft>
                <a:spcPct val="0"/>
              </a:spcAft>
              <a:defRPr sz="2000" b="1">
                <a:solidFill>
                  <a:schemeClr val="hlink"/>
                </a:solidFill>
                <a:latin typeface="Arial" charset="0"/>
                <a:cs typeface="Arial" charset="0"/>
              </a:defRPr>
            </a:lvl8pPr>
            <a:lvl9pPr marL="1772998" algn="l" rtl="0" fontAlgn="base">
              <a:spcBef>
                <a:spcPct val="0"/>
              </a:spcBef>
              <a:spcAft>
                <a:spcPct val="0"/>
              </a:spcAft>
              <a:defRPr sz="2000" b="1">
                <a:solidFill>
                  <a:schemeClr val="hlink"/>
                </a:solidFill>
                <a:latin typeface="Arial" charset="0"/>
                <a:cs typeface="Arial" charset="0"/>
              </a:defRPr>
            </a:lvl9pPr>
          </a:lstStyle>
          <a:p>
            <a:pPr defTabSz="771014"/>
            <a:r>
              <a:rPr lang="en-US" spc="30" dirty="0">
                <a:solidFill>
                  <a:srgbClr val="003274"/>
                </a:solidFill>
                <a:sym typeface="Arial" pitchFamily="34" charset="0"/>
              </a:rPr>
              <a:t>Rosatom is the </a:t>
            </a:r>
            <a:r>
              <a:rPr lang="en-US" spc="30" dirty="0" smtClean="0">
                <a:solidFill>
                  <a:srgbClr val="003274"/>
                </a:solidFill>
                <a:sym typeface="Arial" pitchFamily="34" charset="0"/>
              </a:rPr>
              <a:t>Only Nuclear Vendor Implementing Serial </a:t>
            </a:r>
            <a:r>
              <a:rPr lang="en-US" spc="30" dirty="0">
                <a:solidFill>
                  <a:srgbClr val="003274"/>
                </a:solidFill>
                <a:sym typeface="Arial" pitchFamily="34" charset="0"/>
              </a:rPr>
              <a:t>NPP </a:t>
            </a:r>
            <a:r>
              <a:rPr lang="en-US" spc="30" dirty="0" smtClean="0">
                <a:solidFill>
                  <a:srgbClr val="003274"/>
                </a:solidFill>
                <a:sym typeface="Arial" pitchFamily="34" charset="0"/>
              </a:rPr>
              <a:t>Construction</a:t>
            </a:r>
            <a:r>
              <a:rPr lang="ru-RU" spc="30" dirty="0" smtClean="0">
                <a:solidFill>
                  <a:srgbClr val="003274"/>
                </a:solidFill>
                <a:sym typeface="Arial" pitchFamily="34" charset="0"/>
              </a:rPr>
              <a:t> </a:t>
            </a:r>
            <a:r>
              <a:rPr lang="en-US" spc="30" dirty="0">
                <a:solidFill>
                  <a:srgbClr val="003274"/>
                </a:solidFill>
                <a:sym typeface="Arial" pitchFamily="34" charset="0"/>
              </a:rPr>
              <a:t>at </a:t>
            </a:r>
            <a:r>
              <a:rPr lang="en-US" spc="30" dirty="0" smtClean="0">
                <a:solidFill>
                  <a:srgbClr val="003274"/>
                </a:solidFill>
                <a:sym typeface="Arial" pitchFamily="34" charset="0"/>
              </a:rPr>
              <a:t>Home </a:t>
            </a:r>
            <a:r>
              <a:rPr lang="en-US" spc="30" dirty="0">
                <a:solidFill>
                  <a:srgbClr val="003274"/>
                </a:solidFill>
                <a:sym typeface="Arial" pitchFamily="34" charset="0"/>
              </a:rPr>
              <a:t>and </a:t>
            </a:r>
            <a:r>
              <a:rPr lang="en-US" spc="30" dirty="0" smtClean="0">
                <a:solidFill>
                  <a:srgbClr val="003274"/>
                </a:solidFill>
                <a:sym typeface="Arial" pitchFamily="34" charset="0"/>
              </a:rPr>
              <a:t>Abroad</a:t>
            </a:r>
            <a:endParaRPr lang="en-US" kern="0" spc="30" dirty="0">
              <a:solidFill>
                <a:srgbClr val="003274"/>
              </a:solidFill>
              <a:sym typeface="Arial" pitchFamily="34" charset="0"/>
            </a:endParaRPr>
          </a:p>
        </p:txBody>
      </p:sp>
      <p:cxnSp>
        <p:nvCxnSpPr>
          <p:cNvPr id="15" name="Straight Connector 14"/>
          <p:cNvCxnSpPr/>
          <p:nvPr/>
        </p:nvCxnSpPr>
        <p:spPr>
          <a:xfrm>
            <a:off x="323528" y="3789040"/>
            <a:ext cx="8496944" cy="0"/>
          </a:xfrm>
          <a:prstGeom prst="line">
            <a:avLst/>
          </a:prstGeom>
          <a:ln w="19050">
            <a:solidFill>
              <a:srgbClr val="00327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38" name="Line Callout 1 (Accent Bar) 237"/>
          <p:cNvSpPr/>
          <p:nvPr/>
        </p:nvSpPr>
        <p:spPr>
          <a:xfrm rot="5400000">
            <a:off x="549211" y="4097987"/>
            <a:ext cx="226591" cy="648072"/>
          </a:xfrm>
          <a:prstGeom prst="accentCallout1">
            <a:avLst>
              <a:gd name="adj1" fmla="val 49555"/>
              <a:gd name="adj2" fmla="val -174"/>
              <a:gd name="adj3" fmla="val -11844"/>
              <a:gd name="adj4" fmla="val -159487"/>
            </a:avLst>
          </a:prstGeom>
          <a:noFill/>
          <a:ln w="19050">
            <a:solidFill>
              <a:srgbClr val="35C7AC"/>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a:solidFill>
                  <a:srgbClr val="003274"/>
                </a:solidFill>
              </a:rPr>
              <a:t>Tianwan</a:t>
            </a:r>
            <a:r>
              <a:rPr lang="en-US" sz="1000" b="1" spc="10" dirty="0">
                <a:solidFill>
                  <a:srgbClr val="003274"/>
                </a:solidFill>
              </a:rPr>
              <a:t> </a:t>
            </a:r>
            <a:r>
              <a:rPr lang="en-US" sz="1000" b="1" spc="10" dirty="0" smtClean="0">
                <a:solidFill>
                  <a:srgbClr val="003274"/>
                </a:solidFill>
              </a:rPr>
              <a:t>2</a:t>
            </a:r>
          </a:p>
        </p:txBody>
      </p:sp>
      <p:sp>
        <p:nvSpPr>
          <p:cNvPr id="239" name="Line Callout 1 (Accent Bar) 238"/>
          <p:cNvSpPr/>
          <p:nvPr/>
        </p:nvSpPr>
        <p:spPr>
          <a:xfrm rot="16200000">
            <a:off x="1848104" y="2461051"/>
            <a:ext cx="226591" cy="864345"/>
          </a:xfrm>
          <a:prstGeom prst="accentCallout1">
            <a:avLst>
              <a:gd name="adj1" fmla="val 49188"/>
              <a:gd name="adj2" fmla="val -275"/>
              <a:gd name="adj3" fmla="val 103058"/>
              <a:gd name="adj4" fmla="val -263022"/>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smtClean="0">
                <a:solidFill>
                  <a:srgbClr val="003274"/>
                </a:solidFill>
              </a:rPr>
              <a:t>Rostov 2</a:t>
            </a:r>
            <a:endParaRPr lang="en-US" sz="1000" b="1" spc="10" dirty="0">
              <a:solidFill>
                <a:srgbClr val="003274"/>
              </a:solidFill>
            </a:endParaRPr>
          </a:p>
        </p:txBody>
      </p:sp>
      <p:sp>
        <p:nvSpPr>
          <p:cNvPr id="241" name="Line Callout 1 (Accent Bar) 240"/>
          <p:cNvSpPr/>
          <p:nvPr/>
        </p:nvSpPr>
        <p:spPr>
          <a:xfrm rot="5400000">
            <a:off x="1699334" y="4649810"/>
            <a:ext cx="226591" cy="576064"/>
          </a:xfrm>
          <a:prstGeom prst="accentCallout1">
            <a:avLst>
              <a:gd name="adj1" fmla="val 50517"/>
              <a:gd name="adj2" fmla="val -2307"/>
              <a:gd name="adj3" fmla="val -151622"/>
              <a:gd name="adj4" fmla="val -400349"/>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a:solidFill>
                  <a:srgbClr val="003274"/>
                </a:solidFill>
              </a:rPr>
              <a:t>Busher</a:t>
            </a:r>
            <a:r>
              <a:rPr lang="en-US" sz="1000" b="1" spc="10" dirty="0">
                <a:solidFill>
                  <a:srgbClr val="003274"/>
                </a:solidFill>
              </a:rPr>
              <a:t> 1</a:t>
            </a:r>
            <a:endParaRPr lang="en-US" sz="1000" b="1" spc="10" dirty="0" smtClean="0">
              <a:solidFill>
                <a:srgbClr val="003274"/>
              </a:solidFill>
            </a:endParaRPr>
          </a:p>
        </p:txBody>
      </p:sp>
      <p:sp>
        <p:nvSpPr>
          <p:cNvPr id="242" name="Line Callout 1 (Accent Bar) 241"/>
          <p:cNvSpPr/>
          <p:nvPr/>
        </p:nvSpPr>
        <p:spPr>
          <a:xfrm rot="16200000">
            <a:off x="3153609" y="2878728"/>
            <a:ext cx="226591" cy="576062"/>
          </a:xfrm>
          <a:prstGeom prst="accentCallout1">
            <a:avLst>
              <a:gd name="adj1" fmla="val 48638"/>
              <a:gd name="adj2" fmla="val 556"/>
              <a:gd name="adj3" fmla="val 124040"/>
              <a:gd name="adj4" fmla="val -148856"/>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a:solidFill>
                  <a:srgbClr val="003274"/>
                </a:solidFill>
              </a:rPr>
              <a:t>Kalinin </a:t>
            </a:r>
            <a:r>
              <a:rPr lang="ru-RU" sz="1000" b="1" spc="10" dirty="0" smtClean="0">
                <a:solidFill>
                  <a:srgbClr val="003274"/>
                </a:solidFill>
              </a:rPr>
              <a:t>4</a:t>
            </a:r>
            <a:endParaRPr lang="en-US" sz="1000" b="1" spc="10" dirty="0">
              <a:solidFill>
                <a:srgbClr val="003274"/>
              </a:solidFill>
            </a:endParaRPr>
          </a:p>
        </p:txBody>
      </p:sp>
      <p:sp>
        <p:nvSpPr>
          <p:cNvPr id="243" name="Line Callout 1 (Accent Bar) 242"/>
          <p:cNvSpPr/>
          <p:nvPr/>
        </p:nvSpPr>
        <p:spPr>
          <a:xfrm rot="5400000">
            <a:off x="2892498" y="4031783"/>
            <a:ext cx="226591" cy="909135"/>
          </a:xfrm>
          <a:prstGeom prst="accentCallout1">
            <a:avLst>
              <a:gd name="adj1" fmla="val 49555"/>
              <a:gd name="adj2" fmla="val -2307"/>
              <a:gd name="adj3" fmla="val -90928"/>
              <a:gd name="adj4" fmla="val -197506"/>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a:solidFill>
                  <a:srgbClr val="003274"/>
                </a:solidFill>
              </a:rPr>
              <a:t>Kudankulam</a:t>
            </a:r>
            <a:r>
              <a:rPr lang="en-US" sz="1000" b="1" spc="10" dirty="0">
                <a:solidFill>
                  <a:srgbClr val="003274"/>
                </a:solidFill>
              </a:rPr>
              <a:t> </a:t>
            </a:r>
            <a:r>
              <a:rPr lang="en-US" sz="1000" b="1" spc="10" dirty="0" smtClean="0">
                <a:solidFill>
                  <a:srgbClr val="003274"/>
                </a:solidFill>
              </a:rPr>
              <a:t>1</a:t>
            </a:r>
          </a:p>
        </p:txBody>
      </p:sp>
      <p:sp>
        <p:nvSpPr>
          <p:cNvPr id="244" name="Line Callout 1 (Accent Bar) 243"/>
          <p:cNvSpPr/>
          <p:nvPr/>
        </p:nvSpPr>
        <p:spPr>
          <a:xfrm rot="16200000">
            <a:off x="4442244" y="2401222"/>
            <a:ext cx="226591" cy="908254"/>
          </a:xfrm>
          <a:prstGeom prst="accentCallout1">
            <a:avLst>
              <a:gd name="adj1" fmla="val 46018"/>
              <a:gd name="adj2" fmla="val 556"/>
              <a:gd name="adj3" fmla="val 103970"/>
              <a:gd name="adj4" fmla="val -283126"/>
            </a:avLst>
          </a:prstGeom>
          <a:noFill/>
          <a:ln w="19050">
            <a:solidFill>
              <a:schemeClr val="bg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smtClean="0">
                <a:solidFill>
                  <a:srgbClr val="003274"/>
                </a:solidFill>
              </a:rPr>
              <a:t>Rostov 3</a:t>
            </a:r>
            <a:endParaRPr lang="en-US" sz="1000" b="1" spc="10" dirty="0">
              <a:solidFill>
                <a:srgbClr val="003274"/>
              </a:solidFill>
            </a:endParaRPr>
          </a:p>
        </p:txBody>
      </p:sp>
      <p:sp>
        <p:nvSpPr>
          <p:cNvPr id="245" name="Line Callout 1 (Accent Bar) 244"/>
          <p:cNvSpPr/>
          <p:nvPr/>
        </p:nvSpPr>
        <p:spPr>
          <a:xfrm rot="5400000">
            <a:off x="4008412" y="4455964"/>
            <a:ext cx="226591" cy="936104"/>
          </a:xfrm>
          <a:prstGeom prst="accentCallout1">
            <a:avLst>
              <a:gd name="adj1" fmla="val 49555"/>
              <a:gd name="adj2" fmla="val 662"/>
              <a:gd name="adj3" fmla="val -112189"/>
              <a:gd name="adj4" fmla="val -379218"/>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smtClean="0">
                <a:solidFill>
                  <a:srgbClr val="003274"/>
                </a:solidFill>
              </a:rPr>
              <a:t>Beloyarsk</a:t>
            </a:r>
            <a:r>
              <a:rPr lang="en-US" sz="1000" b="1" spc="10" dirty="0" smtClean="0">
                <a:solidFill>
                  <a:srgbClr val="003274"/>
                </a:solidFill>
              </a:rPr>
              <a:t> 4</a:t>
            </a:r>
            <a:endParaRPr lang="ru-RU" sz="1000" b="1" spc="10" dirty="0" smtClean="0">
              <a:solidFill>
                <a:srgbClr val="003274"/>
              </a:solidFill>
            </a:endParaRPr>
          </a:p>
        </p:txBody>
      </p:sp>
      <p:sp>
        <p:nvSpPr>
          <p:cNvPr id="246" name="Line Callout 1 (Accent Bar) 245"/>
          <p:cNvSpPr/>
          <p:nvPr/>
        </p:nvSpPr>
        <p:spPr>
          <a:xfrm rot="16200000">
            <a:off x="5716495" y="2687633"/>
            <a:ext cx="226591" cy="1005150"/>
          </a:xfrm>
          <a:prstGeom prst="accentCallout1">
            <a:avLst>
              <a:gd name="adj1" fmla="val 49555"/>
              <a:gd name="adj2" fmla="val 556"/>
              <a:gd name="adj3" fmla="val 102224"/>
              <a:gd name="adj4" fmla="val -124350"/>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err="1">
                <a:solidFill>
                  <a:srgbClr val="003274"/>
                </a:solidFill>
              </a:rPr>
              <a:t>Kudankulam</a:t>
            </a:r>
            <a:r>
              <a:rPr lang="en-US" sz="1000" b="1" spc="10" dirty="0">
                <a:solidFill>
                  <a:srgbClr val="003274"/>
                </a:solidFill>
              </a:rPr>
              <a:t> </a:t>
            </a:r>
            <a:r>
              <a:rPr lang="en-US" sz="1000" b="1" spc="10" dirty="0" smtClean="0">
                <a:solidFill>
                  <a:srgbClr val="003274"/>
                </a:solidFill>
              </a:rPr>
              <a:t>2</a:t>
            </a:r>
            <a:endParaRPr lang="en-US" sz="1000" b="1" spc="10" dirty="0">
              <a:solidFill>
                <a:srgbClr val="003274"/>
              </a:solidFill>
            </a:endParaRPr>
          </a:p>
        </p:txBody>
      </p:sp>
      <p:sp>
        <p:nvSpPr>
          <p:cNvPr id="247" name="Line Callout 1 (Accent Bar) 246"/>
          <p:cNvSpPr/>
          <p:nvPr/>
        </p:nvSpPr>
        <p:spPr>
          <a:xfrm rot="5400000">
            <a:off x="5403244" y="3940713"/>
            <a:ext cx="226591" cy="1149167"/>
          </a:xfrm>
          <a:prstGeom prst="accentCallout1">
            <a:avLst>
              <a:gd name="adj1" fmla="val 50032"/>
              <a:gd name="adj2" fmla="val 662"/>
              <a:gd name="adj3" fmla="val -18355"/>
              <a:gd name="adj4" fmla="val -214460"/>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err="1">
                <a:solidFill>
                  <a:srgbClr val="003274"/>
                </a:solidFill>
              </a:rPr>
              <a:t>Novovoronezh</a:t>
            </a:r>
            <a:r>
              <a:rPr lang="en-US" sz="1000" b="1" spc="10" dirty="0">
                <a:solidFill>
                  <a:srgbClr val="003274"/>
                </a:solidFill>
              </a:rPr>
              <a:t> </a:t>
            </a:r>
            <a:r>
              <a:rPr lang="en-US" sz="1000" b="1" spc="10" dirty="0" smtClean="0">
                <a:solidFill>
                  <a:srgbClr val="003274"/>
                </a:solidFill>
              </a:rPr>
              <a:t>2-1</a:t>
            </a:r>
          </a:p>
        </p:txBody>
      </p:sp>
      <p:sp>
        <p:nvSpPr>
          <p:cNvPr id="253" name="Line Callout 1 (Accent Bar) 252"/>
          <p:cNvSpPr/>
          <p:nvPr/>
        </p:nvSpPr>
        <p:spPr>
          <a:xfrm rot="16200000">
            <a:off x="589061" y="2821865"/>
            <a:ext cx="226591" cy="658259"/>
          </a:xfrm>
          <a:prstGeom prst="accentCallout1">
            <a:avLst>
              <a:gd name="adj1" fmla="val 46812"/>
              <a:gd name="adj2" fmla="val 3175"/>
              <a:gd name="adj3" fmla="val 29463"/>
              <a:gd name="adj4" fmla="val -141535"/>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err="1">
                <a:solidFill>
                  <a:srgbClr val="003274"/>
                </a:solidFill>
              </a:rPr>
              <a:t>Tianwan</a:t>
            </a:r>
            <a:r>
              <a:rPr lang="en-US" sz="1000" b="1" spc="10" dirty="0">
                <a:solidFill>
                  <a:srgbClr val="003274"/>
                </a:solidFill>
              </a:rPr>
              <a:t> </a:t>
            </a:r>
            <a:r>
              <a:rPr lang="en-US" sz="1000" b="1" spc="10" dirty="0" smtClean="0">
                <a:solidFill>
                  <a:srgbClr val="003274"/>
                </a:solidFill>
              </a:rPr>
              <a:t>1</a:t>
            </a:r>
            <a:endParaRPr lang="en-US" sz="1000" b="1" spc="10" dirty="0">
              <a:solidFill>
                <a:srgbClr val="003274"/>
              </a:solidFill>
            </a:endParaRPr>
          </a:p>
        </p:txBody>
      </p:sp>
      <p:sp>
        <p:nvSpPr>
          <p:cNvPr id="12" name="Oval 11"/>
          <p:cNvSpPr>
            <a:spLocks noChangeAspect="1"/>
          </p:cNvSpPr>
          <p:nvPr/>
        </p:nvSpPr>
        <p:spPr>
          <a:xfrm>
            <a:off x="395536"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a:solidFill>
                  <a:srgbClr val="FFFFFF"/>
                </a:solidFill>
              </a:rPr>
              <a:t>2006</a:t>
            </a:r>
          </a:p>
        </p:txBody>
      </p:sp>
      <p:sp>
        <p:nvSpPr>
          <p:cNvPr id="48" name="Oval 47"/>
          <p:cNvSpPr>
            <a:spLocks noChangeAspect="1"/>
          </p:cNvSpPr>
          <p:nvPr/>
        </p:nvSpPr>
        <p:spPr>
          <a:xfrm>
            <a:off x="971600"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200</a:t>
            </a:r>
            <a:r>
              <a:rPr lang="ru-RU" sz="1000" dirty="0" smtClean="0">
                <a:solidFill>
                  <a:srgbClr val="FFFFFF"/>
                </a:solidFill>
              </a:rPr>
              <a:t>7</a:t>
            </a:r>
            <a:endParaRPr lang="en-US" sz="1000" dirty="0">
              <a:solidFill>
                <a:srgbClr val="FFFFFF"/>
              </a:solidFill>
            </a:endParaRPr>
          </a:p>
        </p:txBody>
      </p:sp>
      <p:sp>
        <p:nvSpPr>
          <p:cNvPr id="49" name="Oval 48"/>
          <p:cNvSpPr>
            <a:spLocks noChangeAspect="1"/>
          </p:cNvSpPr>
          <p:nvPr/>
        </p:nvSpPr>
        <p:spPr>
          <a:xfrm>
            <a:off x="1475656" y="3611758"/>
            <a:ext cx="324000" cy="324000"/>
          </a:xfrm>
          <a:prstGeom prst="ellipse">
            <a:avLst/>
          </a:prstGeom>
          <a:solidFill>
            <a:schemeClr val="bg1"/>
          </a:solidFill>
          <a:ln w="3175">
            <a:solidFill>
              <a:srgbClr val="003272"/>
            </a:solidFill>
          </a:ln>
        </p:spPr>
        <p:txBody>
          <a:bodyPr wrap="square" lIns="0" tIns="0" rIns="0" bIns="0" rtlCol="0" anchor="ctr">
            <a:noAutofit/>
          </a:bodyPr>
          <a:lstStyle/>
          <a:p>
            <a:pPr algn="ctr" defTabSz="884585"/>
            <a:r>
              <a:rPr lang="en-US" sz="800" dirty="0" smtClean="0">
                <a:solidFill>
                  <a:srgbClr val="003272"/>
                </a:solidFill>
              </a:rPr>
              <a:t>200</a:t>
            </a:r>
            <a:r>
              <a:rPr lang="ru-RU" sz="800" dirty="0" smtClean="0">
                <a:solidFill>
                  <a:srgbClr val="003272"/>
                </a:solidFill>
              </a:rPr>
              <a:t>8</a:t>
            </a:r>
            <a:endParaRPr lang="en-US" sz="800" dirty="0">
              <a:solidFill>
                <a:srgbClr val="003272"/>
              </a:solidFill>
            </a:endParaRPr>
          </a:p>
        </p:txBody>
      </p:sp>
      <p:sp>
        <p:nvSpPr>
          <p:cNvPr id="50" name="Oval 49"/>
          <p:cNvSpPr>
            <a:spLocks noChangeAspect="1"/>
          </p:cNvSpPr>
          <p:nvPr/>
        </p:nvSpPr>
        <p:spPr>
          <a:xfrm>
            <a:off x="1907704" y="3611758"/>
            <a:ext cx="324000" cy="324000"/>
          </a:xfrm>
          <a:prstGeom prst="ellipse">
            <a:avLst/>
          </a:prstGeom>
          <a:solidFill>
            <a:schemeClr val="bg1"/>
          </a:solidFill>
          <a:ln w="3175">
            <a:solidFill>
              <a:srgbClr val="003272"/>
            </a:solidFill>
          </a:ln>
        </p:spPr>
        <p:txBody>
          <a:bodyPr wrap="square" lIns="0" tIns="0" rIns="0" bIns="0" rtlCol="0" anchor="ctr">
            <a:noAutofit/>
          </a:bodyPr>
          <a:lstStyle/>
          <a:p>
            <a:pPr algn="ctr" defTabSz="884585"/>
            <a:r>
              <a:rPr lang="en-US" sz="800" dirty="0" smtClean="0">
                <a:solidFill>
                  <a:srgbClr val="003272"/>
                </a:solidFill>
              </a:rPr>
              <a:t>200</a:t>
            </a:r>
            <a:r>
              <a:rPr lang="ru-RU" sz="800" dirty="0" smtClean="0">
                <a:solidFill>
                  <a:srgbClr val="003272"/>
                </a:solidFill>
              </a:rPr>
              <a:t>9</a:t>
            </a:r>
            <a:endParaRPr lang="en-US" sz="800" dirty="0">
              <a:solidFill>
                <a:srgbClr val="003272"/>
              </a:solidFill>
            </a:endParaRPr>
          </a:p>
        </p:txBody>
      </p:sp>
      <p:sp>
        <p:nvSpPr>
          <p:cNvPr id="51" name="Oval 50"/>
          <p:cNvSpPr>
            <a:spLocks noChangeAspect="1"/>
          </p:cNvSpPr>
          <p:nvPr/>
        </p:nvSpPr>
        <p:spPr>
          <a:xfrm>
            <a:off x="2317329"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10</a:t>
            </a:r>
            <a:endParaRPr lang="en-US" sz="1000" dirty="0">
              <a:solidFill>
                <a:srgbClr val="FFFFFF"/>
              </a:solidFill>
            </a:endParaRPr>
          </a:p>
        </p:txBody>
      </p:sp>
      <p:sp>
        <p:nvSpPr>
          <p:cNvPr id="52" name="Oval 51"/>
          <p:cNvSpPr>
            <a:spLocks noChangeAspect="1"/>
          </p:cNvSpPr>
          <p:nvPr/>
        </p:nvSpPr>
        <p:spPr>
          <a:xfrm>
            <a:off x="2915816"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11</a:t>
            </a:r>
            <a:endParaRPr lang="en-US" sz="1000" dirty="0">
              <a:solidFill>
                <a:srgbClr val="FFFFFF"/>
              </a:solidFill>
            </a:endParaRPr>
          </a:p>
        </p:txBody>
      </p:sp>
      <p:sp>
        <p:nvSpPr>
          <p:cNvPr id="53" name="Oval 52"/>
          <p:cNvSpPr>
            <a:spLocks noChangeAspect="1"/>
          </p:cNvSpPr>
          <p:nvPr/>
        </p:nvSpPr>
        <p:spPr>
          <a:xfrm>
            <a:off x="3563888"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12</a:t>
            </a:r>
            <a:endParaRPr lang="en-US" sz="1000" dirty="0">
              <a:solidFill>
                <a:srgbClr val="FFFFFF"/>
              </a:solidFill>
            </a:endParaRPr>
          </a:p>
        </p:txBody>
      </p:sp>
      <p:sp>
        <p:nvSpPr>
          <p:cNvPr id="54" name="Oval 53"/>
          <p:cNvSpPr>
            <a:spLocks noChangeAspect="1"/>
          </p:cNvSpPr>
          <p:nvPr/>
        </p:nvSpPr>
        <p:spPr>
          <a:xfrm>
            <a:off x="4211960"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13</a:t>
            </a:r>
            <a:endParaRPr lang="en-US" sz="1000" dirty="0">
              <a:solidFill>
                <a:srgbClr val="FFFFFF"/>
              </a:solidFill>
            </a:endParaRPr>
          </a:p>
        </p:txBody>
      </p:sp>
      <p:sp>
        <p:nvSpPr>
          <p:cNvPr id="55" name="Oval 54"/>
          <p:cNvSpPr>
            <a:spLocks noChangeAspect="1"/>
          </p:cNvSpPr>
          <p:nvPr/>
        </p:nvSpPr>
        <p:spPr>
          <a:xfrm>
            <a:off x="4943005"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14</a:t>
            </a:r>
            <a:endParaRPr lang="en-US" sz="1000" dirty="0">
              <a:solidFill>
                <a:srgbClr val="FFFFFF"/>
              </a:solidFill>
            </a:endParaRPr>
          </a:p>
        </p:txBody>
      </p:sp>
      <p:sp>
        <p:nvSpPr>
          <p:cNvPr id="56" name="Oval 55"/>
          <p:cNvSpPr>
            <a:spLocks noChangeAspect="1"/>
          </p:cNvSpPr>
          <p:nvPr/>
        </p:nvSpPr>
        <p:spPr>
          <a:xfrm>
            <a:off x="5544152"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15</a:t>
            </a:r>
            <a:endParaRPr lang="en-US" sz="1000" dirty="0">
              <a:solidFill>
                <a:srgbClr val="FFFFFF"/>
              </a:solidFill>
            </a:endParaRPr>
          </a:p>
        </p:txBody>
      </p:sp>
      <p:sp>
        <p:nvSpPr>
          <p:cNvPr id="57" name="Oval 56"/>
          <p:cNvSpPr>
            <a:spLocks noChangeAspect="1"/>
          </p:cNvSpPr>
          <p:nvPr/>
        </p:nvSpPr>
        <p:spPr>
          <a:xfrm>
            <a:off x="6192224"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16</a:t>
            </a:r>
            <a:endParaRPr lang="en-US" sz="1000" dirty="0">
              <a:solidFill>
                <a:srgbClr val="FFFFFF"/>
              </a:solidFill>
            </a:endParaRPr>
          </a:p>
        </p:txBody>
      </p:sp>
      <p:sp>
        <p:nvSpPr>
          <p:cNvPr id="58" name="Oval 57"/>
          <p:cNvSpPr>
            <a:spLocks noChangeAspect="1"/>
          </p:cNvSpPr>
          <p:nvPr/>
        </p:nvSpPr>
        <p:spPr>
          <a:xfrm>
            <a:off x="6876256" y="3575926"/>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17</a:t>
            </a:r>
            <a:endParaRPr lang="en-US" sz="1000" dirty="0">
              <a:solidFill>
                <a:srgbClr val="FFFFFF"/>
              </a:solidFill>
            </a:endParaRPr>
          </a:p>
        </p:txBody>
      </p:sp>
      <p:sp>
        <p:nvSpPr>
          <p:cNvPr id="59" name="Line Callout 1 (Accent Bar) 58"/>
          <p:cNvSpPr/>
          <p:nvPr/>
        </p:nvSpPr>
        <p:spPr>
          <a:xfrm rot="16200000">
            <a:off x="6974243" y="2467690"/>
            <a:ext cx="226591" cy="792088"/>
          </a:xfrm>
          <a:prstGeom prst="accentCallout1">
            <a:avLst>
              <a:gd name="adj1" fmla="val 49204"/>
              <a:gd name="adj2" fmla="val 556"/>
              <a:gd name="adj3" fmla="val 129062"/>
              <a:gd name="adj4" fmla="val -326788"/>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smtClean="0">
                <a:solidFill>
                  <a:srgbClr val="003274"/>
                </a:solidFill>
              </a:rPr>
              <a:t>Rostov</a:t>
            </a:r>
            <a:r>
              <a:rPr lang="ru-RU" sz="1000" b="1" spc="10" dirty="0" smtClean="0">
                <a:solidFill>
                  <a:srgbClr val="003274"/>
                </a:solidFill>
              </a:rPr>
              <a:t> 4</a:t>
            </a:r>
            <a:endParaRPr lang="en-US" sz="1000" b="1" spc="10" dirty="0">
              <a:solidFill>
                <a:srgbClr val="003274"/>
              </a:solidFill>
            </a:endParaRPr>
          </a:p>
        </p:txBody>
      </p:sp>
      <p:sp>
        <p:nvSpPr>
          <p:cNvPr id="60" name="Line Callout 1 (Accent Bar) 59"/>
          <p:cNvSpPr/>
          <p:nvPr/>
        </p:nvSpPr>
        <p:spPr>
          <a:xfrm rot="5400000">
            <a:off x="7242815" y="4107031"/>
            <a:ext cx="226591" cy="871654"/>
          </a:xfrm>
          <a:prstGeom prst="accentCallout1">
            <a:avLst>
              <a:gd name="adj1" fmla="val 49555"/>
              <a:gd name="adj2" fmla="val 662"/>
              <a:gd name="adj3" fmla="val 14654"/>
              <a:gd name="adj4" fmla="val -221854"/>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spcAft>
                <a:spcPts val="1800"/>
              </a:spcAft>
            </a:pPr>
            <a:r>
              <a:rPr lang="en-US" sz="1000" b="1" spc="10" dirty="0" smtClean="0">
                <a:solidFill>
                  <a:srgbClr val="003274"/>
                </a:solidFill>
              </a:rPr>
              <a:t>Leningrad</a:t>
            </a:r>
            <a:r>
              <a:rPr lang="ru-RU" sz="1000" b="1" spc="10" dirty="0" smtClean="0">
                <a:solidFill>
                  <a:srgbClr val="003274"/>
                </a:solidFill>
              </a:rPr>
              <a:t> 2</a:t>
            </a:r>
            <a:r>
              <a:rPr lang="en-US" sz="1000" b="1" spc="10" dirty="0" smtClean="0">
                <a:solidFill>
                  <a:srgbClr val="003274"/>
                </a:solidFill>
              </a:rPr>
              <a:t>-1</a:t>
            </a:r>
            <a:endParaRPr lang="ru-RU" sz="1000" b="1" spc="10" dirty="0" smtClean="0">
              <a:solidFill>
                <a:srgbClr val="003274"/>
              </a:solidFill>
            </a:endParaRPr>
          </a:p>
        </p:txBody>
      </p:sp>
      <p:grpSp>
        <p:nvGrpSpPr>
          <p:cNvPr id="6" name="Группа 5"/>
          <p:cNvGrpSpPr/>
          <p:nvPr/>
        </p:nvGrpSpPr>
        <p:grpSpPr>
          <a:xfrm>
            <a:off x="1350610" y="1547445"/>
            <a:ext cx="1205021" cy="1211967"/>
            <a:chOff x="1547664" y="1772952"/>
            <a:chExt cx="1260000" cy="1260000"/>
          </a:xfrm>
        </p:grpSpPr>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1664" y="1826952"/>
              <a:ext cx="1152000" cy="1152000"/>
            </a:xfrm>
            <a:prstGeom prst="ellipse">
              <a:avLst/>
            </a:prstGeom>
            <a:ln w="50800" cap="rnd">
              <a:solidFill>
                <a:schemeClr val="bg1"/>
              </a:solidFill>
            </a:ln>
            <a:effectLst/>
          </p:spPr>
        </p:pic>
        <p:sp>
          <p:nvSpPr>
            <p:cNvPr id="87" name="Oval 86"/>
            <p:cNvSpPr>
              <a:spLocks noChangeAspect="1"/>
            </p:cNvSpPr>
            <p:nvPr/>
          </p:nvSpPr>
          <p:spPr>
            <a:xfrm>
              <a:off x="1547664" y="1772952"/>
              <a:ext cx="1260000" cy="1260000"/>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grpSp>
      <p:grpSp>
        <p:nvGrpSpPr>
          <p:cNvPr id="9" name="Группа 8"/>
          <p:cNvGrpSpPr/>
          <p:nvPr/>
        </p:nvGrpSpPr>
        <p:grpSpPr>
          <a:xfrm>
            <a:off x="3883714" y="1531815"/>
            <a:ext cx="1227548" cy="1226432"/>
            <a:chOff x="4716016" y="1772952"/>
            <a:chExt cx="1260000" cy="1260000"/>
          </a:xfrm>
        </p:grpSpPr>
        <p:pic>
          <p:nvPicPr>
            <p:cNvPr id="81" name="Picture 8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69953" y="1826952"/>
              <a:ext cx="1152127" cy="1152000"/>
            </a:xfrm>
            <a:prstGeom prst="ellipse">
              <a:avLst/>
            </a:prstGeom>
            <a:ln w="50800" cap="rnd">
              <a:solidFill>
                <a:schemeClr val="bg1"/>
              </a:solidFill>
            </a:ln>
            <a:effectLst/>
          </p:spPr>
        </p:pic>
        <p:sp>
          <p:nvSpPr>
            <p:cNvPr id="89" name="Oval 88"/>
            <p:cNvSpPr/>
            <p:nvPr/>
          </p:nvSpPr>
          <p:spPr>
            <a:xfrm>
              <a:off x="4716016" y="1772952"/>
              <a:ext cx="1260000" cy="1260000"/>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grpSp>
      <p:sp>
        <p:nvSpPr>
          <p:cNvPr id="69" name="Rectangle 28"/>
          <p:cNvSpPr/>
          <p:nvPr/>
        </p:nvSpPr>
        <p:spPr>
          <a:xfrm>
            <a:off x="404427" y="1080138"/>
            <a:ext cx="8344286" cy="359976"/>
          </a:xfrm>
          <a:custGeom>
            <a:avLst/>
            <a:gdLst>
              <a:gd name="connsiteX0" fmla="*/ 0 w 3024336"/>
              <a:gd name="connsiteY0" fmla="*/ 0 h 560387"/>
              <a:gd name="connsiteX1" fmla="*/ 3024336 w 3024336"/>
              <a:gd name="connsiteY1" fmla="*/ 0 h 560387"/>
              <a:gd name="connsiteX2" fmla="*/ 3024336 w 3024336"/>
              <a:gd name="connsiteY2" fmla="*/ 560387 h 560387"/>
              <a:gd name="connsiteX3" fmla="*/ 0 w 3024336"/>
              <a:gd name="connsiteY3" fmla="*/ 560387 h 560387"/>
              <a:gd name="connsiteX4" fmla="*/ 0 w 3024336"/>
              <a:gd name="connsiteY4" fmla="*/ 0 h 560387"/>
              <a:gd name="connsiteX0" fmla="*/ 11651 w 3035987"/>
              <a:gd name="connsiteY0" fmla="*/ 0 h 560387"/>
              <a:gd name="connsiteX1" fmla="*/ 3035987 w 3035987"/>
              <a:gd name="connsiteY1" fmla="*/ 0 h 560387"/>
              <a:gd name="connsiteX2" fmla="*/ 3035987 w 3035987"/>
              <a:gd name="connsiteY2" fmla="*/ 560387 h 560387"/>
              <a:gd name="connsiteX3" fmla="*/ 11651 w 3035987"/>
              <a:gd name="connsiteY3" fmla="*/ 560387 h 560387"/>
              <a:gd name="connsiteX4" fmla="*/ 0 w 3035987"/>
              <a:gd name="connsiteY4" fmla="*/ 261559 h 560387"/>
              <a:gd name="connsiteX5" fmla="*/ 11651 w 3035987"/>
              <a:gd name="connsiteY5" fmla="*/ 0 h 560387"/>
              <a:gd name="connsiteX0" fmla="*/ 0 w 3024336"/>
              <a:gd name="connsiteY0" fmla="*/ 0 h 560387"/>
              <a:gd name="connsiteX1" fmla="*/ 3024336 w 3024336"/>
              <a:gd name="connsiteY1" fmla="*/ 0 h 560387"/>
              <a:gd name="connsiteX2" fmla="*/ 3024336 w 3024336"/>
              <a:gd name="connsiteY2" fmla="*/ 560387 h 560387"/>
              <a:gd name="connsiteX3" fmla="*/ 0 w 3024336"/>
              <a:gd name="connsiteY3" fmla="*/ 560387 h 560387"/>
              <a:gd name="connsiteX4" fmla="*/ 110898 w 3024336"/>
              <a:gd name="connsiteY4" fmla="*/ 289840 h 560387"/>
              <a:gd name="connsiteX5" fmla="*/ 0 w 3024336"/>
              <a:gd name="connsiteY5" fmla="*/ 0 h 560387"/>
              <a:gd name="connsiteX0" fmla="*/ 0 w 3024336"/>
              <a:gd name="connsiteY0" fmla="*/ 0 h 560387"/>
              <a:gd name="connsiteX1" fmla="*/ 3024336 w 3024336"/>
              <a:gd name="connsiteY1" fmla="*/ 0 h 560387"/>
              <a:gd name="connsiteX2" fmla="*/ 3024336 w 3024336"/>
              <a:gd name="connsiteY2" fmla="*/ 560387 h 560387"/>
              <a:gd name="connsiteX3" fmla="*/ 0 w 3024336"/>
              <a:gd name="connsiteY3" fmla="*/ 560387 h 560387"/>
              <a:gd name="connsiteX4" fmla="*/ 148605 w 3024336"/>
              <a:gd name="connsiteY4" fmla="*/ 280413 h 560387"/>
              <a:gd name="connsiteX5" fmla="*/ 0 w 3024336"/>
              <a:gd name="connsiteY5" fmla="*/ 0 h 560387"/>
              <a:gd name="connsiteX0" fmla="*/ 0 w 3024336"/>
              <a:gd name="connsiteY0" fmla="*/ 0 h 560387"/>
              <a:gd name="connsiteX1" fmla="*/ 3024336 w 3024336"/>
              <a:gd name="connsiteY1" fmla="*/ 0 h 560387"/>
              <a:gd name="connsiteX2" fmla="*/ 3024336 w 3024336"/>
              <a:gd name="connsiteY2" fmla="*/ 560387 h 560387"/>
              <a:gd name="connsiteX3" fmla="*/ 0 w 3024336"/>
              <a:gd name="connsiteY3" fmla="*/ 560387 h 560387"/>
              <a:gd name="connsiteX4" fmla="*/ 97215 w 3024336"/>
              <a:gd name="connsiteY4" fmla="*/ 271242 h 560387"/>
              <a:gd name="connsiteX5" fmla="*/ 0 w 3024336"/>
              <a:gd name="connsiteY5" fmla="*/ 0 h 560387"/>
              <a:gd name="connsiteX0" fmla="*/ 0 w 3024336"/>
              <a:gd name="connsiteY0" fmla="*/ 0 h 560387"/>
              <a:gd name="connsiteX1" fmla="*/ 3024336 w 3024336"/>
              <a:gd name="connsiteY1" fmla="*/ 0 h 560387"/>
              <a:gd name="connsiteX2" fmla="*/ 3024336 w 3024336"/>
              <a:gd name="connsiteY2" fmla="*/ 560387 h 560387"/>
              <a:gd name="connsiteX3" fmla="*/ 0 w 3024336"/>
              <a:gd name="connsiteY3" fmla="*/ 560387 h 560387"/>
              <a:gd name="connsiteX4" fmla="*/ 54610 w 3024336"/>
              <a:gd name="connsiteY4" fmla="*/ 295576 h 560387"/>
              <a:gd name="connsiteX5" fmla="*/ 0 w 3024336"/>
              <a:gd name="connsiteY5" fmla="*/ 0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36" h="560387">
                <a:moveTo>
                  <a:pt x="0" y="0"/>
                </a:moveTo>
                <a:lnTo>
                  <a:pt x="3024336" y="0"/>
                </a:lnTo>
                <a:lnTo>
                  <a:pt x="3024336" y="560387"/>
                </a:lnTo>
                <a:lnTo>
                  <a:pt x="0" y="560387"/>
                </a:lnTo>
                <a:lnTo>
                  <a:pt x="54610" y="295576"/>
                </a:lnTo>
                <a:lnTo>
                  <a:pt x="0" y="0"/>
                </a:lnTo>
                <a:close/>
              </a:path>
            </a:pathLst>
          </a:custGeom>
          <a:solidFill>
            <a:schemeClr val="accent5">
              <a:lumMod val="20000"/>
              <a:lumOff val="80000"/>
              <a:alpha val="80000"/>
            </a:schemeClr>
          </a:solidFill>
          <a:ln w="25400" cap="flat" cmpd="sng" algn="ctr">
            <a:noFill/>
            <a:prstDash val="solid"/>
          </a:ln>
          <a:effectLst/>
        </p:spPr>
        <p:txBody>
          <a:bodyPr rtlCol="0" anchor="ctr"/>
          <a:lstStyle/>
          <a:p>
            <a:endParaRPr lang="en-US" sz="1200" b="1" kern="0" cap="all" spc="50" dirty="0">
              <a:solidFill>
                <a:srgbClr val="16A685">
                  <a:lumMod val="20000"/>
                  <a:lumOff val="80000"/>
                </a:srgbClr>
              </a:solidFill>
            </a:endParaRPr>
          </a:p>
        </p:txBody>
      </p:sp>
      <p:sp>
        <p:nvSpPr>
          <p:cNvPr id="72" name="Rectangle 71"/>
          <p:cNvSpPr/>
          <p:nvPr/>
        </p:nvSpPr>
        <p:spPr>
          <a:xfrm>
            <a:off x="683568" y="1113699"/>
            <a:ext cx="7704856" cy="270843"/>
          </a:xfrm>
          <a:prstGeom prst="rect">
            <a:avLst/>
          </a:prstGeom>
        </p:spPr>
        <p:txBody>
          <a:bodyPr wrap="square" lIns="0" tIns="0" rIns="0" bIns="0">
            <a:spAutoFit/>
          </a:bodyPr>
          <a:lstStyle/>
          <a:p>
            <a:pPr defTabSz="884585">
              <a:lnSpc>
                <a:spcPct val="110000"/>
              </a:lnSpc>
            </a:pPr>
            <a:r>
              <a:rPr lang="en-US" sz="1600" b="1" spc="30" dirty="0" smtClean="0">
                <a:solidFill>
                  <a:srgbClr val="00B050"/>
                </a:solidFill>
              </a:rPr>
              <a:t>1</a:t>
            </a:r>
            <a:r>
              <a:rPr lang="en-US" sz="1600" b="1" spc="30" dirty="0">
                <a:solidFill>
                  <a:srgbClr val="00B050"/>
                </a:solidFill>
              </a:rPr>
              <a:t>5</a:t>
            </a:r>
            <a:r>
              <a:rPr lang="en-US" sz="1600" b="1" spc="30" dirty="0" smtClean="0">
                <a:solidFill>
                  <a:srgbClr val="00B050"/>
                </a:solidFill>
              </a:rPr>
              <a:t> VVER NPP UNITS </a:t>
            </a:r>
            <a:r>
              <a:rPr lang="en-US" sz="1600" b="1" spc="30" dirty="0" smtClean="0">
                <a:solidFill>
                  <a:srgbClr val="003272"/>
                </a:solidFill>
              </a:rPr>
              <a:t>IN 14 YEARS CONNECTED TO GRID</a:t>
            </a:r>
            <a:endParaRPr lang="en-US" sz="1600" b="1" spc="40" dirty="0">
              <a:solidFill>
                <a:srgbClr val="003272"/>
              </a:solidFill>
            </a:endParaRPr>
          </a:p>
        </p:txBody>
      </p:sp>
      <p:sp>
        <p:nvSpPr>
          <p:cNvPr id="73" name="Нашивка 75"/>
          <p:cNvSpPr/>
          <p:nvPr/>
        </p:nvSpPr>
        <p:spPr>
          <a:xfrm>
            <a:off x="395536" y="1080141"/>
            <a:ext cx="225165" cy="359976"/>
          </a:xfrm>
          <a:prstGeom prst="chevron">
            <a:avLst>
              <a:gd name="adj" fmla="val 60366"/>
            </a:avLst>
          </a:prstGeom>
          <a:solidFill>
            <a:srgbClr val="003272"/>
          </a:solidFill>
          <a:ln w="25400" cap="flat" cmpd="sng" algn="ctr">
            <a:noFill/>
            <a:prstDash val="solid"/>
          </a:ln>
          <a:effectLst/>
        </p:spPr>
        <p:txBody>
          <a:bodyPr rtlCol="0" anchor="ctr"/>
          <a:lstStyle/>
          <a:p>
            <a:pPr algn="ctr"/>
            <a:endParaRPr lang="ru-RU" sz="2000" b="1" kern="0">
              <a:solidFill>
                <a:srgbClr val="16A685"/>
              </a:solidFill>
            </a:endParaRPr>
          </a:p>
        </p:txBody>
      </p:sp>
      <p:grpSp>
        <p:nvGrpSpPr>
          <p:cNvPr id="5" name="Группа 4"/>
          <p:cNvGrpSpPr/>
          <p:nvPr/>
        </p:nvGrpSpPr>
        <p:grpSpPr>
          <a:xfrm>
            <a:off x="117827" y="1860061"/>
            <a:ext cx="1179527" cy="1181953"/>
            <a:chOff x="251520" y="1988976"/>
            <a:chExt cx="1260140" cy="1260000"/>
          </a:xfrm>
        </p:grpSpPr>
        <p:sp>
          <p:nvSpPr>
            <p:cNvPr id="3" name="Oval 2"/>
            <p:cNvSpPr>
              <a:spLocks noChangeAspect="1"/>
            </p:cNvSpPr>
            <p:nvPr/>
          </p:nvSpPr>
          <p:spPr>
            <a:xfrm>
              <a:off x="251520" y="1988976"/>
              <a:ext cx="1260140" cy="1260000"/>
            </a:xfrm>
            <a:prstGeom prst="ellipse">
              <a:avLst/>
            </a:prstGeom>
            <a:noFill/>
            <a:ln w="19050">
              <a:solidFill>
                <a:srgbClr val="05BA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4" name="Рисунок 3"/>
            <p:cNvPicPr>
              <a:picLocks noChangeAspect="1"/>
            </p:cNvPicPr>
            <p:nvPr/>
          </p:nvPicPr>
          <p:blipFill rotWithShape="1">
            <a:blip r:embed="rId10" cstate="print">
              <a:extLst>
                <a:ext uri="{28A0092B-C50C-407E-A947-70E740481C1C}">
                  <a14:useLocalDpi xmlns:a14="http://schemas.microsoft.com/office/drawing/2010/main" val="0"/>
                </a:ext>
              </a:extLst>
            </a:blip>
            <a:srcRect l="16733" r="16733"/>
            <a:stretch/>
          </p:blipFill>
          <p:spPr>
            <a:xfrm>
              <a:off x="305590" y="2042976"/>
              <a:ext cx="1152000" cy="1152000"/>
            </a:xfrm>
            <a:prstGeom prst="ellipse">
              <a:avLst/>
            </a:prstGeom>
          </p:spPr>
        </p:pic>
      </p:grpSp>
      <p:grpSp>
        <p:nvGrpSpPr>
          <p:cNvPr id="8" name="Группа 7"/>
          <p:cNvGrpSpPr/>
          <p:nvPr/>
        </p:nvGrpSpPr>
        <p:grpSpPr>
          <a:xfrm>
            <a:off x="2624978" y="1860060"/>
            <a:ext cx="1220192" cy="1204152"/>
            <a:chOff x="3131840" y="1772952"/>
            <a:chExt cx="1260000" cy="1260000"/>
          </a:xfrm>
        </p:grpSpPr>
        <p:sp>
          <p:nvSpPr>
            <p:cNvPr id="88" name="Oval 87"/>
            <p:cNvSpPr/>
            <p:nvPr/>
          </p:nvSpPr>
          <p:spPr>
            <a:xfrm>
              <a:off x="3131840" y="1772952"/>
              <a:ext cx="1260000" cy="1260000"/>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7" name="Рисунок 6"/>
            <p:cNvPicPr>
              <a:picLocks noChangeAspect="1"/>
            </p:cNvPicPr>
            <p:nvPr/>
          </p:nvPicPr>
          <p:blipFill rotWithShape="1">
            <a:blip r:embed="rId11" cstate="print">
              <a:extLst>
                <a:ext uri="{28A0092B-C50C-407E-A947-70E740481C1C}">
                  <a14:useLocalDpi xmlns:a14="http://schemas.microsoft.com/office/drawing/2010/main" val="0"/>
                </a:ext>
              </a:extLst>
            </a:blip>
            <a:srcRect l="14625" r="14625"/>
            <a:stretch/>
          </p:blipFill>
          <p:spPr>
            <a:xfrm>
              <a:off x="3185840" y="1826952"/>
              <a:ext cx="1152000" cy="1152000"/>
            </a:xfrm>
            <a:prstGeom prst="ellipse">
              <a:avLst/>
            </a:prstGeom>
          </p:spPr>
        </p:pic>
      </p:grpSp>
      <p:grpSp>
        <p:nvGrpSpPr>
          <p:cNvPr id="11" name="Группа 10"/>
          <p:cNvGrpSpPr/>
          <p:nvPr/>
        </p:nvGrpSpPr>
        <p:grpSpPr>
          <a:xfrm>
            <a:off x="5181598" y="1867875"/>
            <a:ext cx="1217511" cy="1211967"/>
            <a:chOff x="6156176" y="1988976"/>
            <a:chExt cx="1260000" cy="1260000"/>
          </a:xfrm>
        </p:grpSpPr>
        <p:sp>
          <p:nvSpPr>
            <p:cNvPr id="84" name="Oval 83"/>
            <p:cNvSpPr/>
            <p:nvPr/>
          </p:nvSpPr>
          <p:spPr>
            <a:xfrm>
              <a:off x="6156176" y="1988976"/>
              <a:ext cx="1260000" cy="126000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10" name="Рисунок 9"/>
            <p:cNvPicPr>
              <a:picLocks noChangeAspect="1"/>
            </p:cNvPicPr>
            <p:nvPr/>
          </p:nvPicPr>
          <p:blipFill rotWithShape="1">
            <a:blip r:embed="rId12" cstate="print">
              <a:extLst>
                <a:ext uri="{28A0092B-C50C-407E-A947-70E740481C1C}">
                  <a14:useLocalDpi xmlns:a14="http://schemas.microsoft.com/office/drawing/2010/main" val="0"/>
                </a:ext>
              </a:extLst>
            </a:blip>
            <a:srcRect l="16721" r="16721"/>
            <a:stretch/>
          </p:blipFill>
          <p:spPr>
            <a:xfrm>
              <a:off x="6210176" y="2042976"/>
              <a:ext cx="1152000" cy="1152000"/>
            </a:xfrm>
            <a:prstGeom prst="ellipse">
              <a:avLst/>
            </a:prstGeom>
          </p:spPr>
        </p:pic>
      </p:grpSp>
      <p:grpSp>
        <p:nvGrpSpPr>
          <p:cNvPr id="16" name="Группа 15"/>
          <p:cNvGrpSpPr/>
          <p:nvPr/>
        </p:nvGrpSpPr>
        <p:grpSpPr>
          <a:xfrm>
            <a:off x="2319572" y="4593720"/>
            <a:ext cx="1158273" cy="1174034"/>
            <a:chOff x="3743908" y="4653136"/>
            <a:chExt cx="1656184" cy="1656184"/>
          </a:xfrm>
        </p:grpSpPr>
        <p:sp>
          <p:nvSpPr>
            <p:cNvPr id="91" name="Oval 90"/>
            <p:cNvSpPr/>
            <p:nvPr/>
          </p:nvSpPr>
          <p:spPr>
            <a:xfrm>
              <a:off x="3743908" y="4653136"/>
              <a:ext cx="1656184" cy="1656184"/>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l="16721" r="16721"/>
            <a:stretch/>
          </p:blipFill>
          <p:spPr>
            <a:xfrm>
              <a:off x="3831525" y="4729279"/>
              <a:ext cx="1491840" cy="1491841"/>
            </a:xfrm>
            <a:prstGeom prst="ellipse">
              <a:avLst/>
            </a:prstGeom>
          </p:spPr>
        </p:pic>
      </p:grpSp>
      <p:grpSp>
        <p:nvGrpSpPr>
          <p:cNvPr id="32" name="Группа 31"/>
          <p:cNvGrpSpPr/>
          <p:nvPr/>
        </p:nvGrpSpPr>
        <p:grpSpPr>
          <a:xfrm>
            <a:off x="76243" y="4540405"/>
            <a:ext cx="1174220" cy="1110118"/>
            <a:chOff x="424680" y="4635994"/>
            <a:chExt cx="1371303" cy="1371303"/>
          </a:xfrm>
        </p:grpSpPr>
        <p:sp>
          <p:nvSpPr>
            <p:cNvPr id="86" name="Oval 85"/>
            <p:cNvSpPr/>
            <p:nvPr/>
          </p:nvSpPr>
          <p:spPr>
            <a:xfrm>
              <a:off x="424680" y="4635994"/>
              <a:ext cx="1371303" cy="1371303"/>
            </a:xfrm>
            <a:prstGeom prst="ellipse">
              <a:avLst/>
            </a:prstGeom>
            <a:noFill/>
            <a:ln w="19050">
              <a:solidFill>
                <a:srgbClr val="05BA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19" name="Рисунок 18"/>
            <p:cNvPicPr>
              <a:picLocks noChangeAspect="1"/>
            </p:cNvPicPr>
            <p:nvPr/>
          </p:nvPicPr>
          <p:blipFill rotWithShape="1">
            <a:blip r:embed="rId14" cstate="print">
              <a:extLst>
                <a:ext uri="{28A0092B-C50C-407E-A947-70E740481C1C}">
                  <a14:useLocalDpi xmlns:a14="http://schemas.microsoft.com/office/drawing/2010/main" val="0"/>
                </a:ext>
              </a:extLst>
            </a:blip>
            <a:srcRect l="9243" t="-310" r="24195" b="310"/>
            <a:stretch/>
          </p:blipFill>
          <p:spPr>
            <a:xfrm>
              <a:off x="501107" y="4694693"/>
              <a:ext cx="1230984" cy="1230984"/>
            </a:xfrm>
            <a:prstGeom prst="ellipse">
              <a:avLst/>
            </a:prstGeom>
          </p:spPr>
        </p:pic>
      </p:grpSp>
      <p:grpSp>
        <p:nvGrpSpPr>
          <p:cNvPr id="21" name="Группа 20"/>
          <p:cNvGrpSpPr/>
          <p:nvPr/>
        </p:nvGrpSpPr>
        <p:grpSpPr>
          <a:xfrm>
            <a:off x="5705409" y="5212860"/>
            <a:ext cx="1164316" cy="1133232"/>
            <a:chOff x="7740352" y="5157328"/>
            <a:chExt cx="1224000" cy="1224000"/>
          </a:xfrm>
        </p:grpSpPr>
        <p:sp>
          <p:nvSpPr>
            <p:cNvPr id="85" name="Oval 84"/>
            <p:cNvSpPr/>
            <p:nvPr/>
          </p:nvSpPr>
          <p:spPr>
            <a:xfrm>
              <a:off x="7740352" y="5157328"/>
              <a:ext cx="1224000" cy="122400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0" name="Рисунок 19"/>
            <p:cNvPicPr>
              <a:picLocks noChangeAspect="1"/>
            </p:cNvPicPr>
            <p:nvPr/>
          </p:nvPicPr>
          <p:blipFill rotWithShape="1">
            <a:blip r:embed="rId15" cstate="print">
              <a:extLst>
                <a:ext uri="{28A0092B-C50C-407E-A947-70E740481C1C}">
                  <a14:useLocalDpi xmlns:a14="http://schemas.microsoft.com/office/drawing/2010/main" val="0"/>
                </a:ext>
              </a:extLst>
            </a:blip>
            <a:srcRect l="24154" t="1974" r="9180" b="-1974"/>
            <a:stretch/>
          </p:blipFill>
          <p:spPr>
            <a:xfrm>
              <a:off x="7794352" y="5211328"/>
              <a:ext cx="1116000" cy="1116000"/>
            </a:xfrm>
            <a:prstGeom prst="ellipse">
              <a:avLst/>
            </a:prstGeom>
          </p:spPr>
        </p:pic>
      </p:grpSp>
      <p:grpSp>
        <p:nvGrpSpPr>
          <p:cNvPr id="24" name="Группа 23"/>
          <p:cNvGrpSpPr/>
          <p:nvPr/>
        </p:nvGrpSpPr>
        <p:grpSpPr>
          <a:xfrm>
            <a:off x="6774865" y="4681418"/>
            <a:ext cx="1149935" cy="1125412"/>
            <a:chOff x="7308304" y="4436976"/>
            <a:chExt cx="792088" cy="792088"/>
          </a:xfrm>
        </p:grpSpPr>
        <p:sp>
          <p:nvSpPr>
            <p:cNvPr id="98" name="Oval 97"/>
            <p:cNvSpPr/>
            <p:nvPr/>
          </p:nvSpPr>
          <p:spPr>
            <a:xfrm>
              <a:off x="7308304" y="4436976"/>
              <a:ext cx="792088" cy="792088"/>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3" name="Рисунок 22"/>
            <p:cNvPicPr>
              <a:picLocks noChangeAspect="1"/>
            </p:cNvPicPr>
            <p:nvPr/>
          </p:nvPicPr>
          <p:blipFill rotWithShape="1">
            <a:blip r:embed="rId16" cstate="print">
              <a:extLst>
                <a:ext uri="{28A0092B-C50C-407E-A947-70E740481C1C}">
                  <a14:useLocalDpi xmlns:a14="http://schemas.microsoft.com/office/drawing/2010/main" val="0"/>
                </a:ext>
              </a:extLst>
            </a:blip>
            <a:srcRect l="-755" t="49" r="34671" b="-49"/>
            <a:stretch/>
          </p:blipFill>
          <p:spPr>
            <a:xfrm>
              <a:off x="7356965" y="4480019"/>
              <a:ext cx="710541" cy="710541"/>
            </a:xfrm>
            <a:prstGeom prst="ellipse">
              <a:avLst/>
            </a:prstGeom>
          </p:spPr>
        </p:pic>
      </p:grpSp>
      <p:grpSp>
        <p:nvGrpSpPr>
          <p:cNvPr id="26" name="Группа 25"/>
          <p:cNvGrpSpPr/>
          <p:nvPr/>
        </p:nvGrpSpPr>
        <p:grpSpPr>
          <a:xfrm>
            <a:off x="3485662" y="5075167"/>
            <a:ext cx="1148862" cy="1145880"/>
            <a:chOff x="5580112" y="4653136"/>
            <a:chExt cx="792088" cy="792088"/>
          </a:xfrm>
        </p:grpSpPr>
        <p:sp>
          <p:nvSpPr>
            <p:cNvPr id="95" name="Oval 94"/>
            <p:cNvSpPr/>
            <p:nvPr/>
          </p:nvSpPr>
          <p:spPr>
            <a:xfrm>
              <a:off x="5580112" y="4653136"/>
              <a:ext cx="792088" cy="792088"/>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5" name="Рисунок 24"/>
            <p:cNvPicPr>
              <a:picLocks noChangeAspect="1"/>
            </p:cNvPicPr>
            <p:nvPr/>
          </p:nvPicPr>
          <p:blipFill rotWithShape="1">
            <a:blip r:embed="rId17" cstate="print">
              <a:extLst>
                <a:ext uri="{28A0092B-C50C-407E-A947-70E740481C1C}">
                  <a14:useLocalDpi xmlns:a14="http://schemas.microsoft.com/office/drawing/2010/main" val="0"/>
                </a:ext>
              </a:extLst>
            </a:blip>
            <a:srcRect l="9191" t="-388" r="24143" b="388"/>
            <a:stretch/>
          </p:blipFill>
          <p:spPr>
            <a:xfrm>
              <a:off x="5612603" y="4680169"/>
              <a:ext cx="732640" cy="732641"/>
            </a:xfrm>
            <a:prstGeom prst="ellipse">
              <a:avLst/>
            </a:prstGeom>
          </p:spPr>
        </p:pic>
      </p:grpSp>
      <p:grpSp>
        <p:nvGrpSpPr>
          <p:cNvPr id="35" name="Группа 34"/>
          <p:cNvGrpSpPr/>
          <p:nvPr/>
        </p:nvGrpSpPr>
        <p:grpSpPr>
          <a:xfrm>
            <a:off x="4650368" y="4622792"/>
            <a:ext cx="1125202" cy="1144962"/>
            <a:chOff x="5796136" y="5517232"/>
            <a:chExt cx="792088" cy="792088"/>
          </a:xfrm>
        </p:grpSpPr>
        <p:sp>
          <p:nvSpPr>
            <p:cNvPr id="100" name="Oval 99"/>
            <p:cNvSpPr/>
            <p:nvPr/>
          </p:nvSpPr>
          <p:spPr>
            <a:xfrm>
              <a:off x="5796136" y="5517232"/>
              <a:ext cx="792088" cy="792088"/>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7" name="Рисунок 26"/>
            <p:cNvPicPr>
              <a:picLocks noChangeAspect="1"/>
            </p:cNvPicPr>
            <p:nvPr/>
          </p:nvPicPr>
          <p:blipFill rotWithShape="1">
            <a:blip r:embed="rId18" cstate="print">
              <a:extLst>
                <a:ext uri="{28A0092B-C50C-407E-A947-70E740481C1C}">
                  <a14:useLocalDpi xmlns:a14="http://schemas.microsoft.com/office/drawing/2010/main" val="0"/>
                </a:ext>
              </a:extLst>
            </a:blip>
            <a:srcRect l="-295" t="-442" r="33555" b="442"/>
            <a:stretch/>
          </p:blipFill>
          <p:spPr>
            <a:xfrm>
              <a:off x="5839177" y="5555056"/>
              <a:ext cx="716037" cy="716037"/>
            </a:xfrm>
            <a:prstGeom prst="ellipse">
              <a:avLst/>
            </a:prstGeom>
          </p:spPr>
        </p:pic>
      </p:grpSp>
      <p:grpSp>
        <p:nvGrpSpPr>
          <p:cNvPr id="30" name="Группа 29"/>
          <p:cNvGrpSpPr/>
          <p:nvPr/>
        </p:nvGrpSpPr>
        <p:grpSpPr>
          <a:xfrm>
            <a:off x="1166911" y="5048320"/>
            <a:ext cx="1201151" cy="1180542"/>
            <a:chOff x="1970748" y="4609859"/>
            <a:chExt cx="1656184" cy="1656184"/>
          </a:xfrm>
        </p:grpSpPr>
        <p:sp>
          <p:nvSpPr>
            <p:cNvPr id="92" name="Oval 91"/>
            <p:cNvSpPr/>
            <p:nvPr/>
          </p:nvSpPr>
          <p:spPr>
            <a:xfrm>
              <a:off x="1970748" y="4609859"/>
              <a:ext cx="1656184" cy="1656184"/>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9" name="Рисунок 28"/>
            <p:cNvPicPr>
              <a:picLocks noChangeAspect="1"/>
            </p:cNvPicPr>
            <p:nvPr/>
          </p:nvPicPr>
          <p:blipFill rotWithShape="1">
            <a:blip r:embed="rId19" cstate="print">
              <a:extLst>
                <a:ext uri="{28A0092B-C50C-407E-A947-70E740481C1C}">
                  <a14:useLocalDpi xmlns:a14="http://schemas.microsoft.com/office/drawing/2010/main" val="0"/>
                </a:ext>
              </a:extLst>
            </a:blip>
            <a:srcRect l="12625" r="12625"/>
            <a:stretch/>
          </p:blipFill>
          <p:spPr>
            <a:xfrm>
              <a:off x="2046391" y="4674914"/>
              <a:ext cx="1515882" cy="1515884"/>
            </a:xfrm>
            <a:prstGeom prst="ellipse">
              <a:avLst/>
            </a:prstGeom>
          </p:spPr>
        </p:pic>
      </p:grpSp>
      <p:sp>
        <p:nvSpPr>
          <p:cNvPr id="2" name="Прямоугольник 1"/>
          <p:cNvSpPr/>
          <p:nvPr/>
        </p:nvSpPr>
        <p:spPr>
          <a:xfrm>
            <a:off x="473726" y="6281818"/>
            <a:ext cx="766407" cy="72008"/>
          </a:xfrm>
          <a:prstGeom prst="rect">
            <a:avLst/>
          </a:prstGeom>
          <a:solidFill>
            <a:srgbClr val="35C7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a:solidFill>
                <a:srgbClr val="FFFFFF"/>
              </a:solidFill>
            </a:endParaRPr>
          </a:p>
        </p:txBody>
      </p:sp>
      <p:sp>
        <p:nvSpPr>
          <p:cNvPr id="75" name="Прямоугольник 74"/>
          <p:cNvSpPr/>
          <p:nvPr/>
        </p:nvSpPr>
        <p:spPr>
          <a:xfrm>
            <a:off x="3220152" y="6281818"/>
            <a:ext cx="766407" cy="72008"/>
          </a:xfrm>
          <a:prstGeom prst="rect">
            <a:avLst/>
          </a:prstGeom>
          <a:solidFill>
            <a:srgbClr val="0032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a:solidFill>
                <a:srgbClr val="FFFFFF"/>
              </a:solidFill>
            </a:endParaRPr>
          </a:p>
        </p:txBody>
      </p:sp>
      <p:sp>
        <p:nvSpPr>
          <p:cNvPr id="14" name="TextBox 13"/>
          <p:cNvSpPr txBox="1"/>
          <p:nvPr/>
        </p:nvSpPr>
        <p:spPr>
          <a:xfrm>
            <a:off x="1211164" y="6179322"/>
            <a:ext cx="2125739" cy="276999"/>
          </a:xfrm>
          <a:prstGeom prst="rect">
            <a:avLst/>
          </a:prstGeom>
          <a:noFill/>
        </p:spPr>
        <p:txBody>
          <a:bodyPr wrap="square" rtlCol="0">
            <a:spAutoFit/>
          </a:bodyPr>
          <a:lstStyle/>
          <a:p>
            <a:pPr defTabSz="884585"/>
            <a:r>
              <a:rPr lang="en-US" sz="1200" dirty="0" smtClean="0">
                <a:solidFill>
                  <a:srgbClr val="191919"/>
                </a:solidFill>
              </a:rPr>
              <a:t>NPP construction abroad</a:t>
            </a:r>
            <a:endParaRPr lang="ru-RU" sz="1200" dirty="0">
              <a:solidFill>
                <a:srgbClr val="191919"/>
              </a:solidFill>
            </a:endParaRPr>
          </a:p>
        </p:txBody>
      </p:sp>
      <p:sp>
        <p:nvSpPr>
          <p:cNvPr id="77" name="TextBox 76"/>
          <p:cNvSpPr txBox="1"/>
          <p:nvPr/>
        </p:nvSpPr>
        <p:spPr>
          <a:xfrm>
            <a:off x="3960140" y="6170819"/>
            <a:ext cx="2125739" cy="276999"/>
          </a:xfrm>
          <a:prstGeom prst="rect">
            <a:avLst/>
          </a:prstGeom>
          <a:noFill/>
        </p:spPr>
        <p:txBody>
          <a:bodyPr wrap="square" rtlCol="0">
            <a:spAutoFit/>
          </a:bodyPr>
          <a:lstStyle/>
          <a:p>
            <a:pPr defTabSz="884585"/>
            <a:r>
              <a:rPr lang="en-US" sz="1200" dirty="0" smtClean="0">
                <a:solidFill>
                  <a:srgbClr val="191919"/>
                </a:solidFill>
              </a:rPr>
              <a:t>NPP construction in Russia</a:t>
            </a:r>
            <a:endParaRPr lang="ru-RU" sz="1200" dirty="0">
              <a:solidFill>
                <a:srgbClr val="191919"/>
              </a:solidFill>
            </a:endParaRPr>
          </a:p>
        </p:txBody>
      </p:sp>
      <p:grpSp>
        <p:nvGrpSpPr>
          <p:cNvPr id="17" name="Группа 16"/>
          <p:cNvGrpSpPr/>
          <p:nvPr/>
        </p:nvGrpSpPr>
        <p:grpSpPr>
          <a:xfrm>
            <a:off x="6430778" y="1503372"/>
            <a:ext cx="1298637" cy="1286720"/>
            <a:chOff x="7566004" y="1580751"/>
            <a:chExt cx="724292" cy="677566"/>
          </a:xfrm>
        </p:grpSpPr>
        <p:sp>
          <p:nvSpPr>
            <p:cNvPr id="97" name="Oval 96"/>
            <p:cNvSpPr/>
            <p:nvPr/>
          </p:nvSpPr>
          <p:spPr>
            <a:xfrm>
              <a:off x="7566004" y="1580751"/>
              <a:ext cx="724292" cy="677566"/>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225470" name="Picture 190" descr="ii_jj6rn4l70_16464177ef9d1b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03573" y="1623481"/>
              <a:ext cx="649154" cy="593681"/>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Oval 57"/>
          <p:cNvSpPr>
            <a:spLocks noChangeAspect="1"/>
          </p:cNvSpPr>
          <p:nvPr/>
        </p:nvSpPr>
        <p:spPr>
          <a:xfrm>
            <a:off x="7560376" y="3571102"/>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18</a:t>
            </a:r>
            <a:endParaRPr lang="en-US" sz="1000" dirty="0">
              <a:solidFill>
                <a:srgbClr val="FFFFFF"/>
              </a:solidFill>
            </a:endParaRPr>
          </a:p>
        </p:txBody>
      </p:sp>
      <p:sp>
        <p:nvSpPr>
          <p:cNvPr id="82" name="Line Callout 1 (Accent Bar) 245"/>
          <p:cNvSpPr/>
          <p:nvPr/>
        </p:nvSpPr>
        <p:spPr>
          <a:xfrm rot="16200000">
            <a:off x="8248002" y="2694478"/>
            <a:ext cx="226591" cy="1005150"/>
          </a:xfrm>
          <a:prstGeom prst="accentCallout1">
            <a:avLst>
              <a:gd name="adj1" fmla="val 49555"/>
              <a:gd name="adj2" fmla="val 556"/>
              <a:gd name="adj3" fmla="val 6957"/>
              <a:gd name="adj4" fmla="val -150287"/>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algn="ctr" defTabSz="884585">
              <a:spcAft>
                <a:spcPts val="1800"/>
              </a:spcAft>
            </a:pPr>
            <a:r>
              <a:rPr lang="en-US" sz="1000" b="1" spc="10" dirty="0" err="1" smtClean="0">
                <a:solidFill>
                  <a:srgbClr val="003274"/>
                </a:solidFill>
              </a:rPr>
              <a:t>Tianwan</a:t>
            </a:r>
            <a:r>
              <a:rPr lang="en-US" sz="1000" b="1" spc="10" dirty="0" smtClean="0">
                <a:solidFill>
                  <a:srgbClr val="003274"/>
                </a:solidFill>
              </a:rPr>
              <a:t> 4</a:t>
            </a:r>
            <a:endParaRPr lang="en-US" sz="1000" b="1" spc="10" dirty="0">
              <a:solidFill>
                <a:srgbClr val="003274"/>
              </a:solidFill>
            </a:endParaRPr>
          </a:p>
        </p:txBody>
      </p:sp>
      <p:grpSp>
        <p:nvGrpSpPr>
          <p:cNvPr id="33" name="Группа 32"/>
          <p:cNvGrpSpPr/>
          <p:nvPr/>
        </p:nvGrpSpPr>
        <p:grpSpPr>
          <a:xfrm>
            <a:off x="7763798" y="1861959"/>
            <a:ext cx="1208263" cy="1248563"/>
            <a:chOff x="8128093" y="1940114"/>
            <a:chExt cx="969697" cy="954404"/>
          </a:xfrm>
        </p:grpSpPr>
        <p:sp>
          <p:nvSpPr>
            <p:cNvPr id="80" name="Oval 84"/>
            <p:cNvSpPr/>
            <p:nvPr/>
          </p:nvSpPr>
          <p:spPr>
            <a:xfrm>
              <a:off x="8128093" y="1940114"/>
              <a:ext cx="969697" cy="954404"/>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pic>
          <p:nvPicPr>
            <p:cNvPr id="31" name="Рисунок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72400" y="1995035"/>
              <a:ext cx="872985" cy="847628"/>
            </a:xfrm>
            <a:prstGeom prst="ellipse">
              <a:avLst/>
            </a:prstGeom>
          </p:spPr>
        </p:pic>
      </p:grpSp>
      <p:sp>
        <p:nvSpPr>
          <p:cNvPr id="90" name="Oval 57"/>
          <p:cNvSpPr>
            <a:spLocks noChangeAspect="1"/>
          </p:cNvSpPr>
          <p:nvPr/>
        </p:nvSpPr>
        <p:spPr>
          <a:xfrm>
            <a:off x="8280456" y="3573016"/>
            <a:ext cx="396000" cy="396000"/>
          </a:xfrm>
          <a:prstGeom prst="ellipse">
            <a:avLst/>
          </a:prstGeom>
          <a:solidFill>
            <a:srgbClr val="003272"/>
          </a:solidFill>
          <a:ln>
            <a:solidFill>
              <a:srgbClr val="003272"/>
            </a:solidFill>
          </a:ln>
        </p:spPr>
        <p:txBody>
          <a:bodyPr wrap="square" lIns="0" tIns="0" rIns="0" bIns="0" rtlCol="0" anchor="ctr">
            <a:noAutofit/>
          </a:bodyPr>
          <a:lstStyle/>
          <a:p>
            <a:pPr algn="ctr" defTabSz="884585"/>
            <a:r>
              <a:rPr lang="en-US" sz="1000" dirty="0" smtClean="0">
                <a:solidFill>
                  <a:srgbClr val="FFFFFF"/>
                </a:solidFill>
              </a:rPr>
              <a:t>20</a:t>
            </a:r>
            <a:r>
              <a:rPr lang="ru-RU" sz="1000" dirty="0" smtClean="0">
                <a:solidFill>
                  <a:srgbClr val="FFFFFF"/>
                </a:solidFill>
              </a:rPr>
              <a:t>1</a:t>
            </a:r>
            <a:r>
              <a:rPr lang="en-US" sz="1000" dirty="0">
                <a:solidFill>
                  <a:srgbClr val="FFFFFF"/>
                </a:solidFill>
              </a:rPr>
              <a:t>9</a:t>
            </a:r>
          </a:p>
        </p:txBody>
      </p:sp>
      <p:sp>
        <p:nvSpPr>
          <p:cNvPr id="93" name="Line Callout 1 (Accent Bar) 246"/>
          <p:cNvSpPr/>
          <p:nvPr/>
        </p:nvSpPr>
        <p:spPr>
          <a:xfrm rot="5400000">
            <a:off x="8380443" y="4470382"/>
            <a:ext cx="226591" cy="1144040"/>
          </a:xfrm>
          <a:prstGeom prst="accentCallout1">
            <a:avLst>
              <a:gd name="adj1" fmla="val 50032"/>
              <a:gd name="adj2" fmla="val 662"/>
              <a:gd name="adj3" fmla="val 49068"/>
              <a:gd name="adj4" fmla="val -437576"/>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algn="ctr" defTabSz="884585"/>
            <a:r>
              <a:rPr lang="en-US" sz="1000" b="1" spc="10" dirty="0" err="1">
                <a:solidFill>
                  <a:srgbClr val="003274"/>
                </a:solidFill>
              </a:rPr>
              <a:t>Novovoronezh</a:t>
            </a:r>
            <a:r>
              <a:rPr lang="en-US" sz="1000" b="1" spc="10" dirty="0">
                <a:solidFill>
                  <a:srgbClr val="003274"/>
                </a:solidFill>
              </a:rPr>
              <a:t> </a:t>
            </a:r>
            <a:r>
              <a:rPr lang="en-US" sz="1000" b="1" spc="10" dirty="0" smtClean="0">
                <a:solidFill>
                  <a:srgbClr val="003274"/>
                </a:solidFill>
              </a:rPr>
              <a:t>2-2</a:t>
            </a:r>
            <a:endParaRPr lang="en-US" sz="1000" b="1" spc="10" dirty="0">
              <a:solidFill>
                <a:srgbClr val="003274"/>
              </a:solidFill>
            </a:endParaRPr>
          </a:p>
        </p:txBody>
      </p:sp>
      <p:grpSp>
        <p:nvGrpSpPr>
          <p:cNvPr id="36" name="Группа 35"/>
          <p:cNvGrpSpPr/>
          <p:nvPr/>
        </p:nvGrpSpPr>
        <p:grpSpPr>
          <a:xfrm>
            <a:off x="7862276" y="5228492"/>
            <a:ext cx="1128151" cy="1117721"/>
            <a:chOff x="8116645" y="4563767"/>
            <a:chExt cx="919851" cy="953465"/>
          </a:xfrm>
        </p:grpSpPr>
        <p:pic>
          <p:nvPicPr>
            <p:cNvPr id="34" name="Рисунок 33"/>
            <p:cNvPicPr>
              <a:picLocks noChangeAspect="1"/>
            </p:cNvPicPr>
            <p:nvPr/>
          </p:nvPicPr>
          <p:blipFill>
            <a:blip r:embed="rId22"/>
            <a:stretch>
              <a:fillRect/>
            </a:stretch>
          </p:blipFill>
          <p:spPr>
            <a:xfrm>
              <a:off x="8169273" y="4625554"/>
              <a:ext cx="821943" cy="835604"/>
            </a:xfrm>
            <a:prstGeom prst="ellipse">
              <a:avLst/>
            </a:prstGeom>
          </p:spPr>
        </p:pic>
        <p:sp>
          <p:nvSpPr>
            <p:cNvPr id="94" name="Oval 99"/>
            <p:cNvSpPr/>
            <p:nvPr/>
          </p:nvSpPr>
          <p:spPr>
            <a:xfrm>
              <a:off x="8116645" y="4563767"/>
              <a:ext cx="919851" cy="953465"/>
            </a:xfrm>
            <a:prstGeom prst="ellipse">
              <a:avLst/>
            </a:prstGeom>
            <a:noFill/>
            <a:ln w="1905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en-US">
                <a:solidFill>
                  <a:srgbClr val="FFFFFF"/>
                </a:solidFill>
              </a:endParaRPr>
            </a:p>
          </p:txBody>
        </p:sp>
      </p:grpSp>
      <p:sp>
        <p:nvSpPr>
          <p:cNvPr id="96" name="Номер слайда 4"/>
          <p:cNvSpPr txBox="1">
            <a:spLocks/>
          </p:cNvSpPr>
          <p:nvPr/>
        </p:nvSpPr>
        <p:spPr bwMode="auto">
          <a:xfrm>
            <a:off x="8260747" y="6453043"/>
            <a:ext cx="627062" cy="377825"/>
          </a:xfrm>
          <a:prstGeom prst="rect">
            <a:avLst/>
          </a:prstGeom>
          <a:noFill/>
          <a:ln w="9525">
            <a:noFill/>
            <a:miter lim="800000"/>
            <a:headEnd/>
            <a:tailEnd/>
          </a:ln>
          <a:effectLst/>
          <a:extLst/>
        </p:spPr>
        <p:txBody>
          <a:bodyPr vert="horz" wrap="square" lIns="0" tIns="0" rIns="0" bIns="0" numCol="1" anchor="ctr" anchorCtr="1" compatLnSpc="1">
            <a:prstTxWarp prst="textNoShape">
              <a:avLst/>
            </a:prstTxWarp>
          </a:bodyPr>
          <a:lstStyle>
            <a:defPPr>
              <a:defRPr lang="ru-RU"/>
            </a:defPPr>
            <a:lvl1pPr algn="r">
              <a:defRPr sz="2200" b="1">
                <a:solidFill>
                  <a:srgbClr val="003274"/>
                </a:solidFill>
                <a:latin typeface="Arial" charset="0"/>
              </a:defRPr>
            </a:lvl1pPr>
          </a:lstStyle>
          <a:p>
            <a:r>
              <a:rPr lang="en-US" sz="1800" dirty="0" smtClean="0">
                <a:sym typeface="Arial"/>
              </a:rPr>
              <a:t>3</a:t>
            </a:r>
            <a:endParaRPr lang="ru-RU" sz="1800" dirty="0">
              <a:sym typeface="Arial"/>
            </a:endParaRPr>
          </a:p>
        </p:txBody>
      </p:sp>
    </p:spTree>
    <p:extLst>
      <p:ext uri="{BB962C8B-B14F-4D97-AF65-F5344CB8AC3E}">
        <p14:creationId xmlns:p14="http://schemas.microsoft.com/office/powerpoint/2010/main" val="71266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Прямоугольник с одним скругленным углом 75"/>
          <p:cNvSpPr/>
          <p:nvPr/>
        </p:nvSpPr>
        <p:spPr>
          <a:xfrm flipV="1">
            <a:off x="0" y="979045"/>
            <a:ext cx="5220071" cy="5419299"/>
          </a:xfrm>
          <a:prstGeom prst="round1Rect">
            <a:avLst>
              <a:gd name="adj" fmla="val 50000"/>
            </a:avLst>
          </a:prstGeom>
          <a:gradFill flip="none" rotWithShape="1">
            <a:gsLst>
              <a:gs pos="0">
                <a:schemeClr val="bg1">
                  <a:alpha val="0"/>
                </a:schemeClr>
              </a:gs>
              <a:gs pos="100000">
                <a:schemeClr val="tx1">
                  <a:lumMod val="10000"/>
                  <a:lumOff val="9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flipH="1">
            <a:off x="360000" y="1885859"/>
            <a:ext cx="3838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7" idx="2"/>
          </p:cNvCxnSpPr>
          <p:nvPr/>
        </p:nvCxnSpPr>
        <p:spPr>
          <a:xfrm flipH="1" flipV="1">
            <a:off x="328246" y="2508739"/>
            <a:ext cx="3481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stCxn id="42" idx="2"/>
          </p:cNvCxnSpPr>
          <p:nvPr/>
        </p:nvCxnSpPr>
        <p:spPr>
          <a:xfrm flipH="1" flipV="1">
            <a:off x="324000" y="3204000"/>
            <a:ext cx="326143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4"/>
          </p:nvPr>
        </p:nvSpPr>
        <p:spPr/>
        <p:txBody>
          <a:body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4</a:t>
            </a:fld>
            <a:endParaRPr lang="ru-RU" dirty="0">
              <a:solidFill>
                <a:srgbClr val="003274"/>
              </a:solidFill>
              <a:sym typeface="Arial"/>
            </a:endParaRPr>
          </a:p>
        </p:txBody>
      </p:sp>
      <p:sp>
        <p:nvSpPr>
          <p:cNvPr id="3" name="Заголовок 2"/>
          <p:cNvSpPr>
            <a:spLocks noGrp="1"/>
          </p:cNvSpPr>
          <p:nvPr>
            <p:ph type="title"/>
          </p:nvPr>
        </p:nvSpPr>
        <p:spPr/>
        <p:txBody>
          <a:bodyPr/>
          <a:lstStyle/>
          <a:p>
            <a:pPr defTabSz="771014"/>
            <a:r>
              <a:rPr lang="en-US" dirty="0">
                <a:sym typeface="Arial" pitchFamily="34" charset="0"/>
              </a:rPr>
              <a:t>Benefits of Light Water Reactor Technology for India</a:t>
            </a:r>
          </a:p>
        </p:txBody>
      </p:sp>
      <p:sp>
        <p:nvSpPr>
          <p:cNvPr id="5" name="TextBox 4"/>
          <p:cNvSpPr txBox="1"/>
          <p:nvPr/>
        </p:nvSpPr>
        <p:spPr>
          <a:xfrm>
            <a:off x="222701" y="1302017"/>
            <a:ext cx="3513053" cy="4981551"/>
          </a:xfrm>
          <a:prstGeom prst="rect">
            <a:avLst/>
          </a:prstGeom>
          <a:noFill/>
        </p:spPr>
        <p:txBody>
          <a:bodyPr wrap="square" rtlCol="0">
            <a:noAutofit/>
          </a:bodyPr>
          <a:lstStyle/>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Low-cost baseload electricity generation</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Sustainable higher capacities utilization rate</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Reduction in use of freshwater resources (for coastal sites)</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Achieving targets in curbing greenhouses gases emissions</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Secured long-term fuel supply and predictable operating costs</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Significant multiplier effect in enhancing economic development of local area</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Innovation and know-how transfer</a:t>
            </a:r>
          </a:p>
          <a:p>
            <a:pPr marL="171450" indent="-171450">
              <a:spcAft>
                <a:spcPts val="1200"/>
              </a:spcAft>
              <a:buFont typeface="Arial" panose="020B0604020202020204" pitchFamily="34" charset="0"/>
              <a:buChar char="•"/>
            </a:pPr>
            <a:r>
              <a:rPr lang="en-US" sz="1600" dirty="0">
                <a:solidFill>
                  <a:schemeClr val="tx2"/>
                </a:solidFill>
                <a:latin typeface="Arial" panose="020B0604020202020204" pitchFamily="34" charset="0"/>
              </a:rPr>
              <a:t>New opportunities for localization</a:t>
            </a:r>
          </a:p>
          <a:p>
            <a:pPr>
              <a:spcAft>
                <a:spcPts val="1200"/>
              </a:spcAft>
            </a:pPr>
            <a:endParaRPr lang="en-US" sz="1600" dirty="0">
              <a:solidFill>
                <a:schemeClr val="tx2"/>
              </a:solidFill>
              <a:latin typeface="Arial" panose="020B0604020202020204" pitchFamily="34" charset="0"/>
            </a:endParaRPr>
          </a:p>
        </p:txBody>
      </p:sp>
      <p:sp>
        <p:nvSpPr>
          <p:cNvPr id="10" name="Дуга 9"/>
          <p:cNvSpPr/>
          <p:nvPr/>
        </p:nvSpPr>
        <p:spPr>
          <a:xfrm rot="10800000">
            <a:off x="3687022" y="966767"/>
            <a:ext cx="5400600" cy="5410498"/>
          </a:xfrm>
          <a:prstGeom prst="arc">
            <a:avLst>
              <a:gd name="adj1" fmla="val 16200000"/>
              <a:gd name="adj2" fmla="val 5428380"/>
            </a:avLst>
          </a:prstGeom>
          <a:noFill/>
          <a:ln w="127000" cap="rnd">
            <a:gradFill>
              <a:gsLst>
                <a:gs pos="75000">
                  <a:srgbClr val="78A9CD"/>
                </a:gs>
                <a:gs pos="25000">
                  <a:srgbClr val="689FC7"/>
                </a:gs>
                <a:gs pos="0">
                  <a:schemeClr val="bg1">
                    <a:lumMod val="0"/>
                    <a:lumOff val="100000"/>
                    <a:alpha val="0"/>
                  </a:schemeClr>
                </a:gs>
                <a:gs pos="100000">
                  <a:schemeClr val="accent1">
                    <a:lumMod val="0"/>
                    <a:lumOff val="100000"/>
                    <a:alpha val="0"/>
                  </a:schemeClr>
                </a:gs>
                <a:gs pos="50000">
                  <a:schemeClr val="bg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43" name="Овал 42"/>
          <p:cNvSpPr/>
          <p:nvPr/>
        </p:nvSpPr>
        <p:spPr>
          <a:xfrm>
            <a:off x="4205873" y="1747951"/>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809276" y="2387604"/>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3585437" y="3102018"/>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Прямоугольник 125"/>
          <p:cNvSpPr/>
          <p:nvPr/>
        </p:nvSpPr>
        <p:spPr>
          <a:xfrm>
            <a:off x="4548554" y="1110234"/>
            <a:ext cx="3437413" cy="978729"/>
          </a:xfrm>
          <a:prstGeom prst="rect">
            <a:avLst/>
          </a:prstGeom>
        </p:spPr>
        <p:txBody>
          <a:bodyPr wrap="square">
            <a:noAutofit/>
          </a:bodyPr>
          <a:lstStyle/>
          <a:p>
            <a:pPr algn="r">
              <a:lnSpc>
                <a:spcPct val="120000"/>
              </a:lnSpc>
            </a:pPr>
            <a:r>
              <a:rPr lang="en-US" sz="1200" dirty="0"/>
              <a:t>Further developing VVER 1200 MW technology in India will be mutually beneficial step to achieve objective of strategic partnership between India and Russia in the nuclear area</a:t>
            </a:r>
          </a:p>
        </p:txBody>
      </p:sp>
      <p:sp>
        <p:nvSpPr>
          <p:cNvPr id="127" name="Прямоугольник 126"/>
          <p:cNvSpPr/>
          <p:nvPr/>
        </p:nvSpPr>
        <p:spPr>
          <a:xfrm>
            <a:off x="4736123" y="2251079"/>
            <a:ext cx="3226397" cy="750029"/>
          </a:xfrm>
          <a:prstGeom prst="rect">
            <a:avLst/>
          </a:prstGeom>
        </p:spPr>
        <p:txBody>
          <a:bodyPr wrap="square">
            <a:noAutofit/>
          </a:bodyPr>
          <a:lstStyle/>
          <a:p>
            <a:pPr algn="r">
              <a:lnSpc>
                <a:spcPct val="120000"/>
              </a:lnSpc>
            </a:pPr>
            <a:r>
              <a:rPr lang="en-US" sz="1200" dirty="0"/>
              <a:t>Rosatom is prepared with technical, financial and managerial solution to proceed with  the NPP project execution on a new site in India</a:t>
            </a:r>
          </a:p>
        </p:txBody>
      </p:sp>
      <p:sp>
        <p:nvSpPr>
          <p:cNvPr id="128" name="Прямоугольник 127"/>
          <p:cNvSpPr/>
          <p:nvPr/>
        </p:nvSpPr>
        <p:spPr>
          <a:xfrm>
            <a:off x="4457664" y="3184168"/>
            <a:ext cx="3536118" cy="715710"/>
          </a:xfrm>
          <a:prstGeom prst="rect">
            <a:avLst/>
          </a:prstGeom>
        </p:spPr>
        <p:txBody>
          <a:bodyPr wrap="square">
            <a:noAutofit/>
          </a:bodyPr>
          <a:lstStyle/>
          <a:p>
            <a:pPr algn="r">
              <a:lnSpc>
                <a:spcPct val="120000"/>
              </a:lnSpc>
            </a:pPr>
            <a:r>
              <a:rPr lang="en-US" sz="1200" dirty="0"/>
              <a:t>Existing intergovernmental nuclear cooperation agreements of 2008, 2010 and 2014 have been converted into an Action plan in 2018</a:t>
            </a:r>
          </a:p>
        </p:txBody>
      </p:sp>
      <p:cxnSp>
        <p:nvCxnSpPr>
          <p:cNvPr id="54" name="Прямая соединительная линия 53"/>
          <p:cNvCxnSpPr>
            <a:stCxn id="55" idx="2"/>
          </p:cNvCxnSpPr>
          <p:nvPr/>
        </p:nvCxnSpPr>
        <p:spPr>
          <a:xfrm flipH="1">
            <a:off x="336062" y="3820167"/>
            <a:ext cx="321722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553288" y="3682259"/>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9" name="Прямая соединительная линия 58"/>
          <p:cNvCxnSpPr/>
          <p:nvPr/>
        </p:nvCxnSpPr>
        <p:spPr>
          <a:xfrm flipH="1" flipV="1">
            <a:off x="343877" y="4462585"/>
            <a:ext cx="3327134"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Овал 59"/>
          <p:cNvSpPr/>
          <p:nvPr/>
        </p:nvSpPr>
        <p:spPr>
          <a:xfrm>
            <a:off x="3678334" y="4338751"/>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2" name="Прямая соединительная линия 61"/>
          <p:cNvCxnSpPr/>
          <p:nvPr/>
        </p:nvCxnSpPr>
        <p:spPr>
          <a:xfrm flipH="1">
            <a:off x="351692" y="5336352"/>
            <a:ext cx="3764796"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Овал 62"/>
          <p:cNvSpPr/>
          <p:nvPr/>
        </p:nvSpPr>
        <p:spPr>
          <a:xfrm>
            <a:off x="4123811" y="5198444"/>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5" name="Прямая соединительная линия 64"/>
          <p:cNvCxnSpPr/>
          <p:nvPr/>
        </p:nvCxnSpPr>
        <p:spPr>
          <a:xfrm flipH="1" flipV="1">
            <a:off x="351692" y="5767754"/>
            <a:ext cx="4202458"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Овал 71"/>
          <p:cNvSpPr/>
          <p:nvPr/>
        </p:nvSpPr>
        <p:spPr>
          <a:xfrm>
            <a:off x="4561473" y="5643920"/>
            <a:ext cx="275815" cy="275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3" name="Рисунок 72"/>
          <p:cNvPicPr>
            <a:picLocks noChangeAspect="1"/>
          </p:cNvPicPr>
          <p:nvPr/>
        </p:nvPicPr>
        <p:blipFill rotWithShape="1">
          <a:blip r:embed="rId2" cstate="print">
            <a:extLst>
              <a:ext uri="{28A0092B-C50C-407E-A947-70E740481C1C}">
                <a14:useLocalDpi xmlns:a14="http://schemas.microsoft.com/office/drawing/2010/main" val="0"/>
              </a:ext>
            </a:extLst>
          </a:blip>
          <a:srcRect l="19759" r="7341"/>
          <a:stretch/>
        </p:blipFill>
        <p:spPr>
          <a:xfrm>
            <a:off x="5245616" y="3993923"/>
            <a:ext cx="3221419" cy="2136020"/>
          </a:xfrm>
          <a:prstGeom prst="rect">
            <a:avLst/>
          </a:prstGeom>
          <a:ln w="28575">
            <a:noFill/>
          </a:ln>
        </p:spPr>
      </p:pic>
      <p:grpSp>
        <p:nvGrpSpPr>
          <p:cNvPr id="77" name="Group 17"/>
          <p:cNvGrpSpPr>
            <a:grpSpLocks noChangeAspect="1"/>
          </p:cNvGrpSpPr>
          <p:nvPr/>
        </p:nvGrpSpPr>
        <p:grpSpPr bwMode="auto">
          <a:xfrm>
            <a:off x="8035153" y="1276500"/>
            <a:ext cx="827493" cy="685119"/>
            <a:chOff x="1806" y="2346"/>
            <a:chExt cx="959" cy="794"/>
          </a:xfrm>
          <a:solidFill>
            <a:schemeClr val="accent1"/>
          </a:solidFill>
        </p:grpSpPr>
        <p:sp>
          <p:nvSpPr>
            <p:cNvPr id="81" name="Oval 18"/>
            <p:cNvSpPr>
              <a:spLocks noChangeArrowheads="1"/>
            </p:cNvSpPr>
            <p:nvPr/>
          </p:nvSpPr>
          <p:spPr bwMode="auto">
            <a:xfrm>
              <a:off x="1858" y="2551"/>
              <a:ext cx="229" cy="1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82" name="Oval 19"/>
            <p:cNvSpPr>
              <a:spLocks noChangeArrowheads="1"/>
            </p:cNvSpPr>
            <p:nvPr/>
          </p:nvSpPr>
          <p:spPr bwMode="auto">
            <a:xfrm>
              <a:off x="2484" y="2551"/>
              <a:ext cx="227" cy="1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83" name="Freeform 20"/>
            <p:cNvSpPr>
              <a:spLocks noEditPoints="1"/>
            </p:cNvSpPr>
            <p:nvPr/>
          </p:nvSpPr>
          <p:spPr bwMode="auto">
            <a:xfrm>
              <a:off x="1806" y="2478"/>
              <a:ext cx="959" cy="662"/>
            </a:xfrm>
            <a:custGeom>
              <a:avLst/>
              <a:gdLst>
                <a:gd name="T0" fmla="*/ 378 w 403"/>
                <a:gd name="T1" fmla="*/ 64 h 278"/>
                <a:gd name="T2" fmla="*/ 287 w 403"/>
                <a:gd name="T3" fmla="*/ 64 h 278"/>
                <a:gd name="T4" fmla="*/ 277 w 403"/>
                <a:gd name="T5" fmla="*/ 0 h 278"/>
                <a:gd name="T6" fmla="*/ 125 w 403"/>
                <a:gd name="T7" fmla="*/ 0 h 278"/>
                <a:gd name="T8" fmla="*/ 115 w 403"/>
                <a:gd name="T9" fmla="*/ 64 h 278"/>
                <a:gd name="T10" fmla="*/ 25 w 403"/>
                <a:gd name="T11" fmla="*/ 64 h 278"/>
                <a:gd name="T12" fmla="*/ 0 w 403"/>
                <a:gd name="T13" fmla="*/ 204 h 278"/>
                <a:gd name="T14" fmla="*/ 85 w 403"/>
                <a:gd name="T15" fmla="*/ 230 h 278"/>
                <a:gd name="T16" fmla="*/ 201 w 403"/>
                <a:gd name="T17" fmla="*/ 278 h 278"/>
                <a:gd name="T18" fmla="*/ 317 w 403"/>
                <a:gd name="T19" fmla="*/ 230 h 278"/>
                <a:gd name="T20" fmla="*/ 403 w 403"/>
                <a:gd name="T21" fmla="*/ 204 h 278"/>
                <a:gd name="T22" fmla="*/ 88 w 403"/>
                <a:gd name="T23" fmla="*/ 221 h 278"/>
                <a:gd name="T24" fmla="*/ 8 w 403"/>
                <a:gd name="T25" fmla="*/ 205 h 278"/>
                <a:gd name="T26" fmla="*/ 15 w 403"/>
                <a:gd name="T27" fmla="*/ 184 h 278"/>
                <a:gd name="T28" fmla="*/ 70 w 403"/>
                <a:gd name="T29" fmla="*/ 86 h 278"/>
                <a:gd name="T30" fmla="*/ 113 w 403"/>
                <a:gd name="T31" fmla="*/ 155 h 278"/>
                <a:gd name="T32" fmla="*/ 201 w 403"/>
                <a:gd name="T33" fmla="*/ 270 h 278"/>
                <a:gd name="T34" fmla="*/ 94 w 403"/>
                <a:gd name="T35" fmla="*/ 229 h 278"/>
                <a:gd name="T36" fmla="*/ 95 w 403"/>
                <a:gd name="T37" fmla="*/ 224 h 278"/>
                <a:gd name="T38" fmla="*/ 105 w 403"/>
                <a:gd name="T39" fmla="*/ 199 h 278"/>
                <a:gd name="T40" fmla="*/ 120 w 403"/>
                <a:gd name="T41" fmla="*/ 161 h 278"/>
                <a:gd name="T42" fmla="*/ 136 w 403"/>
                <a:gd name="T43" fmla="*/ 18 h 278"/>
                <a:gd name="T44" fmla="*/ 267 w 403"/>
                <a:gd name="T45" fmla="*/ 18 h 278"/>
                <a:gd name="T46" fmla="*/ 283 w 403"/>
                <a:gd name="T47" fmla="*/ 161 h 278"/>
                <a:gd name="T48" fmla="*/ 297 w 403"/>
                <a:gd name="T49" fmla="*/ 199 h 278"/>
                <a:gd name="T50" fmla="*/ 307 w 403"/>
                <a:gd name="T51" fmla="*/ 224 h 278"/>
                <a:gd name="T52" fmla="*/ 308 w 403"/>
                <a:gd name="T53" fmla="*/ 229 h 278"/>
                <a:gd name="T54" fmla="*/ 201 w 403"/>
                <a:gd name="T55" fmla="*/ 270 h 278"/>
                <a:gd name="T56" fmla="*/ 314 w 403"/>
                <a:gd name="T57" fmla="*/ 221 h 278"/>
                <a:gd name="T58" fmla="*/ 297 w 403"/>
                <a:gd name="T59" fmla="*/ 80 h 278"/>
                <a:gd name="T60" fmla="*/ 368 w 403"/>
                <a:gd name="T61" fmla="*/ 80 h 278"/>
                <a:gd name="T62" fmla="*/ 393 w 403"/>
                <a:gd name="T63" fmla="*/ 200 h 278"/>
                <a:gd name="T64" fmla="*/ 333 w 403"/>
                <a:gd name="T65" fmla="*/ 22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278">
                  <a:moveTo>
                    <a:pt x="400" y="197"/>
                  </a:moveTo>
                  <a:cubicBezTo>
                    <a:pt x="393" y="173"/>
                    <a:pt x="367" y="132"/>
                    <a:pt x="378" y="64"/>
                  </a:cubicBezTo>
                  <a:cubicBezTo>
                    <a:pt x="371" y="72"/>
                    <a:pt x="354" y="78"/>
                    <a:pt x="333" y="78"/>
                  </a:cubicBezTo>
                  <a:cubicBezTo>
                    <a:pt x="311" y="78"/>
                    <a:pt x="294" y="72"/>
                    <a:pt x="287" y="64"/>
                  </a:cubicBezTo>
                  <a:cubicBezTo>
                    <a:pt x="292" y="95"/>
                    <a:pt x="290" y="120"/>
                    <a:pt x="285" y="140"/>
                  </a:cubicBezTo>
                  <a:cubicBezTo>
                    <a:pt x="274" y="104"/>
                    <a:pt x="268" y="58"/>
                    <a:pt x="277" y="0"/>
                  </a:cubicBezTo>
                  <a:cubicBezTo>
                    <a:pt x="266" y="14"/>
                    <a:pt x="236" y="23"/>
                    <a:pt x="201" y="23"/>
                  </a:cubicBezTo>
                  <a:cubicBezTo>
                    <a:pt x="166" y="23"/>
                    <a:pt x="136" y="14"/>
                    <a:pt x="125" y="0"/>
                  </a:cubicBezTo>
                  <a:cubicBezTo>
                    <a:pt x="135" y="58"/>
                    <a:pt x="128" y="104"/>
                    <a:pt x="118" y="140"/>
                  </a:cubicBezTo>
                  <a:cubicBezTo>
                    <a:pt x="113" y="120"/>
                    <a:pt x="110" y="95"/>
                    <a:pt x="115" y="64"/>
                  </a:cubicBezTo>
                  <a:cubicBezTo>
                    <a:pt x="109" y="72"/>
                    <a:pt x="91" y="78"/>
                    <a:pt x="70" y="78"/>
                  </a:cubicBezTo>
                  <a:cubicBezTo>
                    <a:pt x="49" y="78"/>
                    <a:pt x="31" y="72"/>
                    <a:pt x="25" y="64"/>
                  </a:cubicBezTo>
                  <a:cubicBezTo>
                    <a:pt x="36" y="132"/>
                    <a:pt x="10" y="173"/>
                    <a:pt x="2" y="197"/>
                  </a:cubicBezTo>
                  <a:cubicBezTo>
                    <a:pt x="1" y="201"/>
                    <a:pt x="0" y="204"/>
                    <a:pt x="0" y="204"/>
                  </a:cubicBezTo>
                  <a:cubicBezTo>
                    <a:pt x="0" y="218"/>
                    <a:pt x="31" y="230"/>
                    <a:pt x="70" y="230"/>
                  </a:cubicBezTo>
                  <a:cubicBezTo>
                    <a:pt x="75" y="230"/>
                    <a:pt x="80" y="230"/>
                    <a:pt x="85" y="230"/>
                  </a:cubicBezTo>
                  <a:cubicBezTo>
                    <a:pt x="84" y="232"/>
                    <a:pt x="84" y="234"/>
                    <a:pt x="84" y="234"/>
                  </a:cubicBezTo>
                  <a:cubicBezTo>
                    <a:pt x="84" y="258"/>
                    <a:pt x="136" y="278"/>
                    <a:pt x="201" y="278"/>
                  </a:cubicBezTo>
                  <a:cubicBezTo>
                    <a:pt x="266" y="278"/>
                    <a:pt x="319" y="258"/>
                    <a:pt x="319" y="234"/>
                  </a:cubicBezTo>
                  <a:cubicBezTo>
                    <a:pt x="319" y="234"/>
                    <a:pt x="318" y="232"/>
                    <a:pt x="317" y="230"/>
                  </a:cubicBezTo>
                  <a:cubicBezTo>
                    <a:pt x="322" y="230"/>
                    <a:pt x="327" y="230"/>
                    <a:pt x="333" y="230"/>
                  </a:cubicBezTo>
                  <a:cubicBezTo>
                    <a:pt x="371" y="230"/>
                    <a:pt x="403" y="218"/>
                    <a:pt x="403" y="204"/>
                  </a:cubicBezTo>
                  <a:cubicBezTo>
                    <a:pt x="403" y="204"/>
                    <a:pt x="402" y="201"/>
                    <a:pt x="400" y="197"/>
                  </a:cubicBezTo>
                  <a:close/>
                  <a:moveTo>
                    <a:pt x="88" y="221"/>
                  </a:moveTo>
                  <a:cubicBezTo>
                    <a:pt x="82" y="222"/>
                    <a:pt x="76" y="222"/>
                    <a:pt x="70" y="222"/>
                  </a:cubicBezTo>
                  <a:cubicBezTo>
                    <a:pt x="33" y="222"/>
                    <a:pt x="10" y="211"/>
                    <a:pt x="8" y="205"/>
                  </a:cubicBezTo>
                  <a:cubicBezTo>
                    <a:pt x="8" y="203"/>
                    <a:pt x="9" y="202"/>
                    <a:pt x="10" y="200"/>
                  </a:cubicBezTo>
                  <a:cubicBezTo>
                    <a:pt x="11" y="195"/>
                    <a:pt x="13" y="190"/>
                    <a:pt x="15" y="184"/>
                  </a:cubicBezTo>
                  <a:cubicBezTo>
                    <a:pt x="25" y="161"/>
                    <a:pt x="38" y="128"/>
                    <a:pt x="35" y="80"/>
                  </a:cubicBezTo>
                  <a:cubicBezTo>
                    <a:pt x="44" y="84"/>
                    <a:pt x="57" y="86"/>
                    <a:pt x="70" y="86"/>
                  </a:cubicBezTo>
                  <a:cubicBezTo>
                    <a:pt x="83" y="86"/>
                    <a:pt x="96" y="84"/>
                    <a:pt x="105" y="80"/>
                  </a:cubicBezTo>
                  <a:cubicBezTo>
                    <a:pt x="103" y="110"/>
                    <a:pt x="107" y="135"/>
                    <a:pt x="113" y="155"/>
                  </a:cubicBezTo>
                  <a:cubicBezTo>
                    <a:pt x="104" y="182"/>
                    <a:pt x="94" y="204"/>
                    <a:pt x="88" y="221"/>
                  </a:cubicBezTo>
                  <a:close/>
                  <a:moveTo>
                    <a:pt x="201" y="270"/>
                  </a:moveTo>
                  <a:cubicBezTo>
                    <a:pt x="135" y="270"/>
                    <a:pt x="94" y="250"/>
                    <a:pt x="92" y="235"/>
                  </a:cubicBezTo>
                  <a:cubicBezTo>
                    <a:pt x="92" y="234"/>
                    <a:pt x="93" y="231"/>
                    <a:pt x="94" y="229"/>
                  </a:cubicBezTo>
                  <a:cubicBezTo>
                    <a:pt x="94" y="228"/>
                    <a:pt x="95" y="226"/>
                    <a:pt x="95" y="225"/>
                  </a:cubicBezTo>
                  <a:cubicBezTo>
                    <a:pt x="95" y="225"/>
                    <a:pt x="95" y="225"/>
                    <a:pt x="95" y="224"/>
                  </a:cubicBezTo>
                  <a:cubicBezTo>
                    <a:pt x="96" y="223"/>
                    <a:pt x="96" y="222"/>
                    <a:pt x="97" y="220"/>
                  </a:cubicBezTo>
                  <a:cubicBezTo>
                    <a:pt x="99" y="214"/>
                    <a:pt x="102" y="207"/>
                    <a:pt x="105" y="199"/>
                  </a:cubicBezTo>
                  <a:cubicBezTo>
                    <a:pt x="109" y="190"/>
                    <a:pt x="113" y="179"/>
                    <a:pt x="118" y="167"/>
                  </a:cubicBezTo>
                  <a:cubicBezTo>
                    <a:pt x="118" y="165"/>
                    <a:pt x="119" y="163"/>
                    <a:pt x="120" y="161"/>
                  </a:cubicBezTo>
                  <a:cubicBezTo>
                    <a:pt x="120" y="159"/>
                    <a:pt x="121" y="157"/>
                    <a:pt x="122" y="155"/>
                  </a:cubicBezTo>
                  <a:cubicBezTo>
                    <a:pt x="133" y="119"/>
                    <a:pt x="142" y="75"/>
                    <a:pt x="136" y="18"/>
                  </a:cubicBezTo>
                  <a:cubicBezTo>
                    <a:pt x="152" y="26"/>
                    <a:pt x="175" y="31"/>
                    <a:pt x="201" y="31"/>
                  </a:cubicBezTo>
                  <a:cubicBezTo>
                    <a:pt x="227" y="31"/>
                    <a:pt x="250" y="26"/>
                    <a:pt x="267" y="18"/>
                  </a:cubicBezTo>
                  <a:cubicBezTo>
                    <a:pt x="260" y="75"/>
                    <a:pt x="269" y="119"/>
                    <a:pt x="281" y="155"/>
                  </a:cubicBezTo>
                  <a:cubicBezTo>
                    <a:pt x="281" y="157"/>
                    <a:pt x="282" y="159"/>
                    <a:pt x="283" y="161"/>
                  </a:cubicBezTo>
                  <a:cubicBezTo>
                    <a:pt x="283" y="163"/>
                    <a:pt x="284" y="165"/>
                    <a:pt x="285" y="167"/>
                  </a:cubicBezTo>
                  <a:cubicBezTo>
                    <a:pt x="289" y="179"/>
                    <a:pt x="293" y="190"/>
                    <a:pt x="297" y="199"/>
                  </a:cubicBezTo>
                  <a:cubicBezTo>
                    <a:pt x="300" y="207"/>
                    <a:pt x="303" y="214"/>
                    <a:pt x="305" y="220"/>
                  </a:cubicBezTo>
                  <a:cubicBezTo>
                    <a:pt x="306" y="222"/>
                    <a:pt x="307" y="223"/>
                    <a:pt x="307" y="224"/>
                  </a:cubicBezTo>
                  <a:cubicBezTo>
                    <a:pt x="307" y="225"/>
                    <a:pt x="307" y="225"/>
                    <a:pt x="307" y="225"/>
                  </a:cubicBezTo>
                  <a:cubicBezTo>
                    <a:pt x="308" y="226"/>
                    <a:pt x="308" y="228"/>
                    <a:pt x="308" y="229"/>
                  </a:cubicBezTo>
                  <a:cubicBezTo>
                    <a:pt x="309" y="231"/>
                    <a:pt x="310" y="234"/>
                    <a:pt x="310" y="235"/>
                  </a:cubicBezTo>
                  <a:cubicBezTo>
                    <a:pt x="308" y="250"/>
                    <a:pt x="267" y="270"/>
                    <a:pt x="201" y="270"/>
                  </a:cubicBezTo>
                  <a:close/>
                  <a:moveTo>
                    <a:pt x="333" y="222"/>
                  </a:moveTo>
                  <a:cubicBezTo>
                    <a:pt x="326" y="222"/>
                    <a:pt x="320" y="222"/>
                    <a:pt x="314" y="221"/>
                  </a:cubicBezTo>
                  <a:cubicBezTo>
                    <a:pt x="309" y="204"/>
                    <a:pt x="298" y="182"/>
                    <a:pt x="289" y="155"/>
                  </a:cubicBezTo>
                  <a:cubicBezTo>
                    <a:pt x="295" y="135"/>
                    <a:pt x="300" y="110"/>
                    <a:pt x="297" y="80"/>
                  </a:cubicBezTo>
                  <a:cubicBezTo>
                    <a:pt x="307" y="84"/>
                    <a:pt x="319" y="86"/>
                    <a:pt x="333" y="86"/>
                  </a:cubicBezTo>
                  <a:cubicBezTo>
                    <a:pt x="346" y="86"/>
                    <a:pt x="358" y="84"/>
                    <a:pt x="368" y="80"/>
                  </a:cubicBezTo>
                  <a:cubicBezTo>
                    <a:pt x="364" y="128"/>
                    <a:pt x="378" y="161"/>
                    <a:pt x="387" y="184"/>
                  </a:cubicBezTo>
                  <a:cubicBezTo>
                    <a:pt x="389" y="190"/>
                    <a:pt x="391" y="195"/>
                    <a:pt x="393" y="200"/>
                  </a:cubicBezTo>
                  <a:cubicBezTo>
                    <a:pt x="394" y="202"/>
                    <a:pt x="394" y="203"/>
                    <a:pt x="394" y="205"/>
                  </a:cubicBezTo>
                  <a:cubicBezTo>
                    <a:pt x="392" y="211"/>
                    <a:pt x="369" y="222"/>
                    <a:pt x="333"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84" name="Oval 21"/>
            <p:cNvSpPr>
              <a:spLocks noChangeArrowheads="1"/>
            </p:cNvSpPr>
            <p:nvPr/>
          </p:nvSpPr>
          <p:spPr bwMode="auto">
            <a:xfrm>
              <a:off x="2094" y="2346"/>
              <a:ext cx="381" cy="1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grpSp>
      <p:grpSp>
        <p:nvGrpSpPr>
          <p:cNvPr id="85" name="Группа 84"/>
          <p:cNvGrpSpPr/>
          <p:nvPr/>
        </p:nvGrpSpPr>
        <p:grpSpPr>
          <a:xfrm>
            <a:off x="8108777" y="2329485"/>
            <a:ext cx="683531" cy="609099"/>
            <a:chOff x="5084763" y="4022725"/>
            <a:chExt cx="701675" cy="633413"/>
          </a:xfrm>
          <a:solidFill>
            <a:schemeClr val="accent2"/>
          </a:solidFill>
        </p:grpSpPr>
        <p:sp>
          <p:nvSpPr>
            <p:cNvPr id="87" name="Freeform 36"/>
            <p:cNvSpPr>
              <a:spLocks/>
            </p:cNvSpPr>
            <p:nvPr/>
          </p:nvSpPr>
          <p:spPr bwMode="auto">
            <a:xfrm>
              <a:off x="5568951" y="4379913"/>
              <a:ext cx="80963" cy="109538"/>
            </a:xfrm>
            <a:custGeom>
              <a:avLst/>
              <a:gdLst>
                <a:gd name="T0" fmla="*/ 22 w 51"/>
                <a:gd name="T1" fmla="*/ 36 h 69"/>
                <a:gd name="T2" fmla="*/ 22 w 51"/>
                <a:gd name="T3" fmla="*/ 36 h 69"/>
                <a:gd name="T4" fmla="*/ 12 w 51"/>
                <a:gd name="T5" fmla="*/ 52 h 69"/>
                <a:gd name="T6" fmla="*/ 0 w 51"/>
                <a:gd name="T7" fmla="*/ 69 h 69"/>
                <a:gd name="T8" fmla="*/ 0 w 51"/>
                <a:gd name="T9" fmla="*/ 69 h 69"/>
                <a:gd name="T10" fmla="*/ 26 w 51"/>
                <a:gd name="T11" fmla="*/ 61 h 69"/>
                <a:gd name="T12" fmla="*/ 51 w 51"/>
                <a:gd name="T13" fmla="*/ 52 h 69"/>
                <a:gd name="T14" fmla="*/ 51 w 51"/>
                <a:gd name="T15" fmla="*/ 52 h 69"/>
                <a:gd name="T16" fmla="*/ 47 w 51"/>
                <a:gd name="T17" fmla="*/ 27 h 69"/>
                <a:gd name="T18" fmla="*/ 41 w 51"/>
                <a:gd name="T19" fmla="*/ 0 h 69"/>
                <a:gd name="T20" fmla="*/ 41 w 51"/>
                <a:gd name="T21" fmla="*/ 0 h 69"/>
                <a:gd name="T22" fmla="*/ 32 w 51"/>
                <a:gd name="T23" fmla="*/ 18 h 69"/>
                <a:gd name="T24" fmla="*/ 22 w 51"/>
                <a:gd name="T25" fmla="*/ 36 h 69"/>
                <a:gd name="T26" fmla="*/ 22 w 51"/>
                <a:gd name="T27"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9">
                  <a:moveTo>
                    <a:pt x="22" y="36"/>
                  </a:moveTo>
                  <a:lnTo>
                    <a:pt x="22" y="36"/>
                  </a:lnTo>
                  <a:lnTo>
                    <a:pt x="12" y="52"/>
                  </a:lnTo>
                  <a:lnTo>
                    <a:pt x="0" y="69"/>
                  </a:lnTo>
                  <a:lnTo>
                    <a:pt x="0" y="69"/>
                  </a:lnTo>
                  <a:lnTo>
                    <a:pt x="26" y="61"/>
                  </a:lnTo>
                  <a:lnTo>
                    <a:pt x="51" y="52"/>
                  </a:lnTo>
                  <a:lnTo>
                    <a:pt x="51" y="52"/>
                  </a:lnTo>
                  <a:lnTo>
                    <a:pt x="47" y="27"/>
                  </a:lnTo>
                  <a:lnTo>
                    <a:pt x="41" y="0"/>
                  </a:lnTo>
                  <a:lnTo>
                    <a:pt x="41" y="0"/>
                  </a:lnTo>
                  <a:lnTo>
                    <a:pt x="32" y="18"/>
                  </a:lnTo>
                  <a:lnTo>
                    <a:pt x="22" y="36"/>
                  </a:lnTo>
                  <a:lnTo>
                    <a:pt x="2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37"/>
            <p:cNvSpPr>
              <a:spLocks/>
            </p:cNvSpPr>
            <p:nvPr/>
          </p:nvSpPr>
          <p:spPr bwMode="auto">
            <a:xfrm>
              <a:off x="5537201" y="4349750"/>
              <a:ext cx="92075" cy="146050"/>
            </a:xfrm>
            <a:custGeom>
              <a:avLst/>
              <a:gdLst>
                <a:gd name="T0" fmla="*/ 15 w 58"/>
                <a:gd name="T1" fmla="*/ 89 h 92"/>
                <a:gd name="T2" fmla="*/ 15 w 58"/>
                <a:gd name="T3" fmla="*/ 89 h 92"/>
                <a:gd name="T4" fmla="*/ 27 w 58"/>
                <a:gd name="T5" fmla="*/ 71 h 92"/>
                <a:gd name="T6" fmla="*/ 38 w 58"/>
                <a:gd name="T7" fmla="*/ 52 h 92"/>
                <a:gd name="T8" fmla="*/ 38 w 58"/>
                <a:gd name="T9" fmla="*/ 52 h 92"/>
                <a:gd name="T10" fmla="*/ 49 w 58"/>
                <a:gd name="T11" fmla="*/ 33 h 92"/>
                <a:gd name="T12" fmla="*/ 58 w 58"/>
                <a:gd name="T13" fmla="*/ 13 h 92"/>
                <a:gd name="T14" fmla="*/ 58 w 58"/>
                <a:gd name="T15" fmla="*/ 13 h 92"/>
                <a:gd name="T16" fmla="*/ 53 w 58"/>
                <a:gd name="T17" fmla="*/ 0 h 92"/>
                <a:gd name="T18" fmla="*/ 53 w 58"/>
                <a:gd name="T19" fmla="*/ 0 h 92"/>
                <a:gd name="T20" fmla="*/ 42 w 58"/>
                <a:gd name="T21" fmla="*/ 23 h 92"/>
                <a:gd name="T22" fmla="*/ 30 w 58"/>
                <a:gd name="T23" fmla="*/ 47 h 92"/>
                <a:gd name="T24" fmla="*/ 30 w 58"/>
                <a:gd name="T25" fmla="*/ 47 h 92"/>
                <a:gd name="T26" fmla="*/ 16 w 58"/>
                <a:gd name="T27" fmla="*/ 71 h 92"/>
                <a:gd name="T28" fmla="*/ 0 w 58"/>
                <a:gd name="T29" fmla="*/ 92 h 92"/>
                <a:gd name="T30" fmla="*/ 0 w 58"/>
                <a:gd name="T31" fmla="*/ 92 h 92"/>
                <a:gd name="T32" fmla="*/ 15 w 58"/>
                <a:gd name="T33" fmla="*/ 89 h 92"/>
                <a:gd name="T34" fmla="*/ 15 w 58"/>
                <a:gd name="T3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92">
                  <a:moveTo>
                    <a:pt x="15" y="89"/>
                  </a:moveTo>
                  <a:lnTo>
                    <a:pt x="15" y="89"/>
                  </a:lnTo>
                  <a:lnTo>
                    <a:pt x="27" y="71"/>
                  </a:lnTo>
                  <a:lnTo>
                    <a:pt x="38" y="52"/>
                  </a:lnTo>
                  <a:lnTo>
                    <a:pt x="38" y="52"/>
                  </a:lnTo>
                  <a:lnTo>
                    <a:pt x="49" y="33"/>
                  </a:lnTo>
                  <a:lnTo>
                    <a:pt x="58" y="13"/>
                  </a:lnTo>
                  <a:lnTo>
                    <a:pt x="58" y="13"/>
                  </a:lnTo>
                  <a:lnTo>
                    <a:pt x="53" y="0"/>
                  </a:lnTo>
                  <a:lnTo>
                    <a:pt x="53" y="0"/>
                  </a:lnTo>
                  <a:lnTo>
                    <a:pt x="42" y="23"/>
                  </a:lnTo>
                  <a:lnTo>
                    <a:pt x="30" y="47"/>
                  </a:lnTo>
                  <a:lnTo>
                    <a:pt x="30" y="47"/>
                  </a:lnTo>
                  <a:lnTo>
                    <a:pt x="16" y="71"/>
                  </a:lnTo>
                  <a:lnTo>
                    <a:pt x="0" y="92"/>
                  </a:lnTo>
                  <a:lnTo>
                    <a:pt x="0" y="92"/>
                  </a:lnTo>
                  <a:lnTo>
                    <a:pt x="15" y="89"/>
                  </a:lnTo>
                  <a:lnTo>
                    <a:pt x="1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4" name="Freeform 38"/>
            <p:cNvSpPr>
              <a:spLocks/>
            </p:cNvSpPr>
            <p:nvPr/>
          </p:nvSpPr>
          <p:spPr bwMode="auto">
            <a:xfrm>
              <a:off x="5637213" y="4219575"/>
              <a:ext cx="34925" cy="111125"/>
            </a:xfrm>
            <a:custGeom>
              <a:avLst/>
              <a:gdLst>
                <a:gd name="T0" fmla="*/ 22 w 22"/>
                <a:gd name="T1" fmla="*/ 4 h 70"/>
                <a:gd name="T2" fmla="*/ 22 w 22"/>
                <a:gd name="T3" fmla="*/ 4 h 70"/>
                <a:gd name="T4" fmla="*/ 15 w 22"/>
                <a:gd name="T5" fmla="*/ 0 h 70"/>
                <a:gd name="T6" fmla="*/ 15 w 22"/>
                <a:gd name="T7" fmla="*/ 0 h 70"/>
                <a:gd name="T8" fmla="*/ 12 w 22"/>
                <a:gd name="T9" fmla="*/ 0 h 70"/>
                <a:gd name="T10" fmla="*/ 12 w 22"/>
                <a:gd name="T11" fmla="*/ 0 h 70"/>
                <a:gd name="T12" fmla="*/ 7 w 22"/>
                <a:gd name="T13" fmla="*/ 28 h 70"/>
                <a:gd name="T14" fmla="*/ 0 w 22"/>
                <a:gd name="T15" fmla="*/ 55 h 70"/>
                <a:gd name="T16" fmla="*/ 0 w 22"/>
                <a:gd name="T17" fmla="*/ 55 h 70"/>
                <a:gd name="T18" fmla="*/ 6 w 22"/>
                <a:gd name="T19" fmla="*/ 70 h 70"/>
                <a:gd name="T20" fmla="*/ 6 w 22"/>
                <a:gd name="T21" fmla="*/ 70 h 70"/>
                <a:gd name="T22" fmla="*/ 11 w 22"/>
                <a:gd name="T23" fmla="*/ 53 h 70"/>
                <a:gd name="T24" fmla="*/ 16 w 22"/>
                <a:gd name="T25" fmla="*/ 37 h 70"/>
                <a:gd name="T26" fmla="*/ 19 w 22"/>
                <a:gd name="T27" fmla="*/ 20 h 70"/>
                <a:gd name="T28" fmla="*/ 22 w 22"/>
                <a:gd name="T29" fmla="*/ 4 h 70"/>
                <a:gd name="T30" fmla="*/ 22 w 22"/>
                <a:gd name="T3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0">
                  <a:moveTo>
                    <a:pt x="22" y="4"/>
                  </a:moveTo>
                  <a:lnTo>
                    <a:pt x="22" y="4"/>
                  </a:lnTo>
                  <a:lnTo>
                    <a:pt x="15" y="0"/>
                  </a:lnTo>
                  <a:lnTo>
                    <a:pt x="15" y="0"/>
                  </a:lnTo>
                  <a:lnTo>
                    <a:pt x="12" y="0"/>
                  </a:lnTo>
                  <a:lnTo>
                    <a:pt x="12" y="0"/>
                  </a:lnTo>
                  <a:lnTo>
                    <a:pt x="7" y="28"/>
                  </a:lnTo>
                  <a:lnTo>
                    <a:pt x="0" y="55"/>
                  </a:lnTo>
                  <a:lnTo>
                    <a:pt x="0" y="55"/>
                  </a:lnTo>
                  <a:lnTo>
                    <a:pt x="6" y="70"/>
                  </a:lnTo>
                  <a:lnTo>
                    <a:pt x="6" y="70"/>
                  </a:lnTo>
                  <a:lnTo>
                    <a:pt x="11" y="53"/>
                  </a:lnTo>
                  <a:lnTo>
                    <a:pt x="16" y="37"/>
                  </a:lnTo>
                  <a:lnTo>
                    <a:pt x="19" y="20"/>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5" name="Freeform 39"/>
            <p:cNvSpPr>
              <a:spLocks/>
            </p:cNvSpPr>
            <p:nvPr/>
          </p:nvSpPr>
          <p:spPr bwMode="auto">
            <a:xfrm>
              <a:off x="5443538" y="4524375"/>
              <a:ext cx="90488" cy="76200"/>
            </a:xfrm>
            <a:custGeom>
              <a:avLst/>
              <a:gdLst>
                <a:gd name="T0" fmla="*/ 1 w 57"/>
                <a:gd name="T1" fmla="*/ 43 h 48"/>
                <a:gd name="T2" fmla="*/ 1 w 57"/>
                <a:gd name="T3" fmla="*/ 43 h 48"/>
                <a:gd name="T4" fmla="*/ 6 w 57"/>
                <a:gd name="T5" fmla="*/ 47 h 48"/>
                <a:gd name="T6" fmla="*/ 8 w 57"/>
                <a:gd name="T7" fmla="*/ 48 h 48"/>
                <a:gd name="T8" fmla="*/ 8 w 57"/>
                <a:gd name="T9" fmla="*/ 48 h 48"/>
                <a:gd name="T10" fmla="*/ 21 w 57"/>
                <a:gd name="T11" fmla="*/ 37 h 48"/>
                <a:gd name="T12" fmla="*/ 33 w 57"/>
                <a:gd name="T13" fmla="*/ 25 h 48"/>
                <a:gd name="T14" fmla="*/ 45 w 57"/>
                <a:gd name="T15" fmla="*/ 14 h 48"/>
                <a:gd name="T16" fmla="*/ 57 w 57"/>
                <a:gd name="T17" fmla="*/ 0 h 48"/>
                <a:gd name="T18" fmla="*/ 57 w 57"/>
                <a:gd name="T19" fmla="*/ 0 h 48"/>
                <a:gd name="T20" fmla="*/ 43 w 57"/>
                <a:gd name="T21" fmla="*/ 3 h 48"/>
                <a:gd name="T22" fmla="*/ 43 w 57"/>
                <a:gd name="T23" fmla="*/ 3 h 48"/>
                <a:gd name="T24" fmla="*/ 22 w 57"/>
                <a:gd name="T25" fmla="*/ 24 h 48"/>
                <a:gd name="T26" fmla="*/ 0 w 57"/>
                <a:gd name="T27" fmla="*/ 43 h 48"/>
                <a:gd name="T28" fmla="*/ 0 w 57"/>
                <a:gd name="T29" fmla="*/ 43 h 48"/>
                <a:gd name="T30" fmla="*/ 1 w 57"/>
                <a:gd name="T31" fmla="*/ 43 h 48"/>
                <a:gd name="T32" fmla="*/ 1 w 57"/>
                <a:gd name="T33"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8">
                  <a:moveTo>
                    <a:pt x="1" y="43"/>
                  </a:moveTo>
                  <a:lnTo>
                    <a:pt x="1" y="43"/>
                  </a:lnTo>
                  <a:lnTo>
                    <a:pt x="6" y="47"/>
                  </a:lnTo>
                  <a:lnTo>
                    <a:pt x="8" y="48"/>
                  </a:lnTo>
                  <a:lnTo>
                    <a:pt x="8" y="48"/>
                  </a:lnTo>
                  <a:lnTo>
                    <a:pt x="21" y="37"/>
                  </a:lnTo>
                  <a:lnTo>
                    <a:pt x="33" y="25"/>
                  </a:lnTo>
                  <a:lnTo>
                    <a:pt x="45" y="14"/>
                  </a:lnTo>
                  <a:lnTo>
                    <a:pt x="57" y="0"/>
                  </a:lnTo>
                  <a:lnTo>
                    <a:pt x="57" y="0"/>
                  </a:lnTo>
                  <a:lnTo>
                    <a:pt x="43" y="3"/>
                  </a:lnTo>
                  <a:lnTo>
                    <a:pt x="43" y="3"/>
                  </a:lnTo>
                  <a:lnTo>
                    <a:pt x="22" y="24"/>
                  </a:lnTo>
                  <a:lnTo>
                    <a:pt x="0" y="43"/>
                  </a:lnTo>
                  <a:lnTo>
                    <a:pt x="0"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8" name="Freeform 40"/>
            <p:cNvSpPr>
              <a:spLocks/>
            </p:cNvSpPr>
            <p:nvPr/>
          </p:nvSpPr>
          <p:spPr bwMode="auto">
            <a:xfrm>
              <a:off x="5241926" y="4349750"/>
              <a:ext cx="95250" cy="146050"/>
            </a:xfrm>
            <a:custGeom>
              <a:avLst/>
              <a:gdLst>
                <a:gd name="T0" fmla="*/ 6 w 60"/>
                <a:gd name="T1" fmla="*/ 0 h 92"/>
                <a:gd name="T2" fmla="*/ 6 w 60"/>
                <a:gd name="T3" fmla="*/ 0 h 92"/>
                <a:gd name="T4" fmla="*/ 0 w 60"/>
                <a:gd name="T5" fmla="*/ 13 h 92"/>
                <a:gd name="T6" fmla="*/ 0 w 60"/>
                <a:gd name="T7" fmla="*/ 13 h 92"/>
                <a:gd name="T8" fmla="*/ 10 w 60"/>
                <a:gd name="T9" fmla="*/ 33 h 92"/>
                <a:gd name="T10" fmla="*/ 20 w 60"/>
                <a:gd name="T11" fmla="*/ 52 h 92"/>
                <a:gd name="T12" fmla="*/ 20 w 60"/>
                <a:gd name="T13" fmla="*/ 52 h 92"/>
                <a:gd name="T14" fmla="*/ 32 w 60"/>
                <a:gd name="T15" fmla="*/ 71 h 92"/>
                <a:gd name="T16" fmla="*/ 45 w 60"/>
                <a:gd name="T17" fmla="*/ 89 h 92"/>
                <a:gd name="T18" fmla="*/ 45 w 60"/>
                <a:gd name="T19" fmla="*/ 89 h 92"/>
                <a:gd name="T20" fmla="*/ 60 w 60"/>
                <a:gd name="T21" fmla="*/ 92 h 92"/>
                <a:gd name="T22" fmla="*/ 60 w 60"/>
                <a:gd name="T23" fmla="*/ 92 h 92"/>
                <a:gd name="T24" fmla="*/ 44 w 60"/>
                <a:gd name="T25" fmla="*/ 71 h 92"/>
                <a:gd name="T26" fmla="*/ 29 w 60"/>
                <a:gd name="T27" fmla="*/ 47 h 92"/>
                <a:gd name="T28" fmla="*/ 29 w 60"/>
                <a:gd name="T29" fmla="*/ 47 h 92"/>
                <a:gd name="T30" fmla="*/ 16 w 60"/>
                <a:gd name="T31" fmla="*/ 23 h 92"/>
                <a:gd name="T32" fmla="*/ 6 w 60"/>
                <a:gd name="T33" fmla="*/ 0 h 92"/>
                <a:gd name="T34" fmla="*/ 6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6" y="0"/>
                  </a:moveTo>
                  <a:lnTo>
                    <a:pt x="6" y="0"/>
                  </a:lnTo>
                  <a:lnTo>
                    <a:pt x="0" y="13"/>
                  </a:lnTo>
                  <a:lnTo>
                    <a:pt x="0" y="13"/>
                  </a:lnTo>
                  <a:lnTo>
                    <a:pt x="10" y="33"/>
                  </a:lnTo>
                  <a:lnTo>
                    <a:pt x="20" y="52"/>
                  </a:lnTo>
                  <a:lnTo>
                    <a:pt x="20" y="52"/>
                  </a:lnTo>
                  <a:lnTo>
                    <a:pt x="32" y="71"/>
                  </a:lnTo>
                  <a:lnTo>
                    <a:pt x="45" y="89"/>
                  </a:lnTo>
                  <a:lnTo>
                    <a:pt x="45" y="89"/>
                  </a:lnTo>
                  <a:lnTo>
                    <a:pt x="60" y="92"/>
                  </a:lnTo>
                  <a:lnTo>
                    <a:pt x="60" y="92"/>
                  </a:lnTo>
                  <a:lnTo>
                    <a:pt x="44" y="71"/>
                  </a:lnTo>
                  <a:lnTo>
                    <a:pt x="29" y="47"/>
                  </a:lnTo>
                  <a:lnTo>
                    <a:pt x="29" y="47"/>
                  </a:lnTo>
                  <a:lnTo>
                    <a:pt x="16" y="2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9" name="Freeform 41"/>
            <p:cNvSpPr>
              <a:spLocks/>
            </p:cNvSpPr>
            <p:nvPr/>
          </p:nvSpPr>
          <p:spPr bwMode="auto">
            <a:xfrm>
              <a:off x="5537201" y="4184650"/>
              <a:ext cx="134938" cy="276225"/>
            </a:xfrm>
            <a:custGeom>
              <a:avLst/>
              <a:gdLst>
                <a:gd name="T0" fmla="*/ 59 w 85"/>
                <a:gd name="T1" fmla="*/ 81 h 174"/>
                <a:gd name="T2" fmla="*/ 58 w 85"/>
                <a:gd name="T3" fmla="*/ 79 h 174"/>
                <a:gd name="T4" fmla="*/ 38 w 85"/>
                <a:gd name="T5" fmla="*/ 39 h 174"/>
                <a:gd name="T6" fmla="*/ 28 w 85"/>
                <a:gd name="T7" fmla="*/ 21 h 174"/>
                <a:gd name="T8" fmla="*/ 15 w 85"/>
                <a:gd name="T9" fmla="*/ 2 h 174"/>
                <a:gd name="T10" fmla="*/ 15 w 85"/>
                <a:gd name="T11" fmla="*/ 2 h 174"/>
                <a:gd name="T12" fmla="*/ 1 w 85"/>
                <a:gd name="T13" fmla="*/ 0 h 174"/>
                <a:gd name="T14" fmla="*/ 0 w 85"/>
                <a:gd name="T15" fmla="*/ 0 h 174"/>
                <a:gd name="T16" fmla="*/ 30 w 85"/>
                <a:gd name="T17" fmla="*/ 43 h 174"/>
                <a:gd name="T18" fmla="*/ 42 w 85"/>
                <a:gd name="T19" fmla="*/ 68 h 174"/>
                <a:gd name="T20" fmla="*/ 53 w 85"/>
                <a:gd name="T21" fmla="*/ 92 h 174"/>
                <a:gd name="T22" fmla="*/ 54 w 85"/>
                <a:gd name="T23" fmla="*/ 92 h 174"/>
                <a:gd name="T24" fmla="*/ 54 w 85"/>
                <a:gd name="T25" fmla="*/ 94 h 174"/>
                <a:gd name="T26" fmla="*/ 54 w 85"/>
                <a:gd name="T27" fmla="*/ 94 h 174"/>
                <a:gd name="T28" fmla="*/ 54 w 85"/>
                <a:gd name="T29" fmla="*/ 94 h 174"/>
                <a:gd name="T30" fmla="*/ 56 w 85"/>
                <a:gd name="T31" fmla="*/ 97 h 174"/>
                <a:gd name="T32" fmla="*/ 56 w 85"/>
                <a:gd name="T33" fmla="*/ 97 h 174"/>
                <a:gd name="T34" fmla="*/ 57 w 85"/>
                <a:gd name="T35" fmla="*/ 100 h 174"/>
                <a:gd name="T36" fmla="*/ 61 w 85"/>
                <a:gd name="T37" fmla="*/ 112 h 174"/>
                <a:gd name="T38" fmla="*/ 62 w 85"/>
                <a:gd name="T39" fmla="*/ 114 h 174"/>
                <a:gd name="T40" fmla="*/ 63 w 85"/>
                <a:gd name="T41" fmla="*/ 117 h 174"/>
                <a:gd name="T42" fmla="*/ 75 w 85"/>
                <a:gd name="T43" fmla="*/ 174 h 174"/>
                <a:gd name="T44" fmla="*/ 78 w 85"/>
                <a:gd name="T45" fmla="*/ 172 h 174"/>
                <a:gd name="T46" fmla="*/ 83 w 85"/>
                <a:gd name="T47" fmla="*/ 170 h 174"/>
                <a:gd name="T48" fmla="*/ 85 w 85"/>
                <a:gd name="T49" fmla="*/ 168 h 174"/>
                <a:gd name="T50" fmla="*/ 79 w 85"/>
                <a:gd name="T51" fmla="*/ 137 h 174"/>
                <a:gd name="T52" fmla="*/ 69 w 85"/>
                <a:gd name="T53" fmla="*/ 104 h 174"/>
                <a:gd name="T54" fmla="*/ 69 w 85"/>
                <a:gd name="T55" fmla="*/ 102 h 174"/>
                <a:gd name="T56" fmla="*/ 67 w 85"/>
                <a:gd name="T57" fmla="*/ 101 h 174"/>
                <a:gd name="T58" fmla="*/ 67 w 85"/>
                <a:gd name="T59" fmla="*/ 100 h 174"/>
                <a:gd name="T60" fmla="*/ 67 w 85"/>
                <a:gd name="T61" fmla="*/ 100 h 174"/>
                <a:gd name="T62" fmla="*/ 66 w 85"/>
                <a:gd name="T63" fmla="*/ 97 h 174"/>
                <a:gd name="T64" fmla="*/ 66 w 85"/>
                <a:gd name="T65" fmla="*/ 97 h 174"/>
                <a:gd name="T66" fmla="*/ 66 w 85"/>
                <a:gd name="T67" fmla="*/ 96 h 174"/>
                <a:gd name="T68" fmla="*/ 65 w 85"/>
                <a:gd name="T69" fmla="*/ 93 h 174"/>
                <a:gd name="T70" fmla="*/ 61 w 85"/>
                <a:gd name="T71" fmla="*/ 84 h 174"/>
                <a:gd name="T72" fmla="*/ 59 w 85"/>
                <a:gd name="T7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174">
                  <a:moveTo>
                    <a:pt x="59" y="81"/>
                  </a:moveTo>
                  <a:lnTo>
                    <a:pt x="59" y="81"/>
                  </a:lnTo>
                  <a:lnTo>
                    <a:pt x="58" y="79"/>
                  </a:lnTo>
                  <a:lnTo>
                    <a:pt x="58" y="79"/>
                  </a:lnTo>
                  <a:lnTo>
                    <a:pt x="49" y="58"/>
                  </a:lnTo>
                  <a:lnTo>
                    <a:pt x="38" y="39"/>
                  </a:lnTo>
                  <a:lnTo>
                    <a:pt x="38" y="39"/>
                  </a:lnTo>
                  <a:lnTo>
                    <a:pt x="28" y="21"/>
                  </a:lnTo>
                  <a:lnTo>
                    <a:pt x="15" y="2"/>
                  </a:lnTo>
                  <a:lnTo>
                    <a:pt x="15" y="2"/>
                  </a:lnTo>
                  <a:lnTo>
                    <a:pt x="15" y="2"/>
                  </a:lnTo>
                  <a:lnTo>
                    <a:pt x="15" y="2"/>
                  </a:lnTo>
                  <a:lnTo>
                    <a:pt x="1" y="0"/>
                  </a:lnTo>
                  <a:lnTo>
                    <a:pt x="1" y="0"/>
                  </a:lnTo>
                  <a:lnTo>
                    <a:pt x="0" y="0"/>
                  </a:lnTo>
                  <a:lnTo>
                    <a:pt x="0" y="0"/>
                  </a:lnTo>
                  <a:lnTo>
                    <a:pt x="16" y="21"/>
                  </a:lnTo>
                  <a:lnTo>
                    <a:pt x="30" y="43"/>
                  </a:lnTo>
                  <a:lnTo>
                    <a:pt x="30" y="43"/>
                  </a:lnTo>
                  <a:lnTo>
                    <a:pt x="42" y="68"/>
                  </a:lnTo>
                  <a:lnTo>
                    <a:pt x="53" y="92"/>
                  </a:lnTo>
                  <a:lnTo>
                    <a:pt x="53" y="92"/>
                  </a:lnTo>
                  <a:lnTo>
                    <a:pt x="54" y="92"/>
                  </a:lnTo>
                  <a:lnTo>
                    <a:pt x="54" y="92"/>
                  </a:lnTo>
                  <a:lnTo>
                    <a:pt x="54" y="94"/>
                  </a:lnTo>
                  <a:lnTo>
                    <a:pt x="54" y="94"/>
                  </a:lnTo>
                  <a:lnTo>
                    <a:pt x="54" y="94"/>
                  </a:lnTo>
                  <a:lnTo>
                    <a:pt x="54" y="94"/>
                  </a:lnTo>
                  <a:lnTo>
                    <a:pt x="54" y="94"/>
                  </a:lnTo>
                  <a:lnTo>
                    <a:pt x="54" y="94"/>
                  </a:lnTo>
                  <a:lnTo>
                    <a:pt x="56" y="97"/>
                  </a:lnTo>
                  <a:lnTo>
                    <a:pt x="56" y="97"/>
                  </a:lnTo>
                  <a:lnTo>
                    <a:pt x="56" y="97"/>
                  </a:lnTo>
                  <a:lnTo>
                    <a:pt x="56" y="97"/>
                  </a:lnTo>
                  <a:lnTo>
                    <a:pt x="57" y="100"/>
                  </a:lnTo>
                  <a:lnTo>
                    <a:pt x="57" y="100"/>
                  </a:lnTo>
                  <a:lnTo>
                    <a:pt x="61" y="112"/>
                  </a:lnTo>
                  <a:lnTo>
                    <a:pt x="61" y="112"/>
                  </a:lnTo>
                  <a:lnTo>
                    <a:pt x="62" y="114"/>
                  </a:lnTo>
                  <a:lnTo>
                    <a:pt x="62" y="114"/>
                  </a:lnTo>
                  <a:lnTo>
                    <a:pt x="63" y="117"/>
                  </a:lnTo>
                  <a:lnTo>
                    <a:pt x="63" y="117"/>
                  </a:lnTo>
                  <a:lnTo>
                    <a:pt x="70" y="146"/>
                  </a:lnTo>
                  <a:lnTo>
                    <a:pt x="75" y="174"/>
                  </a:lnTo>
                  <a:lnTo>
                    <a:pt x="75" y="174"/>
                  </a:lnTo>
                  <a:lnTo>
                    <a:pt x="78" y="172"/>
                  </a:lnTo>
                  <a:lnTo>
                    <a:pt x="78" y="172"/>
                  </a:lnTo>
                  <a:lnTo>
                    <a:pt x="83" y="170"/>
                  </a:lnTo>
                  <a:lnTo>
                    <a:pt x="85" y="168"/>
                  </a:lnTo>
                  <a:lnTo>
                    <a:pt x="85" y="168"/>
                  </a:lnTo>
                  <a:lnTo>
                    <a:pt x="82" y="152"/>
                  </a:lnTo>
                  <a:lnTo>
                    <a:pt x="79" y="137"/>
                  </a:lnTo>
                  <a:lnTo>
                    <a:pt x="74" y="120"/>
                  </a:lnTo>
                  <a:lnTo>
                    <a:pt x="69" y="104"/>
                  </a:lnTo>
                  <a:lnTo>
                    <a:pt x="69" y="104"/>
                  </a:lnTo>
                  <a:lnTo>
                    <a:pt x="69" y="102"/>
                  </a:lnTo>
                  <a:lnTo>
                    <a:pt x="69" y="102"/>
                  </a:lnTo>
                  <a:lnTo>
                    <a:pt x="67" y="101"/>
                  </a:lnTo>
                  <a:lnTo>
                    <a:pt x="67" y="101"/>
                  </a:lnTo>
                  <a:lnTo>
                    <a:pt x="67" y="100"/>
                  </a:lnTo>
                  <a:lnTo>
                    <a:pt x="67" y="100"/>
                  </a:lnTo>
                  <a:lnTo>
                    <a:pt x="67" y="100"/>
                  </a:lnTo>
                  <a:lnTo>
                    <a:pt x="67" y="100"/>
                  </a:lnTo>
                  <a:lnTo>
                    <a:pt x="66" y="97"/>
                  </a:lnTo>
                  <a:lnTo>
                    <a:pt x="66" y="97"/>
                  </a:lnTo>
                  <a:lnTo>
                    <a:pt x="66" y="97"/>
                  </a:lnTo>
                  <a:lnTo>
                    <a:pt x="66" y="97"/>
                  </a:lnTo>
                  <a:lnTo>
                    <a:pt x="66" y="96"/>
                  </a:lnTo>
                  <a:lnTo>
                    <a:pt x="65" y="93"/>
                  </a:lnTo>
                  <a:lnTo>
                    <a:pt x="65" y="93"/>
                  </a:lnTo>
                  <a:lnTo>
                    <a:pt x="61" y="84"/>
                  </a:lnTo>
                  <a:lnTo>
                    <a:pt x="61" y="84"/>
                  </a:lnTo>
                  <a:lnTo>
                    <a:pt x="59" y="81"/>
                  </a:lnTo>
                  <a:lnTo>
                    <a:pt x="5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0" name="Freeform 42"/>
            <p:cNvSpPr>
              <a:spLocks/>
            </p:cNvSpPr>
            <p:nvPr/>
          </p:nvSpPr>
          <p:spPr bwMode="auto">
            <a:xfrm>
              <a:off x="5373688" y="4043363"/>
              <a:ext cx="279400" cy="142875"/>
            </a:xfrm>
            <a:custGeom>
              <a:avLst/>
              <a:gdLst>
                <a:gd name="T0" fmla="*/ 174 w 176"/>
                <a:gd name="T1" fmla="*/ 69 h 90"/>
                <a:gd name="T2" fmla="*/ 174 w 176"/>
                <a:gd name="T3" fmla="*/ 62 h 90"/>
                <a:gd name="T4" fmla="*/ 173 w 176"/>
                <a:gd name="T5" fmla="*/ 56 h 90"/>
                <a:gd name="T6" fmla="*/ 172 w 176"/>
                <a:gd name="T7" fmla="*/ 50 h 90"/>
                <a:gd name="T8" fmla="*/ 169 w 176"/>
                <a:gd name="T9" fmla="*/ 44 h 90"/>
                <a:gd name="T10" fmla="*/ 168 w 176"/>
                <a:gd name="T11" fmla="*/ 38 h 90"/>
                <a:gd name="T12" fmla="*/ 165 w 176"/>
                <a:gd name="T13" fmla="*/ 33 h 90"/>
                <a:gd name="T14" fmla="*/ 162 w 176"/>
                <a:gd name="T15" fmla="*/ 29 h 90"/>
                <a:gd name="T16" fmla="*/ 160 w 176"/>
                <a:gd name="T17" fmla="*/ 24 h 90"/>
                <a:gd name="T18" fmla="*/ 157 w 176"/>
                <a:gd name="T19" fmla="*/ 20 h 90"/>
                <a:gd name="T20" fmla="*/ 153 w 176"/>
                <a:gd name="T21" fmla="*/ 15 h 90"/>
                <a:gd name="T22" fmla="*/ 151 w 176"/>
                <a:gd name="T23" fmla="*/ 13 h 90"/>
                <a:gd name="T24" fmla="*/ 143 w 176"/>
                <a:gd name="T25" fmla="*/ 8 h 90"/>
                <a:gd name="T26" fmla="*/ 124 w 176"/>
                <a:gd name="T27" fmla="*/ 2 h 90"/>
                <a:gd name="T28" fmla="*/ 104 w 176"/>
                <a:gd name="T29" fmla="*/ 2 h 90"/>
                <a:gd name="T30" fmla="*/ 81 w 176"/>
                <a:gd name="T31" fmla="*/ 8 h 90"/>
                <a:gd name="T32" fmla="*/ 56 w 176"/>
                <a:gd name="T33" fmla="*/ 20 h 90"/>
                <a:gd name="T34" fmla="*/ 54 w 176"/>
                <a:gd name="T35" fmla="*/ 21 h 90"/>
                <a:gd name="T36" fmla="*/ 52 w 176"/>
                <a:gd name="T37" fmla="*/ 23 h 90"/>
                <a:gd name="T38" fmla="*/ 45 w 176"/>
                <a:gd name="T39" fmla="*/ 27 h 90"/>
                <a:gd name="T40" fmla="*/ 43 w 176"/>
                <a:gd name="T41" fmla="*/ 28 h 90"/>
                <a:gd name="T42" fmla="*/ 41 w 176"/>
                <a:gd name="T43" fmla="*/ 29 h 90"/>
                <a:gd name="T44" fmla="*/ 40 w 176"/>
                <a:gd name="T45" fmla="*/ 31 h 90"/>
                <a:gd name="T46" fmla="*/ 33 w 176"/>
                <a:gd name="T47" fmla="*/ 36 h 90"/>
                <a:gd name="T48" fmla="*/ 29 w 176"/>
                <a:gd name="T49" fmla="*/ 38 h 90"/>
                <a:gd name="T50" fmla="*/ 21 w 176"/>
                <a:gd name="T51" fmla="*/ 46 h 90"/>
                <a:gd name="T52" fmla="*/ 16 w 176"/>
                <a:gd name="T53" fmla="*/ 50 h 90"/>
                <a:gd name="T54" fmla="*/ 10 w 176"/>
                <a:gd name="T55" fmla="*/ 57 h 90"/>
                <a:gd name="T56" fmla="*/ 4 w 176"/>
                <a:gd name="T57" fmla="*/ 62 h 90"/>
                <a:gd name="T58" fmla="*/ 0 w 176"/>
                <a:gd name="T59" fmla="*/ 66 h 90"/>
                <a:gd name="T60" fmla="*/ 3 w 176"/>
                <a:gd name="T61" fmla="*/ 66 h 90"/>
                <a:gd name="T62" fmla="*/ 21 w 176"/>
                <a:gd name="T63" fmla="*/ 65 h 90"/>
                <a:gd name="T64" fmla="*/ 39 w 176"/>
                <a:gd name="T65" fmla="*/ 65 h 90"/>
                <a:gd name="T66" fmla="*/ 40 w 176"/>
                <a:gd name="T67" fmla="*/ 65 h 90"/>
                <a:gd name="T68" fmla="*/ 40 w 176"/>
                <a:gd name="T69" fmla="*/ 65 h 90"/>
                <a:gd name="T70" fmla="*/ 60 w 176"/>
                <a:gd name="T71" fmla="*/ 65 h 90"/>
                <a:gd name="T72" fmla="*/ 62 w 176"/>
                <a:gd name="T73" fmla="*/ 66 h 90"/>
                <a:gd name="T74" fmla="*/ 79 w 176"/>
                <a:gd name="T75" fmla="*/ 67 h 90"/>
                <a:gd name="T76" fmla="*/ 82 w 176"/>
                <a:gd name="T77" fmla="*/ 67 h 90"/>
                <a:gd name="T78" fmla="*/ 90 w 176"/>
                <a:gd name="T79" fmla="*/ 67 h 90"/>
                <a:gd name="T80" fmla="*/ 103 w 176"/>
                <a:gd name="T81" fmla="*/ 70 h 90"/>
                <a:gd name="T82" fmla="*/ 103 w 176"/>
                <a:gd name="T83" fmla="*/ 70 h 90"/>
                <a:gd name="T84" fmla="*/ 104 w 176"/>
                <a:gd name="T85" fmla="*/ 70 h 90"/>
                <a:gd name="T86" fmla="*/ 106 w 176"/>
                <a:gd name="T87" fmla="*/ 70 h 90"/>
                <a:gd name="T88" fmla="*/ 107 w 176"/>
                <a:gd name="T89" fmla="*/ 70 h 90"/>
                <a:gd name="T90" fmla="*/ 141 w 176"/>
                <a:gd name="T91" fmla="*/ 78 h 90"/>
                <a:gd name="T92" fmla="*/ 143 w 176"/>
                <a:gd name="T93" fmla="*/ 78 h 90"/>
                <a:gd name="T94" fmla="*/ 159 w 176"/>
                <a:gd name="T95" fmla="*/ 83 h 90"/>
                <a:gd name="T96" fmla="*/ 174 w 176"/>
                <a:gd name="T97" fmla="*/ 89 h 90"/>
                <a:gd name="T98" fmla="*/ 176 w 176"/>
                <a:gd name="T99" fmla="*/ 90 h 90"/>
                <a:gd name="T100" fmla="*/ 176 w 176"/>
                <a:gd name="T101" fmla="*/ 83 h 90"/>
                <a:gd name="T102" fmla="*/ 176 w 176"/>
                <a:gd name="T103" fmla="*/ 77 h 90"/>
                <a:gd name="T104" fmla="*/ 174 w 176"/>
                <a:gd name="T105"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90">
                  <a:moveTo>
                    <a:pt x="174" y="69"/>
                  </a:moveTo>
                  <a:lnTo>
                    <a:pt x="174" y="69"/>
                  </a:lnTo>
                  <a:lnTo>
                    <a:pt x="174" y="62"/>
                  </a:lnTo>
                  <a:lnTo>
                    <a:pt x="174" y="62"/>
                  </a:lnTo>
                  <a:lnTo>
                    <a:pt x="173" y="56"/>
                  </a:lnTo>
                  <a:lnTo>
                    <a:pt x="173" y="56"/>
                  </a:lnTo>
                  <a:lnTo>
                    <a:pt x="172" y="50"/>
                  </a:lnTo>
                  <a:lnTo>
                    <a:pt x="172" y="50"/>
                  </a:lnTo>
                  <a:lnTo>
                    <a:pt x="169" y="44"/>
                  </a:lnTo>
                  <a:lnTo>
                    <a:pt x="169" y="44"/>
                  </a:lnTo>
                  <a:lnTo>
                    <a:pt x="168" y="38"/>
                  </a:lnTo>
                  <a:lnTo>
                    <a:pt x="168" y="38"/>
                  </a:lnTo>
                  <a:lnTo>
                    <a:pt x="165" y="33"/>
                  </a:lnTo>
                  <a:lnTo>
                    <a:pt x="165" y="33"/>
                  </a:lnTo>
                  <a:lnTo>
                    <a:pt x="162" y="29"/>
                  </a:lnTo>
                  <a:lnTo>
                    <a:pt x="162" y="29"/>
                  </a:lnTo>
                  <a:lnTo>
                    <a:pt x="160" y="24"/>
                  </a:lnTo>
                  <a:lnTo>
                    <a:pt x="160" y="24"/>
                  </a:lnTo>
                  <a:lnTo>
                    <a:pt x="157" y="20"/>
                  </a:lnTo>
                  <a:lnTo>
                    <a:pt x="157" y="20"/>
                  </a:lnTo>
                  <a:lnTo>
                    <a:pt x="153" y="15"/>
                  </a:lnTo>
                  <a:lnTo>
                    <a:pt x="153" y="15"/>
                  </a:lnTo>
                  <a:lnTo>
                    <a:pt x="151" y="13"/>
                  </a:lnTo>
                  <a:lnTo>
                    <a:pt x="151" y="13"/>
                  </a:lnTo>
                  <a:lnTo>
                    <a:pt x="143" y="8"/>
                  </a:lnTo>
                  <a:lnTo>
                    <a:pt x="143" y="8"/>
                  </a:lnTo>
                  <a:lnTo>
                    <a:pt x="135" y="4"/>
                  </a:lnTo>
                  <a:lnTo>
                    <a:pt x="124" y="2"/>
                  </a:lnTo>
                  <a:lnTo>
                    <a:pt x="115" y="0"/>
                  </a:lnTo>
                  <a:lnTo>
                    <a:pt x="104" y="2"/>
                  </a:lnTo>
                  <a:lnTo>
                    <a:pt x="93" y="4"/>
                  </a:lnTo>
                  <a:lnTo>
                    <a:pt x="81" y="8"/>
                  </a:lnTo>
                  <a:lnTo>
                    <a:pt x="69" y="13"/>
                  </a:lnTo>
                  <a:lnTo>
                    <a:pt x="56" y="20"/>
                  </a:lnTo>
                  <a:lnTo>
                    <a:pt x="56" y="20"/>
                  </a:lnTo>
                  <a:lnTo>
                    <a:pt x="54" y="21"/>
                  </a:lnTo>
                  <a:lnTo>
                    <a:pt x="54" y="21"/>
                  </a:lnTo>
                  <a:lnTo>
                    <a:pt x="52" y="23"/>
                  </a:lnTo>
                  <a:lnTo>
                    <a:pt x="52" y="23"/>
                  </a:lnTo>
                  <a:lnTo>
                    <a:pt x="45" y="27"/>
                  </a:lnTo>
                  <a:lnTo>
                    <a:pt x="45" y="27"/>
                  </a:lnTo>
                  <a:lnTo>
                    <a:pt x="43" y="28"/>
                  </a:lnTo>
                  <a:lnTo>
                    <a:pt x="43" y="28"/>
                  </a:lnTo>
                  <a:lnTo>
                    <a:pt x="41" y="29"/>
                  </a:lnTo>
                  <a:lnTo>
                    <a:pt x="41" y="29"/>
                  </a:lnTo>
                  <a:lnTo>
                    <a:pt x="40" y="31"/>
                  </a:lnTo>
                  <a:lnTo>
                    <a:pt x="40" y="31"/>
                  </a:lnTo>
                  <a:lnTo>
                    <a:pt x="33" y="36"/>
                  </a:lnTo>
                  <a:lnTo>
                    <a:pt x="33" y="36"/>
                  </a:lnTo>
                  <a:lnTo>
                    <a:pt x="29" y="38"/>
                  </a:lnTo>
                  <a:lnTo>
                    <a:pt x="29" y="38"/>
                  </a:lnTo>
                  <a:lnTo>
                    <a:pt x="21" y="46"/>
                  </a:lnTo>
                  <a:lnTo>
                    <a:pt x="21" y="46"/>
                  </a:lnTo>
                  <a:lnTo>
                    <a:pt x="16" y="50"/>
                  </a:lnTo>
                  <a:lnTo>
                    <a:pt x="16" y="50"/>
                  </a:lnTo>
                  <a:lnTo>
                    <a:pt x="10" y="57"/>
                  </a:lnTo>
                  <a:lnTo>
                    <a:pt x="10" y="57"/>
                  </a:lnTo>
                  <a:lnTo>
                    <a:pt x="4" y="62"/>
                  </a:lnTo>
                  <a:lnTo>
                    <a:pt x="4" y="62"/>
                  </a:lnTo>
                  <a:lnTo>
                    <a:pt x="0" y="66"/>
                  </a:lnTo>
                  <a:lnTo>
                    <a:pt x="0" y="66"/>
                  </a:lnTo>
                  <a:lnTo>
                    <a:pt x="3" y="66"/>
                  </a:lnTo>
                  <a:lnTo>
                    <a:pt x="3" y="66"/>
                  </a:lnTo>
                  <a:lnTo>
                    <a:pt x="21" y="65"/>
                  </a:lnTo>
                  <a:lnTo>
                    <a:pt x="39" y="65"/>
                  </a:lnTo>
                  <a:lnTo>
                    <a:pt x="39" y="65"/>
                  </a:lnTo>
                  <a:lnTo>
                    <a:pt x="40" y="65"/>
                  </a:lnTo>
                  <a:lnTo>
                    <a:pt x="40" y="65"/>
                  </a:lnTo>
                  <a:lnTo>
                    <a:pt x="40" y="65"/>
                  </a:lnTo>
                  <a:lnTo>
                    <a:pt x="40" y="65"/>
                  </a:lnTo>
                  <a:lnTo>
                    <a:pt x="60" y="65"/>
                  </a:lnTo>
                  <a:lnTo>
                    <a:pt x="60" y="65"/>
                  </a:lnTo>
                  <a:lnTo>
                    <a:pt x="62" y="66"/>
                  </a:lnTo>
                  <a:lnTo>
                    <a:pt x="62" y="66"/>
                  </a:lnTo>
                  <a:lnTo>
                    <a:pt x="79" y="67"/>
                  </a:lnTo>
                  <a:lnTo>
                    <a:pt x="79" y="67"/>
                  </a:lnTo>
                  <a:lnTo>
                    <a:pt x="82" y="67"/>
                  </a:lnTo>
                  <a:lnTo>
                    <a:pt x="82" y="67"/>
                  </a:lnTo>
                  <a:lnTo>
                    <a:pt x="85" y="67"/>
                  </a:lnTo>
                  <a:lnTo>
                    <a:pt x="90" y="67"/>
                  </a:lnTo>
                  <a:lnTo>
                    <a:pt x="90" y="67"/>
                  </a:lnTo>
                  <a:lnTo>
                    <a:pt x="103" y="70"/>
                  </a:lnTo>
                  <a:lnTo>
                    <a:pt x="103" y="70"/>
                  </a:lnTo>
                  <a:lnTo>
                    <a:pt x="103" y="70"/>
                  </a:lnTo>
                  <a:lnTo>
                    <a:pt x="103" y="70"/>
                  </a:lnTo>
                  <a:lnTo>
                    <a:pt x="104" y="70"/>
                  </a:lnTo>
                  <a:lnTo>
                    <a:pt x="106" y="70"/>
                  </a:lnTo>
                  <a:lnTo>
                    <a:pt x="106" y="70"/>
                  </a:lnTo>
                  <a:lnTo>
                    <a:pt x="107" y="70"/>
                  </a:lnTo>
                  <a:lnTo>
                    <a:pt x="107" y="70"/>
                  </a:lnTo>
                  <a:lnTo>
                    <a:pt x="124" y="74"/>
                  </a:lnTo>
                  <a:lnTo>
                    <a:pt x="141" y="78"/>
                  </a:lnTo>
                  <a:lnTo>
                    <a:pt x="141" y="78"/>
                  </a:lnTo>
                  <a:lnTo>
                    <a:pt x="143" y="78"/>
                  </a:lnTo>
                  <a:lnTo>
                    <a:pt x="143" y="78"/>
                  </a:lnTo>
                  <a:lnTo>
                    <a:pt x="159" y="83"/>
                  </a:lnTo>
                  <a:lnTo>
                    <a:pt x="174" y="89"/>
                  </a:lnTo>
                  <a:lnTo>
                    <a:pt x="174" y="89"/>
                  </a:lnTo>
                  <a:lnTo>
                    <a:pt x="176" y="90"/>
                  </a:lnTo>
                  <a:lnTo>
                    <a:pt x="176" y="90"/>
                  </a:lnTo>
                  <a:lnTo>
                    <a:pt x="176" y="83"/>
                  </a:lnTo>
                  <a:lnTo>
                    <a:pt x="176" y="83"/>
                  </a:lnTo>
                  <a:lnTo>
                    <a:pt x="176" y="77"/>
                  </a:lnTo>
                  <a:lnTo>
                    <a:pt x="176" y="77"/>
                  </a:lnTo>
                  <a:lnTo>
                    <a:pt x="174" y="69"/>
                  </a:lnTo>
                  <a:lnTo>
                    <a:pt x="17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1" name="Freeform 43"/>
            <p:cNvSpPr>
              <a:spLocks/>
            </p:cNvSpPr>
            <p:nvPr/>
          </p:nvSpPr>
          <p:spPr bwMode="auto">
            <a:xfrm>
              <a:off x="5373688" y="4529138"/>
              <a:ext cx="128588" cy="58738"/>
            </a:xfrm>
            <a:custGeom>
              <a:avLst/>
              <a:gdLst>
                <a:gd name="T0" fmla="*/ 77 w 81"/>
                <a:gd name="T1" fmla="*/ 0 h 37"/>
                <a:gd name="T2" fmla="*/ 77 w 81"/>
                <a:gd name="T3" fmla="*/ 0 h 37"/>
                <a:gd name="T4" fmla="*/ 62 w 81"/>
                <a:gd name="T5" fmla="*/ 1 h 37"/>
                <a:gd name="T6" fmla="*/ 62 w 81"/>
                <a:gd name="T7" fmla="*/ 1 h 37"/>
                <a:gd name="T8" fmla="*/ 56 w 81"/>
                <a:gd name="T9" fmla="*/ 1 h 37"/>
                <a:gd name="T10" fmla="*/ 56 w 81"/>
                <a:gd name="T11" fmla="*/ 1 h 37"/>
                <a:gd name="T12" fmla="*/ 40 w 81"/>
                <a:gd name="T13" fmla="*/ 3 h 37"/>
                <a:gd name="T14" fmla="*/ 40 w 81"/>
                <a:gd name="T15" fmla="*/ 3 h 37"/>
                <a:gd name="T16" fmla="*/ 20 w 81"/>
                <a:gd name="T17" fmla="*/ 1 h 37"/>
                <a:gd name="T18" fmla="*/ 0 w 81"/>
                <a:gd name="T19" fmla="*/ 0 h 37"/>
                <a:gd name="T20" fmla="*/ 0 w 81"/>
                <a:gd name="T21" fmla="*/ 0 h 37"/>
                <a:gd name="T22" fmla="*/ 19 w 81"/>
                <a:gd name="T23" fmla="*/ 20 h 37"/>
                <a:gd name="T24" fmla="*/ 40 w 81"/>
                <a:gd name="T25" fmla="*/ 36 h 37"/>
                <a:gd name="T26" fmla="*/ 40 w 81"/>
                <a:gd name="T27" fmla="*/ 36 h 37"/>
                <a:gd name="T28" fmla="*/ 40 w 81"/>
                <a:gd name="T29" fmla="*/ 37 h 37"/>
                <a:gd name="T30" fmla="*/ 40 w 81"/>
                <a:gd name="T31" fmla="*/ 37 h 37"/>
                <a:gd name="T32" fmla="*/ 61 w 81"/>
                <a:gd name="T33" fmla="*/ 20 h 37"/>
                <a:gd name="T34" fmla="*/ 81 w 81"/>
                <a:gd name="T35" fmla="*/ 0 h 37"/>
                <a:gd name="T36" fmla="*/ 81 w 81"/>
                <a:gd name="T37" fmla="*/ 0 h 37"/>
                <a:gd name="T38" fmla="*/ 79 w 81"/>
                <a:gd name="T39" fmla="*/ 0 h 37"/>
                <a:gd name="T40" fmla="*/ 79 w 81"/>
                <a:gd name="T41" fmla="*/ 0 h 37"/>
                <a:gd name="T42" fmla="*/ 77 w 81"/>
                <a:gd name="T43" fmla="*/ 0 h 37"/>
                <a:gd name="T44" fmla="*/ 77 w 81"/>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7">
                  <a:moveTo>
                    <a:pt x="77" y="0"/>
                  </a:moveTo>
                  <a:lnTo>
                    <a:pt x="77" y="0"/>
                  </a:lnTo>
                  <a:lnTo>
                    <a:pt x="62" y="1"/>
                  </a:lnTo>
                  <a:lnTo>
                    <a:pt x="62" y="1"/>
                  </a:lnTo>
                  <a:lnTo>
                    <a:pt x="56" y="1"/>
                  </a:lnTo>
                  <a:lnTo>
                    <a:pt x="56" y="1"/>
                  </a:lnTo>
                  <a:lnTo>
                    <a:pt x="40" y="3"/>
                  </a:lnTo>
                  <a:lnTo>
                    <a:pt x="40" y="3"/>
                  </a:lnTo>
                  <a:lnTo>
                    <a:pt x="20" y="1"/>
                  </a:lnTo>
                  <a:lnTo>
                    <a:pt x="0" y="0"/>
                  </a:lnTo>
                  <a:lnTo>
                    <a:pt x="0" y="0"/>
                  </a:lnTo>
                  <a:lnTo>
                    <a:pt x="19" y="20"/>
                  </a:lnTo>
                  <a:lnTo>
                    <a:pt x="40" y="36"/>
                  </a:lnTo>
                  <a:lnTo>
                    <a:pt x="40" y="36"/>
                  </a:lnTo>
                  <a:lnTo>
                    <a:pt x="40" y="37"/>
                  </a:lnTo>
                  <a:lnTo>
                    <a:pt x="40" y="37"/>
                  </a:lnTo>
                  <a:lnTo>
                    <a:pt x="61" y="20"/>
                  </a:lnTo>
                  <a:lnTo>
                    <a:pt x="81" y="0"/>
                  </a:lnTo>
                  <a:lnTo>
                    <a:pt x="81" y="0"/>
                  </a:lnTo>
                  <a:lnTo>
                    <a:pt x="79" y="0"/>
                  </a:lnTo>
                  <a:lnTo>
                    <a:pt x="79" y="0"/>
                  </a:lnTo>
                  <a:lnTo>
                    <a:pt x="77"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 name="Freeform 44"/>
            <p:cNvSpPr>
              <a:spLocks/>
            </p:cNvSpPr>
            <p:nvPr/>
          </p:nvSpPr>
          <p:spPr bwMode="auto">
            <a:xfrm>
              <a:off x="5222876" y="4494213"/>
              <a:ext cx="188913" cy="139700"/>
            </a:xfrm>
            <a:custGeom>
              <a:avLst/>
              <a:gdLst>
                <a:gd name="T0" fmla="*/ 33 w 119"/>
                <a:gd name="T1" fmla="*/ 81 h 88"/>
                <a:gd name="T2" fmla="*/ 33 w 119"/>
                <a:gd name="T3" fmla="*/ 81 h 88"/>
                <a:gd name="T4" fmla="*/ 43 w 119"/>
                <a:gd name="T5" fmla="*/ 85 h 88"/>
                <a:gd name="T6" fmla="*/ 52 w 119"/>
                <a:gd name="T7" fmla="*/ 88 h 88"/>
                <a:gd name="T8" fmla="*/ 52 w 119"/>
                <a:gd name="T9" fmla="*/ 88 h 88"/>
                <a:gd name="T10" fmla="*/ 58 w 119"/>
                <a:gd name="T11" fmla="*/ 88 h 88"/>
                <a:gd name="T12" fmla="*/ 58 w 119"/>
                <a:gd name="T13" fmla="*/ 88 h 88"/>
                <a:gd name="T14" fmla="*/ 61 w 119"/>
                <a:gd name="T15" fmla="*/ 88 h 88"/>
                <a:gd name="T16" fmla="*/ 61 w 119"/>
                <a:gd name="T17" fmla="*/ 88 h 88"/>
                <a:gd name="T18" fmla="*/ 74 w 119"/>
                <a:gd name="T19" fmla="*/ 87 h 88"/>
                <a:gd name="T20" fmla="*/ 89 w 119"/>
                <a:gd name="T21" fmla="*/ 83 h 88"/>
                <a:gd name="T22" fmla="*/ 103 w 119"/>
                <a:gd name="T23" fmla="*/ 77 h 88"/>
                <a:gd name="T24" fmla="*/ 119 w 119"/>
                <a:gd name="T25" fmla="*/ 68 h 88"/>
                <a:gd name="T26" fmla="*/ 119 w 119"/>
                <a:gd name="T27" fmla="*/ 68 h 88"/>
                <a:gd name="T28" fmla="*/ 105 w 119"/>
                <a:gd name="T29" fmla="*/ 58 h 88"/>
                <a:gd name="T30" fmla="*/ 93 w 119"/>
                <a:gd name="T31" fmla="*/ 46 h 88"/>
                <a:gd name="T32" fmla="*/ 80 w 119"/>
                <a:gd name="T33" fmla="*/ 33 h 88"/>
                <a:gd name="T34" fmla="*/ 68 w 119"/>
                <a:gd name="T35" fmla="*/ 19 h 88"/>
                <a:gd name="T36" fmla="*/ 68 w 119"/>
                <a:gd name="T37" fmla="*/ 19 h 88"/>
                <a:gd name="T38" fmla="*/ 49 w 119"/>
                <a:gd name="T39" fmla="*/ 15 h 88"/>
                <a:gd name="T40" fmla="*/ 32 w 119"/>
                <a:gd name="T41" fmla="*/ 12 h 88"/>
                <a:gd name="T42" fmla="*/ 16 w 119"/>
                <a:gd name="T43" fmla="*/ 6 h 88"/>
                <a:gd name="T44" fmla="*/ 0 w 119"/>
                <a:gd name="T45" fmla="*/ 0 h 88"/>
                <a:gd name="T46" fmla="*/ 0 w 119"/>
                <a:gd name="T47" fmla="*/ 0 h 88"/>
                <a:gd name="T48" fmla="*/ 0 w 119"/>
                <a:gd name="T49" fmla="*/ 14 h 88"/>
                <a:gd name="T50" fmla="*/ 2 w 119"/>
                <a:gd name="T51" fmla="*/ 27 h 88"/>
                <a:gd name="T52" fmla="*/ 4 w 119"/>
                <a:gd name="T53" fmla="*/ 41 h 88"/>
                <a:gd name="T54" fmla="*/ 8 w 119"/>
                <a:gd name="T55" fmla="*/ 51 h 88"/>
                <a:gd name="T56" fmla="*/ 12 w 119"/>
                <a:gd name="T57" fmla="*/ 60 h 88"/>
                <a:gd name="T58" fmla="*/ 19 w 119"/>
                <a:gd name="T59" fmla="*/ 70 h 88"/>
                <a:gd name="T60" fmla="*/ 25 w 119"/>
                <a:gd name="T61" fmla="*/ 76 h 88"/>
                <a:gd name="T62" fmla="*/ 33 w 119"/>
                <a:gd name="T63" fmla="*/ 81 h 88"/>
                <a:gd name="T64" fmla="*/ 33 w 119"/>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88">
                  <a:moveTo>
                    <a:pt x="33" y="81"/>
                  </a:moveTo>
                  <a:lnTo>
                    <a:pt x="33" y="81"/>
                  </a:lnTo>
                  <a:lnTo>
                    <a:pt x="43" y="85"/>
                  </a:lnTo>
                  <a:lnTo>
                    <a:pt x="52" y="88"/>
                  </a:lnTo>
                  <a:lnTo>
                    <a:pt x="52" y="88"/>
                  </a:lnTo>
                  <a:lnTo>
                    <a:pt x="58" y="88"/>
                  </a:lnTo>
                  <a:lnTo>
                    <a:pt x="58" y="88"/>
                  </a:lnTo>
                  <a:lnTo>
                    <a:pt x="61" y="88"/>
                  </a:lnTo>
                  <a:lnTo>
                    <a:pt x="61" y="88"/>
                  </a:lnTo>
                  <a:lnTo>
                    <a:pt x="74" y="87"/>
                  </a:lnTo>
                  <a:lnTo>
                    <a:pt x="89" y="83"/>
                  </a:lnTo>
                  <a:lnTo>
                    <a:pt x="103" y="77"/>
                  </a:lnTo>
                  <a:lnTo>
                    <a:pt x="119" y="68"/>
                  </a:lnTo>
                  <a:lnTo>
                    <a:pt x="119" y="68"/>
                  </a:lnTo>
                  <a:lnTo>
                    <a:pt x="105" y="58"/>
                  </a:lnTo>
                  <a:lnTo>
                    <a:pt x="93" y="46"/>
                  </a:lnTo>
                  <a:lnTo>
                    <a:pt x="80" y="33"/>
                  </a:lnTo>
                  <a:lnTo>
                    <a:pt x="68" y="19"/>
                  </a:lnTo>
                  <a:lnTo>
                    <a:pt x="68" y="19"/>
                  </a:lnTo>
                  <a:lnTo>
                    <a:pt x="49" y="15"/>
                  </a:lnTo>
                  <a:lnTo>
                    <a:pt x="32" y="12"/>
                  </a:lnTo>
                  <a:lnTo>
                    <a:pt x="16" y="6"/>
                  </a:lnTo>
                  <a:lnTo>
                    <a:pt x="0" y="0"/>
                  </a:lnTo>
                  <a:lnTo>
                    <a:pt x="0" y="0"/>
                  </a:lnTo>
                  <a:lnTo>
                    <a:pt x="0" y="14"/>
                  </a:lnTo>
                  <a:lnTo>
                    <a:pt x="2" y="27"/>
                  </a:lnTo>
                  <a:lnTo>
                    <a:pt x="4" y="41"/>
                  </a:lnTo>
                  <a:lnTo>
                    <a:pt x="8" y="51"/>
                  </a:lnTo>
                  <a:lnTo>
                    <a:pt x="12" y="60"/>
                  </a:lnTo>
                  <a:lnTo>
                    <a:pt x="19" y="70"/>
                  </a:lnTo>
                  <a:lnTo>
                    <a:pt x="25" y="76"/>
                  </a:lnTo>
                  <a:lnTo>
                    <a:pt x="33" y="81"/>
                  </a:lnTo>
                  <a:lnTo>
                    <a:pt x="3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 name="Freeform 45"/>
            <p:cNvSpPr>
              <a:spLocks/>
            </p:cNvSpPr>
            <p:nvPr/>
          </p:nvSpPr>
          <p:spPr bwMode="auto">
            <a:xfrm>
              <a:off x="5221288" y="4162425"/>
              <a:ext cx="103188" cy="46038"/>
            </a:xfrm>
            <a:custGeom>
              <a:avLst/>
              <a:gdLst>
                <a:gd name="T0" fmla="*/ 0 w 65"/>
                <a:gd name="T1" fmla="*/ 27 h 29"/>
                <a:gd name="T2" fmla="*/ 0 w 65"/>
                <a:gd name="T3" fmla="*/ 27 h 29"/>
                <a:gd name="T4" fmla="*/ 0 w 65"/>
                <a:gd name="T5" fmla="*/ 27 h 29"/>
                <a:gd name="T6" fmla="*/ 0 w 65"/>
                <a:gd name="T7" fmla="*/ 28 h 29"/>
                <a:gd name="T8" fmla="*/ 0 w 65"/>
                <a:gd name="T9" fmla="*/ 28 h 29"/>
                <a:gd name="T10" fmla="*/ 0 w 65"/>
                <a:gd name="T11" fmla="*/ 29 h 29"/>
                <a:gd name="T12" fmla="*/ 0 w 65"/>
                <a:gd name="T13" fmla="*/ 29 h 29"/>
                <a:gd name="T14" fmla="*/ 26 w 65"/>
                <a:gd name="T15" fmla="*/ 20 h 29"/>
                <a:gd name="T16" fmla="*/ 55 w 65"/>
                <a:gd name="T17" fmla="*/ 12 h 29"/>
                <a:gd name="T18" fmla="*/ 58 w 65"/>
                <a:gd name="T19" fmla="*/ 8 h 29"/>
                <a:gd name="T20" fmla="*/ 58 w 65"/>
                <a:gd name="T21" fmla="*/ 8 h 29"/>
                <a:gd name="T22" fmla="*/ 65 w 65"/>
                <a:gd name="T23" fmla="*/ 0 h 29"/>
                <a:gd name="T24" fmla="*/ 65 w 65"/>
                <a:gd name="T25" fmla="*/ 0 h 29"/>
                <a:gd name="T26" fmla="*/ 48 w 65"/>
                <a:gd name="T27" fmla="*/ 3 h 29"/>
                <a:gd name="T28" fmla="*/ 30 w 65"/>
                <a:gd name="T29" fmla="*/ 8 h 29"/>
                <a:gd name="T30" fmla="*/ 15 w 65"/>
                <a:gd name="T31" fmla="*/ 14 h 29"/>
                <a:gd name="T32" fmla="*/ 0 w 65"/>
                <a:gd name="T33" fmla="*/ 19 h 29"/>
                <a:gd name="T34" fmla="*/ 0 w 65"/>
                <a:gd name="T35" fmla="*/ 19 h 29"/>
                <a:gd name="T36" fmla="*/ 0 w 65"/>
                <a:gd name="T37" fmla="*/ 27 h 29"/>
                <a:gd name="T38" fmla="*/ 0 w 65"/>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29">
                  <a:moveTo>
                    <a:pt x="0" y="27"/>
                  </a:moveTo>
                  <a:lnTo>
                    <a:pt x="0" y="27"/>
                  </a:lnTo>
                  <a:lnTo>
                    <a:pt x="0" y="27"/>
                  </a:lnTo>
                  <a:lnTo>
                    <a:pt x="0" y="28"/>
                  </a:lnTo>
                  <a:lnTo>
                    <a:pt x="0" y="28"/>
                  </a:lnTo>
                  <a:lnTo>
                    <a:pt x="0" y="29"/>
                  </a:lnTo>
                  <a:lnTo>
                    <a:pt x="0" y="29"/>
                  </a:lnTo>
                  <a:lnTo>
                    <a:pt x="26" y="20"/>
                  </a:lnTo>
                  <a:lnTo>
                    <a:pt x="55" y="12"/>
                  </a:lnTo>
                  <a:lnTo>
                    <a:pt x="58" y="8"/>
                  </a:lnTo>
                  <a:lnTo>
                    <a:pt x="58" y="8"/>
                  </a:lnTo>
                  <a:lnTo>
                    <a:pt x="65" y="0"/>
                  </a:lnTo>
                  <a:lnTo>
                    <a:pt x="65" y="0"/>
                  </a:lnTo>
                  <a:lnTo>
                    <a:pt x="48" y="3"/>
                  </a:lnTo>
                  <a:lnTo>
                    <a:pt x="30" y="8"/>
                  </a:lnTo>
                  <a:lnTo>
                    <a:pt x="15" y="14"/>
                  </a:lnTo>
                  <a:lnTo>
                    <a:pt x="0" y="19"/>
                  </a:lnTo>
                  <a:lnTo>
                    <a:pt x="0" y="19"/>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 name="Freeform 46"/>
            <p:cNvSpPr>
              <a:spLocks/>
            </p:cNvSpPr>
            <p:nvPr/>
          </p:nvSpPr>
          <p:spPr bwMode="auto">
            <a:xfrm>
              <a:off x="5084763" y="4205288"/>
              <a:ext cx="109538" cy="266700"/>
            </a:xfrm>
            <a:custGeom>
              <a:avLst/>
              <a:gdLst>
                <a:gd name="T0" fmla="*/ 69 w 69"/>
                <a:gd name="T1" fmla="*/ 10 h 168"/>
                <a:gd name="T2" fmla="*/ 69 w 69"/>
                <a:gd name="T3" fmla="*/ 9 h 168"/>
                <a:gd name="T4" fmla="*/ 69 w 69"/>
                <a:gd name="T5" fmla="*/ 9 h 168"/>
                <a:gd name="T6" fmla="*/ 68 w 69"/>
                <a:gd name="T7" fmla="*/ 2 h 168"/>
                <a:gd name="T8" fmla="*/ 68 w 69"/>
                <a:gd name="T9" fmla="*/ 0 h 168"/>
                <a:gd name="T10" fmla="*/ 68 w 69"/>
                <a:gd name="T11" fmla="*/ 0 h 168"/>
                <a:gd name="T12" fmla="*/ 53 w 69"/>
                <a:gd name="T13" fmla="*/ 9 h 168"/>
                <a:gd name="T14" fmla="*/ 39 w 69"/>
                <a:gd name="T15" fmla="*/ 18 h 168"/>
                <a:gd name="T16" fmla="*/ 28 w 69"/>
                <a:gd name="T17" fmla="*/ 27 h 168"/>
                <a:gd name="T18" fmla="*/ 18 w 69"/>
                <a:gd name="T19" fmla="*/ 38 h 168"/>
                <a:gd name="T20" fmla="*/ 11 w 69"/>
                <a:gd name="T21" fmla="*/ 50 h 168"/>
                <a:gd name="T22" fmla="*/ 6 w 69"/>
                <a:gd name="T23" fmla="*/ 60 h 168"/>
                <a:gd name="T24" fmla="*/ 2 w 69"/>
                <a:gd name="T25" fmla="*/ 72 h 168"/>
                <a:gd name="T26" fmla="*/ 0 w 69"/>
                <a:gd name="T27" fmla="*/ 84 h 168"/>
                <a:gd name="T28" fmla="*/ 0 w 69"/>
                <a:gd name="T29" fmla="*/ 84 h 168"/>
                <a:gd name="T30" fmla="*/ 2 w 69"/>
                <a:gd name="T31" fmla="*/ 96 h 168"/>
                <a:gd name="T32" fmla="*/ 6 w 69"/>
                <a:gd name="T33" fmla="*/ 108 h 168"/>
                <a:gd name="T34" fmla="*/ 11 w 69"/>
                <a:gd name="T35" fmla="*/ 120 h 168"/>
                <a:gd name="T36" fmla="*/ 19 w 69"/>
                <a:gd name="T37" fmla="*/ 130 h 168"/>
                <a:gd name="T38" fmla="*/ 28 w 69"/>
                <a:gd name="T39" fmla="*/ 141 h 168"/>
                <a:gd name="T40" fmla="*/ 39 w 69"/>
                <a:gd name="T41" fmla="*/ 151 h 168"/>
                <a:gd name="T42" fmla="*/ 53 w 69"/>
                <a:gd name="T43" fmla="*/ 161 h 168"/>
                <a:gd name="T44" fmla="*/ 68 w 69"/>
                <a:gd name="T45" fmla="*/ 168 h 168"/>
                <a:gd name="T46" fmla="*/ 68 w 69"/>
                <a:gd name="T47" fmla="*/ 168 h 168"/>
                <a:gd name="T48" fmla="*/ 68 w 69"/>
                <a:gd name="T49" fmla="*/ 167 h 168"/>
                <a:gd name="T50" fmla="*/ 68 w 69"/>
                <a:gd name="T51" fmla="*/ 167 h 168"/>
                <a:gd name="T52" fmla="*/ 69 w 69"/>
                <a:gd name="T53" fmla="*/ 161 h 168"/>
                <a:gd name="T54" fmla="*/ 69 w 69"/>
                <a:gd name="T55" fmla="*/ 158 h 168"/>
                <a:gd name="T56" fmla="*/ 69 w 69"/>
                <a:gd name="T57" fmla="*/ 158 h 168"/>
                <a:gd name="T58" fmla="*/ 56 w 69"/>
                <a:gd name="T59" fmla="*/ 150 h 168"/>
                <a:gd name="T60" fmla="*/ 44 w 69"/>
                <a:gd name="T61" fmla="*/ 142 h 168"/>
                <a:gd name="T62" fmla="*/ 33 w 69"/>
                <a:gd name="T63" fmla="*/ 133 h 168"/>
                <a:gd name="T64" fmla="*/ 25 w 69"/>
                <a:gd name="T65" fmla="*/ 124 h 168"/>
                <a:gd name="T66" fmla="*/ 19 w 69"/>
                <a:gd name="T67" fmla="*/ 114 h 168"/>
                <a:gd name="T68" fmla="*/ 15 w 69"/>
                <a:gd name="T69" fmla="*/ 105 h 168"/>
                <a:gd name="T70" fmla="*/ 12 w 69"/>
                <a:gd name="T71" fmla="*/ 95 h 168"/>
                <a:gd name="T72" fmla="*/ 11 w 69"/>
                <a:gd name="T73" fmla="*/ 84 h 168"/>
                <a:gd name="T74" fmla="*/ 11 w 69"/>
                <a:gd name="T75" fmla="*/ 84 h 168"/>
                <a:gd name="T76" fmla="*/ 12 w 69"/>
                <a:gd name="T77" fmla="*/ 75 h 168"/>
                <a:gd name="T78" fmla="*/ 15 w 69"/>
                <a:gd name="T79" fmla="*/ 64 h 168"/>
                <a:gd name="T80" fmla="*/ 19 w 69"/>
                <a:gd name="T81" fmla="*/ 55 h 168"/>
                <a:gd name="T82" fmla="*/ 25 w 69"/>
                <a:gd name="T83" fmla="*/ 45 h 168"/>
                <a:gd name="T84" fmla="*/ 33 w 69"/>
                <a:gd name="T85" fmla="*/ 35 h 168"/>
                <a:gd name="T86" fmla="*/ 44 w 69"/>
                <a:gd name="T87" fmla="*/ 27 h 168"/>
                <a:gd name="T88" fmla="*/ 56 w 69"/>
                <a:gd name="T89" fmla="*/ 18 h 168"/>
                <a:gd name="T90" fmla="*/ 69 w 69"/>
                <a:gd name="T91" fmla="*/ 10 h 168"/>
                <a:gd name="T92" fmla="*/ 69 w 69"/>
                <a:gd name="T93"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68">
                  <a:moveTo>
                    <a:pt x="69" y="10"/>
                  </a:moveTo>
                  <a:lnTo>
                    <a:pt x="69" y="9"/>
                  </a:lnTo>
                  <a:lnTo>
                    <a:pt x="69" y="9"/>
                  </a:lnTo>
                  <a:lnTo>
                    <a:pt x="68" y="2"/>
                  </a:lnTo>
                  <a:lnTo>
                    <a:pt x="68" y="0"/>
                  </a:lnTo>
                  <a:lnTo>
                    <a:pt x="68" y="0"/>
                  </a:lnTo>
                  <a:lnTo>
                    <a:pt x="53" y="9"/>
                  </a:lnTo>
                  <a:lnTo>
                    <a:pt x="39" y="18"/>
                  </a:lnTo>
                  <a:lnTo>
                    <a:pt x="28" y="27"/>
                  </a:lnTo>
                  <a:lnTo>
                    <a:pt x="18" y="38"/>
                  </a:lnTo>
                  <a:lnTo>
                    <a:pt x="11" y="50"/>
                  </a:lnTo>
                  <a:lnTo>
                    <a:pt x="6" y="60"/>
                  </a:lnTo>
                  <a:lnTo>
                    <a:pt x="2" y="72"/>
                  </a:lnTo>
                  <a:lnTo>
                    <a:pt x="0" y="84"/>
                  </a:lnTo>
                  <a:lnTo>
                    <a:pt x="0" y="84"/>
                  </a:lnTo>
                  <a:lnTo>
                    <a:pt x="2" y="96"/>
                  </a:lnTo>
                  <a:lnTo>
                    <a:pt x="6" y="108"/>
                  </a:lnTo>
                  <a:lnTo>
                    <a:pt x="11" y="120"/>
                  </a:lnTo>
                  <a:lnTo>
                    <a:pt x="19" y="130"/>
                  </a:lnTo>
                  <a:lnTo>
                    <a:pt x="28" y="141"/>
                  </a:lnTo>
                  <a:lnTo>
                    <a:pt x="39" y="151"/>
                  </a:lnTo>
                  <a:lnTo>
                    <a:pt x="53" y="161"/>
                  </a:lnTo>
                  <a:lnTo>
                    <a:pt x="68" y="168"/>
                  </a:lnTo>
                  <a:lnTo>
                    <a:pt x="68" y="168"/>
                  </a:lnTo>
                  <a:lnTo>
                    <a:pt x="68" y="167"/>
                  </a:lnTo>
                  <a:lnTo>
                    <a:pt x="68" y="167"/>
                  </a:lnTo>
                  <a:lnTo>
                    <a:pt x="69" y="161"/>
                  </a:lnTo>
                  <a:lnTo>
                    <a:pt x="69" y="158"/>
                  </a:lnTo>
                  <a:lnTo>
                    <a:pt x="69" y="158"/>
                  </a:lnTo>
                  <a:lnTo>
                    <a:pt x="56" y="150"/>
                  </a:lnTo>
                  <a:lnTo>
                    <a:pt x="44" y="142"/>
                  </a:lnTo>
                  <a:lnTo>
                    <a:pt x="33" y="133"/>
                  </a:lnTo>
                  <a:lnTo>
                    <a:pt x="25" y="124"/>
                  </a:lnTo>
                  <a:lnTo>
                    <a:pt x="19" y="114"/>
                  </a:lnTo>
                  <a:lnTo>
                    <a:pt x="15" y="105"/>
                  </a:lnTo>
                  <a:lnTo>
                    <a:pt x="12" y="95"/>
                  </a:lnTo>
                  <a:lnTo>
                    <a:pt x="11" y="84"/>
                  </a:lnTo>
                  <a:lnTo>
                    <a:pt x="11" y="84"/>
                  </a:lnTo>
                  <a:lnTo>
                    <a:pt x="12" y="75"/>
                  </a:lnTo>
                  <a:lnTo>
                    <a:pt x="15" y="64"/>
                  </a:lnTo>
                  <a:lnTo>
                    <a:pt x="19" y="55"/>
                  </a:lnTo>
                  <a:lnTo>
                    <a:pt x="25" y="45"/>
                  </a:lnTo>
                  <a:lnTo>
                    <a:pt x="33" y="35"/>
                  </a:lnTo>
                  <a:lnTo>
                    <a:pt x="44" y="27"/>
                  </a:lnTo>
                  <a:lnTo>
                    <a:pt x="56" y="18"/>
                  </a:lnTo>
                  <a:lnTo>
                    <a:pt x="69" y="10"/>
                  </a:lnTo>
                  <a:lnTo>
                    <a:pt x="6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5" name="Freeform 47"/>
            <p:cNvSpPr>
              <a:spLocks/>
            </p:cNvSpPr>
            <p:nvPr/>
          </p:nvSpPr>
          <p:spPr bwMode="auto">
            <a:xfrm>
              <a:off x="5167313" y="4022725"/>
              <a:ext cx="263525" cy="307975"/>
            </a:xfrm>
            <a:custGeom>
              <a:avLst/>
              <a:gdLst>
                <a:gd name="T0" fmla="*/ 20 w 166"/>
                <a:gd name="T1" fmla="*/ 111 h 194"/>
                <a:gd name="T2" fmla="*/ 20 w 166"/>
                <a:gd name="T3" fmla="*/ 113 h 194"/>
                <a:gd name="T4" fmla="*/ 20 w 166"/>
                <a:gd name="T5" fmla="*/ 115 h 194"/>
                <a:gd name="T6" fmla="*/ 20 w 166"/>
                <a:gd name="T7" fmla="*/ 116 h 194"/>
                <a:gd name="T8" fmla="*/ 20 w 166"/>
                <a:gd name="T9" fmla="*/ 119 h 194"/>
                <a:gd name="T10" fmla="*/ 21 w 166"/>
                <a:gd name="T11" fmla="*/ 127 h 194"/>
                <a:gd name="T12" fmla="*/ 24 w 166"/>
                <a:gd name="T13" fmla="*/ 144 h 194"/>
                <a:gd name="T14" fmla="*/ 31 w 166"/>
                <a:gd name="T15" fmla="*/ 177 h 194"/>
                <a:gd name="T16" fmla="*/ 38 w 166"/>
                <a:gd name="T17" fmla="*/ 194 h 194"/>
                <a:gd name="T18" fmla="*/ 43 w 166"/>
                <a:gd name="T19" fmla="*/ 179 h 194"/>
                <a:gd name="T20" fmla="*/ 31 w 166"/>
                <a:gd name="T21" fmla="*/ 124 h 194"/>
                <a:gd name="T22" fmla="*/ 30 w 166"/>
                <a:gd name="T23" fmla="*/ 121 h 194"/>
                <a:gd name="T24" fmla="*/ 30 w 166"/>
                <a:gd name="T25" fmla="*/ 119 h 194"/>
                <a:gd name="T26" fmla="*/ 30 w 166"/>
                <a:gd name="T27" fmla="*/ 116 h 194"/>
                <a:gd name="T28" fmla="*/ 30 w 166"/>
                <a:gd name="T29" fmla="*/ 116 h 194"/>
                <a:gd name="T30" fmla="*/ 30 w 166"/>
                <a:gd name="T31" fmla="*/ 113 h 194"/>
                <a:gd name="T32" fmla="*/ 30 w 166"/>
                <a:gd name="T33" fmla="*/ 108 h 194"/>
                <a:gd name="T34" fmla="*/ 30 w 166"/>
                <a:gd name="T35" fmla="*/ 107 h 194"/>
                <a:gd name="T36" fmla="*/ 29 w 166"/>
                <a:gd name="T37" fmla="*/ 104 h 194"/>
                <a:gd name="T38" fmla="*/ 30 w 166"/>
                <a:gd name="T39" fmla="*/ 83 h 194"/>
                <a:gd name="T40" fmla="*/ 31 w 166"/>
                <a:gd name="T41" fmla="*/ 83 h 194"/>
                <a:gd name="T42" fmla="*/ 34 w 166"/>
                <a:gd name="T43" fmla="*/ 82 h 194"/>
                <a:gd name="T44" fmla="*/ 42 w 166"/>
                <a:gd name="T45" fmla="*/ 79 h 194"/>
                <a:gd name="T46" fmla="*/ 53 w 166"/>
                <a:gd name="T47" fmla="*/ 65 h 194"/>
                <a:gd name="T48" fmla="*/ 55 w 166"/>
                <a:gd name="T49" fmla="*/ 55 h 194"/>
                <a:gd name="T50" fmla="*/ 54 w 166"/>
                <a:gd name="T51" fmla="*/ 51 h 194"/>
                <a:gd name="T52" fmla="*/ 51 w 166"/>
                <a:gd name="T53" fmla="*/ 42 h 194"/>
                <a:gd name="T54" fmla="*/ 49 w 166"/>
                <a:gd name="T55" fmla="*/ 38 h 194"/>
                <a:gd name="T56" fmla="*/ 47 w 166"/>
                <a:gd name="T57" fmla="*/ 37 h 194"/>
                <a:gd name="T58" fmla="*/ 45 w 166"/>
                <a:gd name="T59" fmla="*/ 36 h 194"/>
                <a:gd name="T60" fmla="*/ 59 w 166"/>
                <a:gd name="T61" fmla="*/ 21 h 194"/>
                <a:gd name="T62" fmla="*/ 64 w 166"/>
                <a:gd name="T63" fmla="*/ 17 h 194"/>
                <a:gd name="T64" fmla="*/ 84 w 166"/>
                <a:gd name="T65" fmla="*/ 11 h 194"/>
                <a:gd name="T66" fmla="*/ 107 w 166"/>
                <a:gd name="T67" fmla="*/ 11 h 194"/>
                <a:gd name="T68" fmla="*/ 130 w 166"/>
                <a:gd name="T69" fmla="*/ 17 h 194"/>
                <a:gd name="T70" fmla="*/ 157 w 166"/>
                <a:gd name="T71" fmla="*/ 30 h 194"/>
                <a:gd name="T72" fmla="*/ 163 w 166"/>
                <a:gd name="T73" fmla="*/ 25 h 194"/>
                <a:gd name="T74" fmla="*/ 165 w 166"/>
                <a:gd name="T75" fmla="*/ 25 h 194"/>
                <a:gd name="T76" fmla="*/ 166 w 166"/>
                <a:gd name="T77" fmla="*/ 24 h 194"/>
                <a:gd name="T78" fmla="*/ 136 w 166"/>
                <a:gd name="T79" fmla="*/ 8 h 194"/>
                <a:gd name="T80" fmla="*/ 108 w 166"/>
                <a:gd name="T81" fmla="*/ 0 h 194"/>
                <a:gd name="T82" fmla="*/ 82 w 166"/>
                <a:gd name="T83" fmla="*/ 0 h 194"/>
                <a:gd name="T84" fmla="*/ 59 w 166"/>
                <a:gd name="T85" fmla="*/ 8 h 194"/>
                <a:gd name="T86" fmla="*/ 53 w 166"/>
                <a:gd name="T87" fmla="*/ 13 h 194"/>
                <a:gd name="T88" fmla="*/ 42 w 166"/>
                <a:gd name="T89" fmla="*/ 24 h 194"/>
                <a:gd name="T90" fmla="*/ 37 w 166"/>
                <a:gd name="T91" fmla="*/ 30 h 194"/>
                <a:gd name="T92" fmla="*/ 34 w 166"/>
                <a:gd name="T93" fmla="*/ 30 h 194"/>
                <a:gd name="T94" fmla="*/ 33 w 166"/>
                <a:gd name="T95" fmla="*/ 29 h 194"/>
                <a:gd name="T96" fmla="*/ 28 w 166"/>
                <a:gd name="T97" fmla="*/ 29 h 194"/>
                <a:gd name="T98" fmla="*/ 17 w 166"/>
                <a:gd name="T99" fmla="*/ 30 h 194"/>
                <a:gd name="T100" fmla="*/ 8 w 166"/>
                <a:gd name="T101" fmla="*/ 37 h 194"/>
                <a:gd name="T102" fmla="*/ 2 w 166"/>
                <a:gd name="T103" fmla="*/ 45 h 194"/>
                <a:gd name="T104" fmla="*/ 0 w 166"/>
                <a:gd name="T105" fmla="*/ 55 h 194"/>
                <a:gd name="T106" fmla="*/ 1 w 166"/>
                <a:gd name="T107" fmla="*/ 63 h 194"/>
                <a:gd name="T108" fmla="*/ 9 w 166"/>
                <a:gd name="T109" fmla="*/ 76 h 194"/>
                <a:gd name="T110" fmla="*/ 16 w 166"/>
                <a:gd name="T111" fmla="*/ 80 h 194"/>
                <a:gd name="T112" fmla="*/ 18 w 166"/>
                <a:gd name="T113" fmla="*/ 82 h 194"/>
                <a:gd name="T114" fmla="*/ 20 w 166"/>
                <a:gd name="T115" fmla="*/ 82 h 194"/>
                <a:gd name="T116" fmla="*/ 20 w 166"/>
                <a:gd name="T117" fmla="*/ 108 h 194"/>
                <a:gd name="T118" fmla="*/ 20 w 166"/>
                <a:gd name="T119" fmla="*/ 108 h 194"/>
                <a:gd name="T120" fmla="*/ 20 w 166"/>
                <a:gd name="T121" fmla="*/ 109 h 194"/>
                <a:gd name="T122" fmla="*/ 20 w 166"/>
                <a:gd name="T123" fmla="*/ 1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94">
                  <a:moveTo>
                    <a:pt x="20" y="111"/>
                  </a:moveTo>
                  <a:lnTo>
                    <a:pt x="20" y="111"/>
                  </a:lnTo>
                  <a:lnTo>
                    <a:pt x="20" y="113"/>
                  </a:lnTo>
                  <a:lnTo>
                    <a:pt x="20" y="113"/>
                  </a:lnTo>
                  <a:lnTo>
                    <a:pt x="20" y="115"/>
                  </a:lnTo>
                  <a:lnTo>
                    <a:pt x="20" y="115"/>
                  </a:lnTo>
                  <a:lnTo>
                    <a:pt x="20" y="116"/>
                  </a:lnTo>
                  <a:lnTo>
                    <a:pt x="20" y="116"/>
                  </a:lnTo>
                  <a:lnTo>
                    <a:pt x="20" y="119"/>
                  </a:lnTo>
                  <a:lnTo>
                    <a:pt x="20" y="119"/>
                  </a:lnTo>
                  <a:lnTo>
                    <a:pt x="21" y="124"/>
                  </a:lnTo>
                  <a:lnTo>
                    <a:pt x="21" y="127"/>
                  </a:lnTo>
                  <a:lnTo>
                    <a:pt x="21" y="127"/>
                  </a:lnTo>
                  <a:lnTo>
                    <a:pt x="24" y="144"/>
                  </a:lnTo>
                  <a:lnTo>
                    <a:pt x="28" y="160"/>
                  </a:lnTo>
                  <a:lnTo>
                    <a:pt x="31" y="177"/>
                  </a:lnTo>
                  <a:lnTo>
                    <a:pt x="38" y="194"/>
                  </a:lnTo>
                  <a:lnTo>
                    <a:pt x="38" y="194"/>
                  </a:lnTo>
                  <a:lnTo>
                    <a:pt x="43" y="179"/>
                  </a:lnTo>
                  <a:lnTo>
                    <a:pt x="43" y="179"/>
                  </a:lnTo>
                  <a:lnTo>
                    <a:pt x="35" y="152"/>
                  </a:lnTo>
                  <a:lnTo>
                    <a:pt x="31" y="124"/>
                  </a:lnTo>
                  <a:lnTo>
                    <a:pt x="31" y="124"/>
                  </a:lnTo>
                  <a:lnTo>
                    <a:pt x="30" y="121"/>
                  </a:lnTo>
                  <a:lnTo>
                    <a:pt x="30" y="121"/>
                  </a:lnTo>
                  <a:lnTo>
                    <a:pt x="30" y="119"/>
                  </a:lnTo>
                  <a:lnTo>
                    <a:pt x="30" y="119"/>
                  </a:lnTo>
                  <a:lnTo>
                    <a:pt x="30" y="116"/>
                  </a:lnTo>
                  <a:lnTo>
                    <a:pt x="30" y="116"/>
                  </a:lnTo>
                  <a:lnTo>
                    <a:pt x="30" y="116"/>
                  </a:lnTo>
                  <a:lnTo>
                    <a:pt x="30" y="116"/>
                  </a:lnTo>
                  <a:lnTo>
                    <a:pt x="30" y="113"/>
                  </a:lnTo>
                  <a:lnTo>
                    <a:pt x="30" y="113"/>
                  </a:lnTo>
                  <a:lnTo>
                    <a:pt x="30" y="108"/>
                  </a:lnTo>
                  <a:lnTo>
                    <a:pt x="30" y="108"/>
                  </a:lnTo>
                  <a:lnTo>
                    <a:pt x="30" y="107"/>
                  </a:lnTo>
                  <a:lnTo>
                    <a:pt x="30" y="107"/>
                  </a:lnTo>
                  <a:lnTo>
                    <a:pt x="29" y="104"/>
                  </a:lnTo>
                  <a:lnTo>
                    <a:pt x="29" y="104"/>
                  </a:lnTo>
                  <a:lnTo>
                    <a:pt x="30" y="83"/>
                  </a:lnTo>
                  <a:lnTo>
                    <a:pt x="30" y="83"/>
                  </a:lnTo>
                  <a:lnTo>
                    <a:pt x="31" y="83"/>
                  </a:lnTo>
                  <a:lnTo>
                    <a:pt x="31" y="83"/>
                  </a:lnTo>
                  <a:lnTo>
                    <a:pt x="34" y="82"/>
                  </a:lnTo>
                  <a:lnTo>
                    <a:pt x="34" y="82"/>
                  </a:lnTo>
                  <a:lnTo>
                    <a:pt x="42" y="79"/>
                  </a:lnTo>
                  <a:lnTo>
                    <a:pt x="49" y="73"/>
                  </a:lnTo>
                  <a:lnTo>
                    <a:pt x="53" y="65"/>
                  </a:lnTo>
                  <a:lnTo>
                    <a:pt x="54" y="61"/>
                  </a:lnTo>
                  <a:lnTo>
                    <a:pt x="55" y="55"/>
                  </a:lnTo>
                  <a:lnTo>
                    <a:pt x="55" y="55"/>
                  </a:lnTo>
                  <a:lnTo>
                    <a:pt x="54" y="51"/>
                  </a:lnTo>
                  <a:lnTo>
                    <a:pt x="53" y="46"/>
                  </a:lnTo>
                  <a:lnTo>
                    <a:pt x="51" y="42"/>
                  </a:lnTo>
                  <a:lnTo>
                    <a:pt x="49" y="38"/>
                  </a:lnTo>
                  <a:lnTo>
                    <a:pt x="49" y="38"/>
                  </a:lnTo>
                  <a:lnTo>
                    <a:pt x="47" y="37"/>
                  </a:lnTo>
                  <a:lnTo>
                    <a:pt x="47" y="37"/>
                  </a:lnTo>
                  <a:lnTo>
                    <a:pt x="45" y="36"/>
                  </a:lnTo>
                  <a:lnTo>
                    <a:pt x="45" y="36"/>
                  </a:lnTo>
                  <a:lnTo>
                    <a:pt x="54" y="25"/>
                  </a:lnTo>
                  <a:lnTo>
                    <a:pt x="59" y="21"/>
                  </a:lnTo>
                  <a:lnTo>
                    <a:pt x="64" y="17"/>
                  </a:lnTo>
                  <a:lnTo>
                    <a:pt x="64" y="17"/>
                  </a:lnTo>
                  <a:lnTo>
                    <a:pt x="74" y="13"/>
                  </a:lnTo>
                  <a:lnTo>
                    <a:pt x="84" y="11"/>
                  </a:lnTo>
                  <a:lnTo>
                    <a:pt x="95" y="9"/>
                  </a:lnTo>
                  <a:lnTo>
                    <a:pt x="107" y="11"/>
                  </a:lnTo>
                  <a:lnTo>
                    <a:pt x="118" y="13"/>
                  </a:lnTo>
                  <a:lnTo>
                    <a:pt x="130" y="17"/>
                  </a:lnTo>
                  <a:lnTo>
                    <a:pt x="144" y="22"/>
                  </a:lnTo>
                  <a:lnTo>
                    <a:pt x="157" y="30"/>
                  </a:lnTo>
                  <a:lnTo>
                    <a:pt x="157" y="30"/>
                  </a:lnTo>
                  <a:lnTo>
                    <a:pt x="163" y="25"/>
                  </a:lnTo>
                  <a:lnTo>
                    <a:pt x="165" y="25"/>
                  </a:lnTo>
                  <a:lnTo>
                    <a:pt x="165" y="25"/>
                  </a:lnTo>
                  <a:lnTo>
                    <a:pt x="166" y="24"/>
                  </a:lnTo>
                  <a:lnTo>
                    <a:pt x="166" y="24"/>
                  </a:lnTo>
                  <a:lnTo>
                    <a:pt x="150" y="16"/>
                  </a:lnTo>
                  <a:lnTo>
                    <a:pt x="136" y="8"/>
                  </a:lnTo>
                  <a:lnTo>
                    <a:pt x="121" y="4"/>
                  </a:lnTo>
                  <a:lnTo>
                    <a:pt x="108" y="0"/>
                  </a:lnTo>
                  <a:lnTo>
                    <a:pt x="95" y="0"/>
                  </a:lnTo>
                  <a:lnTo>
                    <a:pt x="82" y="0"/>
                  </a:lnTo>
                  <a:lnTo>
                    <a:pt x="70" y="3"/>
                  </a:lnTo>
                  <a:lnTo>
                    <a:pt x="59" y="8"/>
                  </a:lnTo>
                  <a:lnTo>
                    <a:pt x="59" y="8"/>
                  </a:lnTo>
                  <a:lnTo>
                    <a:pt x="53" y="13"/>
                  </a:lnTo>
                  <a:lnTo>
                    <a:pt x="47" y="17"/>
                  </a:lnTo>
                  <a:lnTo>
                    <a:pt x="42" y="24"/>
                  </a:lnTo>
                  <a:lnTo>
                    <a:pt x="37" y="30"/>
                  </a:lnTo>
                  <a:lnTo>
                    <a:pt x="37" y="30"/>
                  </a:lnTo>
                  <a:lnTo>
                    <a:pt x="34" y="30"/>
                  </a:lnTo>
                  <a:lnTo>
                    <a:pt x="34" y="30"/>
                  </a:lnTo>
                  <a:lnTo>
                    <a:pt x="33" y="29"/>
                  </a:lnTo>
                  <a:lnTo>
                    <a:pt x="33" y="29"/>
                  </a:lnTo>
                  <a:lnTo>
                    <a:pt x="28" y="29"/>
                  </a:lnTo>
                  <a:lnTo>
                    <a:pt x="28" y="29"/>
                  </a:lnTo>
                  <a:lnTo>
                    <a:pt x="22" y="29"/>
                  </a:lnTo>
                  <a:lnTo>
                    <a:pt x="17" y="30"/>
                  </a:lnTo>
                  <a:lnTo>
                    <a:pt x="13" y="33"/>
                  </a:lnTo>
                  <a:lnTo>
                    <a:pt x="8" y="37"/>
                  </a:lnTo>
                  <a:lnTo>
                    <a:pt x="5" y="41"/>
                  </a:lnTo>
                  <a:lnTo>
                    <a:pt x="2" y="45"/>
                  </a:lnTo>
                  <a:lnTo>
                    <a:pt x="1" y="50"/>
                  </a:lnTo>
                  <a:lnTo>
                    <a:pt x="0" y="55"/>
                  </a:lnTo>
                  <a:lnTo>
                    <a:pt x="0" y="55"/>
                  </a:lnTo>
                  <a:lnTo>
                    <a:pt x="1" y="63"/>
                  </a:lnTo>
                  <a:lnTo>
                    <a:pt x="5" y="71"/>
                  </a:lnTo>
                  <a:lnTo>
                    <a:pt x="9" y="76"/>
                  </a:lnTo>
                  <a:lnTo>
                    <a:pt x="16" y="80"/>
                  </a:lnTo>
                  <a:lnTo>
                    <a:pt x="16" y="80"/>
                  </a:lnTo>
                  <a:lnTo>
                    <a:pt x="18" y="82"/>
                  </a:lnTo>
                  <a:lnTo>
                    <a:pt x="18" y="82"/>
                  </a:lnTo>
                  <a:lnTo>
                    <a:pt x="20" y="82"/>
                  </a:lnTo>
                  <a:lnTo>
                    <a:pt x="20" y="82"/>
                  </a:lnTo>
                  <a:lnTo>
                    <a:pt x="20" y="95"/>
                  </a:lnTo>
                  <a:lnTo>
                    <a:pt x="20" y="108"/>
                  </a:lnTo>
                  <a:lnTo>
                    <a:pt x="20" y="108"/>
                  </a:lnTo>
                  <a:lnTo>
                    <a:pt x="20" y="108"/>
                  </a:lnTo>
                  <a:lnTo>
                    <a:pt x="20" y="108"/>
                  </a:lnTo>
                  <a:lnTo>
                    <a:pt x="20" y="109"/>
                  </a:lnTo>
                  <a:lnTo>
                    <a:pt x="20" y="109"/>
                  </a:lnTo>
                  <a:lnTo>
                    <a:pt x="20" y="111"/>
                  </a:lnTo>
                  <a:lnTo>
                    <a:pt x="2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6" name="Freeform 48"/>
            <p:cNvSpPr>
              <a:spLocks/>
            </p:cNvSpPr>
            <p:nvPr/>
          </p:nvSpPr>
          <p:spPr bwMode="auto">
            <a:xfrm>
              <a:off x="5199063" y="4022725"/>
              <a:ext cx="476250" cy="633413"/>
            </a:xfrm>
            <a:custGeom>
              <a:avLst/>
              <a:gdLst>
                <a:gd name="T0" fmla="*/ 138 w 300"/>
                <a:gd name="T1" fmla="*/ 369 h 399"/>
                <a:gd name="T2" fmla="*/ 112 w 300"/>
                <a:gd name="T3" fmla="*/ 382 h 399"/>
                <a:gd name="T4" fmla="*/ 80 w 300"/>
                <a:gd name="T5" fmla="*/ 389 h 399"/>
                <a:gd name="T6" fmla="*/ 69 w 300"/>
                <a:gd name="T7" fmla="*/ 389 h 399"/>
                <a:gd name="T8" fmla="*/ 55 w 300"/>
                <a:gd name="T9" fmla="*/ 386 h 399"/>
                <a:gd name="T10" fmla="*/ 29 w 300"/>
                <a:gd name="T11" fmla="*/ 369 h 399"/>
                <a:gd name="T12" fmla="*/ 11 w 300"/>
                <a:gd name="T13" fmla="*/ 324 h 399"/>
                <a:gd name="T14" fmla="*/ 10 w 300"/>
                <a:gd name="T15" fmla="*/ 295 h 399"/>
                <a:gd name="T16" fmla="*/ 10 w 300"/>
                <a:gd name="T17" fmla="*/ 291 h 399"/>
                <a:gd name="T18" fmla="*/ 10 w 300"/>
                <a:gd name="T19" fmla="*/ 281 h 399"/>
                <a:gd name="T20" fmla="*/ 10 w 300"/>
                <a:gd name="T21" fmla="*/ 278 h 399"/>
                <a:gd name="T22" fmla="*/ 11 w 300"/>
                <a:gd name="T23" fmla="*/ 276 h 399"/>
                <a:gd name="T24" fmla="*/ 26 w 300"/>
                <a:gd name="T25" fmla="*/ 214 h 399"/>
                <a:gd name="T26" fmla="*/ 30 w 300"/>
                <a:gd name="T27" fmla="*/ 199 h 399"/>
                <a:gd name="T28" fmla="*/ 31 w 300"/>
                <a:gd name="T29" fmla="*/ 196 h 399"/>
                <a:gd name="T30" fmla="*/ 33 w 300"/>
                <a:gd name="T31" fmla="*/ 194 h 399"/>
                <a:gd name="T32" fmla="*/ 56 w 300"/>
                <a:gd name="T33" fmla="*/ 145 h 399"/>
                <a:gd name="T34" fmla="*/ 91 w 300"/>
                <a:gd name="T35" fmla="*/ 96 h 399"/>
                <a:gd name="T36" fmla="*/ 100 w 300"/>
                <a:gd name="T37" fmla="*/ 84 h 399"/>
                <a:gd name="T38" fmla="*/ 104 w 300"/>
                <a:gd name="T39" fmla="*/ 80 h 399"/>
                <a:gd name="T40" fmla="*/ 125 w 300"/>
                <a:gd name="T41" fmla="*/ 59 h 399"/>
                <a:gd name="T42" fmla="*/ 146 w 300"/>
                <a:gd name="T43" fmla="*/ 41 h 399"/>
                <a:gd name="T44" fmla="*/ 150 w 300"/>
                <a:gd name="T45" fmla="*/ 38 h 399"/>
                <a:gd name="T46" fmla="*/ 158 w 300"/>
                <a:gd name="T47" fmla="*/ 33 h 399"/>
                <a:gd name="T48" fmla="*/ 162 w 300"/>
                <a:gd name="T49" fmla="*/ 30 h 399"/>
                <a:gd name="T50" fmla="*/ 201 w 300"/>
                <a:gd name="T51" fmla="*/ 13 h 399"/>
                <a:gd name="T52" fmla="*/ 246 w 300"/>
                <a:gd name="T53" fmla="*/ 13 h 399"/>
                <a:gd name="T54" fmla="*/ 263 w 300"/>
                <a:gd name="T55" fmla="*/ 22 h 399"/>
                <a:gd name="T56" fmla="*/ 271 w 300"/>
                <a:gd name="T57" fmla="*/ 30 h 399"/>
                <a:gd name="T58" fmla="*/ 276 w 300"/>
                <a:gd name="T59" fmla="*/ 40 h 399"/>
                <a:gd name="T60" fmla="*/ 282 w 300"/>
                <a:gd name="T61" fmla="*/ 50 h 399"/>
                <a:gd name="T62" fmla="*/ 286 w 300"/>
                <a:gd name="T63" fmla="*/ 62 h 399"/>
                <a:gd name="T64" fmla="*/ 288 w 300"/>
                <a:gd name="T65" fmla="*/ 75 h 399"/>
                <a:gd name="T66" fmla="*/ 290 w 300"/>
                <a:gd name="T67" fmla="*/ 90 h 399"/>
                <a:gd name="T68" fmla="*/ 291 w 300"/>
                <a:gd name="T69" fmla="*/ 104 h 399"/>
                <a:gd name="T70" fmla="*/ 300 w 300"/>
                <a:gd name="T71" fmla="*/ 108 h 399"/>
                <a:gd name="T72" fmla="*/ 295 w 300"/>
                <a:gd name="T73" fmla="*/ 59 h 399"/>
                <a:gd name="T74" fmla="*/ 270 w 300"/>
                <a:gd name="T75" fmla="*/ 15 h 399"/>
                <a:gd name="T76" fmla="*/ 237 w 300"/>
                <a:gd name="T77" fmla="*/ 0 h 399"/>
                <a:gd name="T78" fmla="*/ 183 w 300"/>
                <a:gd name="T79" fmla="*/ 8 h 399"/>
                <a:gd name="T80" fmla="*/ 154 w 300"/>
                <a:gd name="T81" fmla="*/ 24 h 399"/>
                <a:gd name="T82" fmla="*/ 151 w 300"/>
                <a:gd name="T83" fmla="*/ 25 h 399"/>
                <a:gd name="T84" fmla="*/ 147 w 300"/>
                <a:gd name="T85" fmla="*/ 28 h 399"/>
                <a:gd name="T86" fmla="*/ 141 w 300"/>
                <a:gd name="T87" fmla="*/ 33 h 399"/>
                <a:gd name="T88" fmla="*/ 137 w 300"/>
                <a:gd name="T89" fmla="*/ 36 h 399"/>
                <a:gd name="T90" fmla="*/ 85 w 300"/>
                <a:gd name="T91" fmla="*/ 86 h 399"/>
                <a:gd name="T92" fmla="*/ 72 w 300"/>
                <a:gd name="T93" fmla="*/ 103 h 399"/>
                <a:gd name="T94" fmla="*/ 47 w 300"/>
                <a:gd name="T95" fmla="*/ 141 h 399"/>
                <a:gd name="T96" fmla="*/ 26 w 300"/>
                <a:gd name="T97" fmla="*/ 183 h 399"/>
                <a:gd name="T98" fmla="*/ 21 w 300"/>
                <a:gd name="T99" fmla="*/ 196 h 399"/>
                <a:gd name="T100" fmla="*/ 19 w 300"/>
                <a:gd name="T101" fmla="*/ 199 h 399"/>
                <a:gd name="T102" fmla="*/ 18 w 300"/>
                <a:gd name="T103" fmla="*/ 204 h 399"/>
                <a:gd name="T104" fmla="*/ 1 w 300"/>
                <a:gd name="T105" fmla="*/ 273 h 399"/>
                <a:gd name="T106" fmla="*/ 0 w 300"/>
                <a:gd name="T107" fmla="*/ 282 h 399"/>
                <a:gd name="T108" fmla="*/ 0 w 300"/>
                <a:gd name="T109" fmla="*/ 287 h 399"/>
                <a:gd name="T110" fmla="*/ 0 w 300"/>
                <a:gd name="T111" fmla="*/ 291 h 399"/>
                <a:gd name="T112" fmla="*/ 9 w 300"/>
                <a:gd name="T113" fmla="*/ 353 h 399"/>
                <a:gd name="T114" fmla="*/ 39 w 300"/>
                <a:gd name="T115" fmla="*/ 390 h 399"/>
                <a:gd name="T116" fmla="*/ 64 w 300"/>
                <a:gd name="T117" fmla="*/ 399 h 399"/>
                <a:gd name="T118" fmla="*/ 109 w 300"/>
                <a:gd name="T119" fmla="*/ 393 h 399"/>
                <a:gd name="T120" fmla="*/ 145 w 300"/>
                <a:gd name="T121"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399">
                  <a:moveTo>
                    <a:pt x="139" y="370"/>
                  </a:moveTo>
                  <a:lnTo>
                    <a:pt x="139" y="370"/>
                  </a:lnTo>
                  <a:lnTo>
                    <a:pt x="138" y="369"/>
                  </a:lnTo>
                  <a:lnTo>
                    <a:pt x="138" y="369"/>
                  </a:lnTo>
                  <a:lnTo>
                    <a:pt x="137" y="369"/>
                  </a:lnTo>
                  <a:lnTo>
                    <a:pt x="137" y="369"/>
                  </a:lnTo>
                  <a:lnTo>
                    <a:pt x="124" y="376"/>
                  </a:lnTo>
                  <a:lnTo>
                    <a:pt x="112" y="382"/>
                  </a:lnTo>
                  <a:lnTo>
                    <a:pt x="98" y="386"/>
                  </a:lnTo>
                  <a:lnTo>
                    <a:pt x="88" y="389"/>
                  </a:lnTo>
                  <a:lnTo>
                    <a:pt x="88" y="389"/>
                  </a:lnTo>
                  <a:lnTo>
                    <a:pt x="80" y="389"/>
                  </a:lnTo>
                  <a:lnTo>
                    <a:pt x="80" y="389"/>
                  </a:lnTo>
                  <a:lnTo>
                    <a:pt x="75" y="390"/>
                  </a:lnTo>
                  <a:lnTo>
                    <a:pt x="75" y="390"/>
                  </a:lnTo>
                  <a:lnTo>
                    <a:pt x="69" y="389"/>
                  </a:lnTo>
                  <a:lnTo>
                    <a:pt x="69" y="389"/>
                  </a:lnTo>
                  <a:lnTo>
                    <a:pt x="67" y="389"/>
                  </a:lnTo>
                  <a:lnTo>
                    <a:pt x="67" y="389"/>
                  </a:lnTo>
                  <a:lnTo>
                    <a:pt x="55" y="386"/>
                  </a:lnTo>
                  <a:lnTo>
                    <a:pt x="44" y="382"/>
                  </a:lnTo>
                  <a:lnTo>
                    <a:pt x="44" y="382"/>
                  </a:lnTo>
                  <a:lnTo>
                    <a:pt x="37" y="376"/>
                  </a:lnTo>
                  <a:lnTo>
                    <a:pt x="29" y="369"/>
                  </a:lnTo>
                  <a:lnTo>
                    <a:pt x="22" y="360"/>
                  </a:lnTo>
                  <a:lnTo>
                    <a:pt x="18" y="349"/>
                  </a:lnTo>
                  <a:lnTo>
                    <a:pt x="14" y="338"/>
                  </a:lnTo>
                  <a:lnTo>
                    <a:pt x="11" y="324"/>
                  </a:lnTo>
                  <a:lnTo>
                    <a:pt x="10" y="310"/>
                  </a:lnTo>
                  <a:lnTo>
                    <a:pt x="10" y="295"/>
                  </a:lnTo>
                  <a:lnTo>
                    <a:pt x="10" y="295"/>
                  </a:lnTo>
                  <a:lnTo>
                    <a:pt x="10" y="295"/>
                  </a:lnTo>
                  <a:lnTo>
                    <a:pt x="9" y="295"/>
                  </a:lnTo>
                  <a:lnTo>
                    <a:pt x="10" y="293"/>
                  </a:lnTo>
                  <a:lnTo>
                    <a:pt x="10" y="291"/>
                  </a:lnTo>
                  <a:lnTo>
                    <a:pt x="10" y="291"/>
                  </a:lnTo>
                  <a:lnTo>
                    <a:pt x="10" y="283"/>
                  </a:lnTo>
                  <a:lnTo>
                    <a:pt x="10" y="283"/>
                  </a:lnTo>
                  <a:lnTo>
                    <a:pt x="10" y="281"/>
                  </a:lnTo>
                  <a:lnTo>
                    <a:pt x="10" y="281"/>
                  </a:lnTo>
                  <a:lnTo>
                    <a:pt x="10" y="280"/>
                  </a:lnTo>
                  <a:lnTo>
                    <a:pt x="10" y="280"/>
                  </a:lnTo>
                  <a:lnTo>
                    <a:pt x="10" y="278"/>
                  </a:lnTo>
                  <a:lnTo>
                    <a:pt x="10" y="278"/>
                  </a:lnTo>
                  <a:lnTo>
                    <a:pt x="10" y="276"/>
                  </a:lnTo>
                  <a:lnTo>
                    <a:pt x="11" y="276"/>
                  </a:lnTo>
                  <a:lnTo>
                    <a:pt x="11" y="276"/>
                  </a:lnTo>
                  <a:lnTo>
                    <a:pt x="11" y="276"/>
                  </a:lnTo>
                  <a:lnTo>
                    <a:pt x="13" y="260"/>
                  </a:lnTo>
                  <a:lnTo>
                    <a:pt x="17" y="245"/>
                  </a:lnTo>
                  <a:lnTo>
                    <a:pt x="21" y="229"/>
                  </a:lnTo>
                  <a:lnTo>
                    <a:pt x="26" y="214"/>
                  </a:lnTo>
                  <a:lnTo>
                    <a:pt x="26" y="214"/>
                  </a:lnTo>
                  <a:lnTo>
                    <a:pt x="30" y="202"/>
                  </a:lnTo>
                  <a:lnTo>
                    <a:pt x="30" y="202"/>
                  </a:lnTo>
                  <a:lnTo>
                    <a:pt x="30" y="199"/>
                  </a:lnTo>
                  <a:lnTo>
                    <a:pt x="30" y="199"/>
                  </a:lnTo>
                  <a:lnTo>
                    <a:pt x="30" y="199"/>
                  </a:lnTo>
                  <a:lnTo>
                    <a:pt x="30" y="199"/>
                  </a:lnTo>
                  <a:lnTo>
                    <a:pt x="31" y="196"/>
                  </a:lnTo>
                  <a:lnTo>
                    <a:pt x="31" y="196"/>
                  </a:lnTo>
                  <a:lnTo>
                    <a:pt x="31" y="196"/>
                  </a:lnTo>
                  <a:lnTo>
                    <a:pt x="31" y="196"/>
                  </a:lnTo>
                  <a:lnTo>
                    <a:pt x="33" y="194"/>
                  </a:lnTo>
                  <a:lnTo>
                    <a:pt x="33" y="194"/>
                  </a:lnTo>
                  <a:lnTo>
                    <a:pt x="43" y="170"/>
                  </a:lnTo>
                  <a:lnTo>
                    <a:pt x="56" y="145"/>
                  </a:lnTo>
                  <a:lnTo>
                    <a:pt x="56" y="145"/>
                  </a:lnTo>
                  <a:lnTo>
                    <a:pt x="71" y="123"/>
                  </a:lnTo>
                  <a:lnTo>
                    <a:pt x="87" y="102"/>
                  </a:lnTo>
                  <a:lnTo>
                    <a:pt x="87" y="102"/>
                  </a:lnTo>
                  <a:lnTo>
                    <a:pt x="91" y="96"/>
                  </a:lnTo>
                  <a:lnTo>
                    <a:pt x="91" y="96"/>
                  </a:lnTo>
                  <a:lnTo>
                    <a:pt x="91" y="95"/>
                  </a:lnTo>
                  <a:lnTo>
                    <a:pt x="91" y="95"/>
                  </a:lnTo>
                  <a:lnTo>
                    <a:pt x="100" y="84"/>
                  </a:lnTo>
                  <a:lnTo>
                    <a:pt x="100" y="84"/>
                  </a:lnTo>
                  <a:lnTo>
                    <a:pt x="102" y="80"/>
                  </a:lnTo>
                  <a:lnTo>
                    <a:pt x="104" y="80"/>
                  </a:lnTo>
                  <a:lnTo>
                    <a:pt x="104" y="80"/>
                  </a:lnTo>
                  <a:lnTo>
                    <a:pt x="104" y="80"/>
                  </a:lnTo>
                  <a:lnTo>
                    <a:pt x="104" y="80"/>
                  </a:lnTo>
                  <a:lnTo>
                    <a:pt x="104" y="80"/>
                  </a:lnTo>
                  <a:lnTo>
                    <a:pt x="125" y="59"/>
                  </a:lnTo>
                  <a:lnTo>
                    <a:pt x="125" y="59"/>
                  </a:lnTo>
                  <a:lnTo>
                    <a:pt x="125" y="58"/>
                  </a:lnTo>
                  <a:lnTo>
                    <a:pt x="125" y="58"/>
                  </a:lnTo>
                  <a:lnTo>
                    <a:pt x="146" y="41"/>
                  </a:lnTo>
                  <a:lnTo>
                    <a:pt x="146" y="41"/>
                  </a:lnTo>
                  <a:lnTo>
                    <a:pt x="147" y="40"/>
                  </a:lnTo>
                  <a:lnTo>
                    <a:pt x="147" y="40"/>
                  </a:lnTo>
                  <a:lnTo>
                    <a:pt x="150" y="38"/>
                  </a:lnTo>
                  <a:lnTo>
                    <a:pt x="150" y="38"/>
                  </a:lnTo>
                  <a:lnTo>
                    <a:pt x="153" y="37"/>
                  </a:lnTo>
                  <a:lnTo>
                    <a:pt x="153" y="37"/>
                  </a:lnTo>
                  <a:lnTo>
                    <a:pt x="158" y="33"/>
                  </a:lnTo>
                  <a:lnTo>
                    <a:pt x="158" y="33"/>
                  </a:lnTo>
                  <a:lnTo>
                    <a:pt x="160" y="32"/>
                  </a:lnTo>
                  <a:lnTo>
                    <a:pt x="160" y="32"/>
                  </a:lnTo>
                  <a:lnTo>
                    <a:pt x="162" y="30"/>
                  </a:lnTo>
                  <a:lnTo>
                    <a:pt x="162" y="30"/>
                  </a:lnTo>
                  <a:lnTo>
                    <a:pt x="175" y="22"/>
                  </a:lnTo>
                  <a:lnTo>
                    <a:pt x="188" y="17"/>
                  </a:lnTo>
                  <a:lnTo>
                    <a:pt x="201" y="13"/>
                  </a:lnTo>
                  <a:lnTo>
                    <a:pt x="213" y="11"/>
                  </a:lnTo>
                  <a:lnTo>
                    <a:pt x="225" y="9"/>
                  </a:lnTo>
                  <a:lnTo>
                    <a:pt x="236" y="11"/>
                  </a:lnTo>
                  <a:lnTo>
                    <a:pt x="246" y="13"/>
                  </a:lnTo>
                  <a:lnTo>
                    <a:pt x="255" y="17"/>
                  </a:lnTo>
                  <a:lnTo>
                    <a:pt x="255" y="17"/>
                  </a:lnTo>
                  <a:lnTo>
                    <a:pt x="263" y="22"/>
                  </a:lnTo>
                  <a:lnTo>
                    <a:pt x="263" y="22"/>
                  </a:lnTo>
                  <a:lnTo>
                    <a:pt x="266" y="26"/>
                  </a:lnTo>
                  <a:lnTo>
                    <a:pt x="266" y="26"/>
                  </a:lnTo>
                  <a:lnTo>
                    <a:pt x="271" y="30"/>
                  </a:lnTo>
                  <a:lnTo>
                    <a:pt x="271" y="30"/>
                  </a:lnTo>
                  <a:lnTo>
                    <a:pt x="274" y="34"/>
                  </a:lnTo>
                  <a:lnTo>
                    <a:pt x="274" y="34"/>
                  </a:lnTo>
                  <a:lnTo>
                    <a:pt x="276" y="40"/>
                  </a:lnTo>
                  <a:lnTo>
                    <a:pt x="276" y="40"/>
                  </a:lnTo>
                  <a:lnTo>
                    <a:pt x="279" y="45"/>
                  </a:lnTo>
                  <a:lnTo>
                    <a:pt x="279" y="45"/>
                  </a:lnTo>
                  <a:lnTo>
                    <a:pt x="282" y="50"/>
                  </a:lnTo>
                  <a:lnTo>
                    <a:pt x="282" y="50"/>
                  </a:lnTo>
                  <a:lnTo>
                    <a:pt x="283" y="55"/>
                  </a:lnTo>
                  <a:lnTo>
                    <a:pt x="283" y="55"/>
                  </a:lnTo>
                  <a:lnTo>
                    <a:pt x="286" y="62"/>
                  </a:lnTo>
                  <a:lnTo>
                    <a:pt x="286" y="62"/>
                  </a:lnTo>
                  <a:lnTo>
                    <a:pt x="287" y="69"/>
                  </a:lnTo>
                  <a:lnTo>
                    <a:pt x="287" y="69"/>
                  </a:lnTo>
                  <a:lnTo>
                    <a:pt x="288" y="75"/>
                  </a:lnTo>
                  <a:lnTo>
                    <a:pt x="288" y="75"/>
                  </a:lnTo>
                  <a:lnTo>
                    <a:pt x="288" y="82"/>
                  </a:lnTo>
                  <a:lnTo>
                    <a:pt x="288" y="82"/>
                  </a:lnTo>
                  <a:lnTo>
                    <a:pt x="290" y="90"/>
                  </a:lnTo>
                  <a:lnTo>
                    <a:pt x="290" y="90"/>
                  </a:lnTo>
                  <a:lnTo>
                    <a:pt x="290" y="96"/>
                  </a:lnTo>
                  <a:lnTo>
                    <a:pt x="290" y="96"/>
                  </a:lnTo>
                  <a:lnTo>
                    <a:pt x="290" y="104"/>
                  </a:lnTo>
                  <a:lnTo>
                    <a:pt x="291" y="104"/>
                  </a:lnTo>
                  <a:lnTo>
                    <a:pt x="291" y="104"/>
                  </a:lnTo>
                  <a:lnTo>
                    <a:pt x="299" y="108"/>
                  </a:lnTo>
                  <a:lnTo>
                    <a:pt x="299" y="108"/>
                  </a:lnTo>
                  <a:lnTo>
                    <a:pt x="300" y="108"/>
                  </a:lnTo>
                  <a:lnTo>
                    <a:pt x="300" y="108"/>
                  </a:lnTo>
                  <a:lnTo>
                    <a:pt x="300" y="91"/>
                  </a:lnTo>
                  <a:lnTo>
                    <a:pt x="299" y="75"/>
                  </a:lnTo>
                  <a:lnTo>
                    <a:pt x="295" y="59"/>
                  </a:lnTo>
                  <a:lnTo>
                    <a:pt x="291" y="46"/>
                  </a:lnTo>
                  <a:lnTo>
                    <a:pt x="286" y="34"/>
                  </a:lnTo>
                  <a:lnTo>
                    <a:pt x="278" y="24"/>
                  </a:lnTo>
                  <a:lnTo>
                    <a:pt x="270" y="15"/>
                  </a:lnTo>
                  <a:lnTo>
                    <a:pt x="261" y="8"/>
                  </a:lnTo>
                  <a:lnTo>
                    <a:pt x="261" y="8"/>
                  </a:lnTo>
                  <a:lnTo>
                    <a:pt x="249" y="3"/>
                  </a:lnTo>
                  <a:lnTo>
                    <a:pt x="237" y="0"/>
                  </a:lnTo>
                  <a:lnTo>
                    <a:pt x="225" y="0"/>
                  </a:lnTo>
                  <a:lnTo>
                    <a:pt x="212" y="0"/>
                  </a:lnTo>
                  <a:lnTo>
                    <a:pt x="197" y="4"/>
                  </a:lnTo>
                  <a:lnTo>
                    <a:pt x="183" y="8"/>
                  </a:lnTo>
                  <a:lnTo>
                    <a:pt x="168" y="16"/>
                  </a:lnTo>
                  <a:lnTo>
                    <a:pt x="154" y="24"/>
                  </a:lnTo>
                  <a:lnTo>
                    <a:pt x="154" y="24"/>
                  </a:lnTo>
                  <a:lnTo>
                    <a:pt x="154" y="24"/>
                  </a:lnTo>
                  <a:lnTo>
                    <a:pt x="154" y="24"/>
                  </a:lnTo>
                  <a:lnTo>
                    <a:pt x="153" y="25"/>
                  </a:lnTo>
                  <a:lnTo>
                    <a:pt x="153" y="25"/>
                  </a:lnTo>
                  <a:lnTo>
                    <a:pt x="151" y="25"/>
                  </a:lnTo>
                  <a:lnTo>
                    <a:pt x="151" y="25"/>
                  </a:lnTo>
                  <a:lnTo>
                    <a:pt x="150" y="26"/>
                  </a:lnTo>
                  <a:lnTo>
                    <a:pt x="150" y="26"/>
                  </a:lnTo>
                  <a:lnTo>
                    <a:pt x="147" y="28"/>
                  </a:lnTo>
                  <a:lnTo>
                    <a:pt x="147" y="28"/>
                  </a:lnTo>
                  <a:lnTo>
                    <a:pt x="147" y="28"/>
                  </a:lnTo>
                  <a:lnTo>
                    <a:pt x="141" y="33"/>
                  </a:lnTo>
                  <a:lnTo>
                    <a:pt x="141" y="33"/>
                  </a:lnTo>
                  <a:lnTo>
                    <a:pt x="139" y="34"/>
                  </a:lnTo>
                  <a:lnTo>
                    <a:pt x="139" y="34"/>
                  </a:lnTo>
                  <a:lnTo>
                    <a:pt x="137" y="36"/>
                  </a:lnTo>
                  <a:lnTo>
                    <a:pt x="137" y="36"/>
                  </a:lnTo>
                  <a:lnTo>
                    <a:pt x="124" y="46"/>
                  </a:lnTo>
                  <a:lnTo>
                    <a:pt x="110" y="58"/>
                  </a:lnTo>
                  <a:lnTo>
                    <a:pt x="97" y="73"/>
                  </a:lnTo>
                  <a:lnTo>
                    <a:pt x="85" y="86"/>
                  </a:lnTo>
                  <a:lnTo>
                    <a:pt x="84" y="88"/>
                  </a:lnTo>
                  <a:lnTo>
                    <a:pt x="84" y="88"/>
                  </a:lnTo>
                  <a:lnTo>
                    <a:pt x="75" y="99"/>
                  </a:lnTo>
                  <a:lnTo>
                    <a:pt x="72" y="103"/>
                  </a:lnTo>
                  <a:lnTo>
                    <a:pt x="72" y="103"/>
                  </a:lnTo>
                  <a:lnTo>
                    <a:pt x="59" y="123"/>
                  </a:lnTo>
                  <a:lnTo>
                    <a:pt x="47" y="141"/>
                  </a:lnTo>
                  <a:lnTo>
                    <a:pt x="47" y="141"/>
                  </a:lnTo>
                  <a:lnTo>
                    <a:pt x="37" y="160"/>
                  </a:lnTo>
                  <a:lnTo>
                    <a:pt x="27" y="181"/>
                  </a:lnTo>
                  <a:lnTo>
                    <a:pt x="27" y="181"/>
                  </a:lnTo>
                  <a:lnTo>
                    <a:pt x="26" y="183"/>
                  </a:lnTo>
                  <a:lnTo>
                    <a:pt x="26" y="183"/>
                  </a:lnTo>
                  <a:lnTo>
                    <a:pt x="26" y="186"/>
                  </a:lnTo>
                  <a:lnTo>
                    <a:pt x="26" y="186"/>
                  </a:lnTo>
                  <a:lnTo>
                    <a:pt x="21" y="196"/>
                  </a:lnTo>
                  <a:lnTo>
                    <a:pt x="21" y="198"/>
                  </a:lnTo>
                  <a:lnTo>
                    <a:pt x="21" y="198"/>
                  </a:lnTo>
                  <a:lnTo>
                    <a:pt x="19" y="199"/>
                  </a:lnTo>
                  <a:lnTo>
                    <a:pt x="19" y="199"/>
                  </a:lnTo>
                  <a:lnTo>
                    <a:pt x="19" y="202"/>
                  </a:lnTo>
                  <a:lnTo>
                    <a:pt x="19" y="202"/>
                  </a:lnTo>
                  <a:lnTo>
                    <a:pt x="18" y="204"/>
                  </a:lnTo>
                  <a:lnTo>
                    <a:pt x="18" y="204"/>
                  </a:lnTo>
                  <a:lnTo>
                    <a:pt x="13" y="222"/>
                  </a:lnTo>
                  <a:lnTo>
                    <a:pt x="8" y="239"/>
                  </a:lnTo>
                  <a:lnTo>
                    <a:pt x="4" y="256"/>
                  </a:lnTo>
                  <a:lnTo>
                    <a:pt x="1" y="273"/>
                  </a:lnTo>
                  <a:lnTo>
                    <a:pt x="1" y="276"/>
                  </a:lnTo>
                  <a:lnTo>
                    <a:pt x="1" y="276"/>
                  </a:lnTo>
                  <a:lnTo>
                    <a:pt x="0" y="282"/>
                  </a:lnTo>
                  <a:lnTo>
                    <a:pt x="0" y="282"/>
                  </a:lnTo>
                  <a:lnTo>
                    <a:pt x="0" y="285"/>
                  </a:lnTo>
                  <a:lnTo>
                    <a:pt x="0" y="285"/>
                  </a:lnTo>
                  <a:lnTo>
                    <a:pt x="0" y="287"/>
                  </a:lnTo>
                  <a:lnTo>
                    <a:pt x="0" y="287"/>
                  </a:lnTo>
                  <a:lnTo>
                    <a:pt x="0" y="289"/>
                  </a:lnTo>
                  <a:lnTo>
                    <a:pt x="0" y="289"/>
                  </a:lnTo>
                  <a:lnTo>
                    <a:pt x="0" y="291"/>
                  </a:lnTo>
                  <a:lnTo>
                    <a:pt x="0" y="291"/>
                  </a:lnTo>
                  <a:lnTo>
                    <a:pt x="0" y="309"/>
                  </a:lnTo>
                  <a:lnTo>
                    <a:pt x="1" y="324"/>
                  </a:lnTo>
                  <a:lnTo>
                    <a:pt x="4" y="339"/>
                  </a:lnTo>
                  <a:lnTo>
                    <a:pt x="9" y="353"/>
                  </a:lnTo>
                  <a:lnTo>
                    <a:pt x="14" y="365"/>
                  </a:lnTo>
                  <a:lnTo>
                    <a:pt x="21" y="376"/>
                  </a:lnTo>
                  <a:lnTo>
                    <a:pt x="30" y="384"/>
                  </a:lnTo>
                  <a:lnTo>
                    <a:pt x="39" y="390"/>
                  </a:lnTo>
                  <a:lnTo>
                    <a:pt x="39" y="390"/>
                  </a:lnTo>
                  <a:lnTo>
                    <a:pt x="47" y="394"/>
                  </a:lnTo>
                  <a:lnTo>
                    <a:pt x="56" y="397"/>
                  </a:lnTo>
                  <a:lnTo>
                    <a:pt x="64" y="399"/>
                  </a:lnTo>
                  <a:lnTo>
                    <a:pt x="75" y="399"/>
                  </a:lnTo>
                  <a:lnTo>
                    <a:pt x="75" y="399"/>
                  </a:lnTo>
                  <a:lnTo>
                    <a:pt x="91" y="398"/>
                  </a:lnTo>
                  <a:lnTo>
                    <a:pt x="109" y="393"/>
                  </a:lnTo>
                  <a:lnTo>
                    <a:pt x="127" y="386"/>
                  </a:lnTo>
                  <a:lnTo>
                    <a:pt x="146" y="374"/>
                  </a:lnTo>
                  <a:lnTo>
                    <a:pt x="146" y="374"/>
                  </a:lnTo>
                  <a:lnTo>
                    <a:pt x="145" y="374"/>
                  </a:lnTo>
                  <a:lnTo>
                    <a:pt x="145" y="374"/>
                  </a:lnTo>
                  <a:lnTo>
                    <a:pt x="139" y="370"/>
                  </a:lnTo>
                  <a:lnTo>
                    <a:pt x="1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49"/>
            <p:cNvSpPr>
              <a:spLocks/>
            </p:cNvSpPr>
            <p:nvPr/>
          </p:nvSpPr>
          <p:spPr bwMode="auto">
            <a:xfrm>
              <a:off x="5221288" y="4152900"/>
              <a:ext cx="565150" cy="374650"/>
            </a:xfrm>
            <a:custGeom>
              <a:avLst/>
              <a:gdLst>
                <a:gd name="T0" fmla="*/ 289 w 356"/>
                <a:gd name="T1" fmla="*/ 33 h 236"/>
                <a:gd name="T2" fmla="*/ 285 w 356"/>
                <a:gd name="T3" fmla="*/ 30 h 236"/>
                <a:gd name="T4" fmla="*/ 276 w 356"/>
                <a:gd name="T5" fmla="*/ 26 h 236"/>
                <a:gd name="T6" fmla="*/ 248 w 356"/>
                <a:gd name="T7" fmla="*/ 16 h 236"/>
                <a:gd name="T8" fmla="*/ 202 w 356"/>
                <a:gd name="T9" fmla="*/ 5 h 236"/>
                <a:gd name="T10" fmla="*/ 199 w 356"/>
                <a:gd name="T11" fmla="*/ 5 h 236"/>
                <a:gd name="T12" fmla="*/ 181 w 356"/>
                <a:gd name="T13" fmla="*/ 2 h 236"/>
                <a:gd name="T14" fmla="*/ 181 w 356"/>
                <a:gd name="T15" fmla="*/ 2 h 236"/>
                <a:gd name="T16" fmla="*/ 136 w 356"/>
                <a:gd name="T17" fmla="*/ 0 h 236"/>
                <a:gd name="T18" fmla="*/ 91 w 356"/>
                <a:gd name="T19" fmla="*/ 2 h 236"/>
                <a:gd name="T20" fmla="*/ 91 w 356"/>
                <a:gd name="T21" fmla="*/ 2 h 236"/>
                <a:gd name="T22" fmla="*/ 82 w 356"/>
                <a:gd name="T23" fmla="*/ 13 h 236"/>
                <a:gd name="T24" fmla="*/ 108 w 356"/>
                <a:gd name="T25" fmla="*/ 10 h 236"/>
                <a:gd name="T26" fmla="*/ 190 w 356"/>
                <a:gd name="T27" fmla="*/ 14 h 236"/>
                <a:gd name="T28" fmla="*/ 194 w 356"/>
                <a:gd name="T29" fmla="*/ 14 h 236"/>
                <a:gd name="T30" fmla="*/ 197 w 356"/>
                <a:gd name="T31" fmla="*/ 14 h 236"/>
                <a:gd name="T32" fmla="*/ 216 w 356"/>
                <a:gd name="T33" fmla="*/ 18 h 236"/>
                <a:gd name="T34" fmla="*/ 273 w 356"/>
                <a:gd name="T35" fmla="*/ 37 h 236"/>
                <a:gd name="T36" fmla="*/ 278 w 356"/>
                <a:gd name="T37" fmla="*/ 38 h 236"/>
                <a:gd name="T38" fmla="*/ 286 w 356"/>
                <a:gd name="T39" fmla="*/ 43 h 236"/>
                <a:gd name="T40" fmla="*/ 302 w 356"/>
                <a:gd name="T41" fmla="*/ 51 h 236"/>
                <a:gd name="T42" fmla="*/ 338 w 356"/>
                <a:gd name="T43" fmla="*/ 88 h 236"/>
                <a:gd name="T44" fmla="*/ 347 w 356"/>
                <a:gd name="T45" fmla="*/ 117 h 236"/>
                <a:gd name="T46" fmla="*/ 331 w 356"/>
                <a:gd name="T47" fmla="*/ 157 h 236"/>
                <a:gd name="T48" fmla="*/ 289 w 356"/>
                <a:gd name="T49" fmla="*/ 191 h 236"/>
                <a:gd name="T50" fmla="*/ 285 w 356"/>
                <a:gd name="T51" fmla="*/ 194 h 236"/>
                <a:gd name="T52" fmla="*/ 276 w 356"/>
                <a:gd name="T53" fmla="*/ 198 h 236"/>
                <a:gd name="T54" fmla="*/ 270 w 356"/>
                <a:gd name="T55" fmla="*/ 200 h 236"/>
                <a:gd name="T56" fmla="*/ 212 w 356"/>
                <a:gd name="T57" fmla="*/ 217 h 236"/>
                <a:gd name="T58" fmla="*/ 197 w 356"/>
                <a:gd name="T59" fmla="*/ 220 h 236"/>
                <a:gd name="T60" fmla="*/ 195 w 356"/>
                <a:gd name="T61" fmla="*/ 221 h 236"/>
                <a:gd name="T62" fmla="*/ 193 w 356"/>
                <a:gd name="T63" fmla="*/ 221 h 236"/>
                <a:gd name="T64" fmla="*/ 190 w 356"/>
                <a:gd name="T65" fmla="*/ 221 h 236"/>
                <a:gd name="T66" fmla="*/ 75 w 356"/>
                <a:gd name="T67" fmla="*/ 221 h 236"/>
                <a:gd name="T68" fmla="*/ 62 w 356"/>
                <a:gd name="T69" fmla="*/ 219 h 236"/>
                <a:gd name="T70" fmla="*/ 15 w 356"/>
                <a:gd name="T71" fmla="*/ 205 h 236"/>
                <a:gd name="T72" fmla="*/ 0 w 356"/>
                <a:gd name="T73" fmla="*/ 200 h 236"/>
                <a:gd name="T74" fmla="*/ 0 w 356"/>
                <a:gd name="T75" fmla="*/ 209 h 236"/>
                <a:gd name="T76" fmla="*/ 0 w 356"/>
                <a:gd name="T77" fmla="*/ 211 h 236"/>
                <a:gd name="T78" fmla="*/ 19 w 356"/>
                <a:gd name="T79" fmla="*/ 216 h 236"/>
                <a:gd name="T80" fmla="*/ 59 w 356"/>
                <a:gd name="T81" fmla="*/ 228 h 236"/>
                <a:gd name="T82" fmla="*/ 71 w 356"/>
                <a:gd name="T83" fmla="*/ 230 h 236"/>
                <a:gd name="T84" fmla="*/ 91 w 356"/>
                <a:gd name="T85" fmla="*/ 233 h 236"/>
                <a:gd name="T86" fmla="*/ 136 w 356"/>
                <a:gd name="T87" fmla="*/ 236 h 236"/>
                <a:gd name="T88" fmla="*/ 161 w 356"/>
                <a:gd name="T89" fmla="*/ 234 h 236"/>
                <a:gd name="T90" fmla="*/ 179 w 356"/>
                <a:gd name="T91" fmla="*/ 233 h 236"/>
                <a:gd name="T92" fmla="*/ 186 w 356"/>
                <a:gd name="T93" fmla="*/ 232 h 236"/>
                <a:gd name="T94" fmla="*/ 200 w 356"/>
                <a:gd name="T95" fmla="*/ 230 h 236"/>
                <a:gd name="T96" fmla="*/ 204 w 356"/>
                <a:gd name="T97" fmla="*/ 229 h 236"/>
                <a:gd name="T98" fmla="*/ 207 w 356"/>
                <a:gd name="T99" fmla="*/ 229 h 236"/>
                <a:gd name="T100" fmla="*/ 257 w 356"/>
                <a:gd name="T101" fmla="*/ 216 h 236"/>
                <a:gd name="T102" fmla="*/ 282 w 356"/>
                <a:gd name="T103" fmla="*/ 205 h 236"/>
                <a:gd name="T104" fmla="*/ 286 w 356"/>
                <a:gd name="T105" fmla="*/ 203 h 236"/>
                <a:gd name="T106" fmla="*/ 328 w 356"/>
                <a:gd name="T107" fmla="*/ 175 h 236"/>
                <a:gd name="T108" fmla="*/ 355 w 356"/>
                <a:gd name="T109" fmla="*/ 130 h 236"/>
                <a:gd name="T110" fmla="*/ 352 w 356"/>
                <a:gd name="T111" fmla="*/ 95 h 236"/>
                <a:gd name="T112" fmla="*/ 318 w 356"/>
                <a:gd name="T113" fmla="*/ 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 h="236">
                  <a:moveTo>
                    <a:pt x="290" y="33"/>
                  </a:moveTo>
                  <a:lnTo>
                    <a:pt x="290" y="33"/>
                  </a:lnTo>
                  <a:lnTo>
                    <a:pt x="289" y="33"/>
                  </a:lnTo>
                  <a:lnTo>
                    <a:pt x="289" y="33"/>
                  </a:lnTo>
                  <a:lnTo>
                    <a:pt x="286" y="31"/>
                  </a:lnTo>
                  <a:lnTo>
                    <a:pt x="286" y="31"/>
                  </a:lnTo>
                  <a:lnTo>
                    <a:pt x="286" y="31"/>
                  </a:lnTo>
                  <a:lnTo>
                    <a:pt x="285" y="30"/>
                  </a:lnTo>
                  <a:lnTo>
                    <a:pt x="285" y="30"/>
                  </a:lnTo>
                  <a:lnTo>
                    <a:pt x="282" y="30"/>
                  </a:lnTo>
                  <a:lnTo>
                    <a:pt x="282" y="30"/>
                  </a:lnTo>
                  <a:lnTo>
                    <a:pt x="276" y="26"/>
                  </a:lnTo>
                  <a:lnTo>
                    <a:pt x="276" y="26"/>
                  </a:lnTo>
                  <a:lnTo>
                    <a:pt x="273" y="25"/>
                  </a:lnTo>
                  <a:lnTo>
                    <a:pt x="273" y="25"/>
                  </a:lnTo>
                  <a:lnTo>
                    <a:pt x="248" y="16"/>
                  </a:lnTo>
                  <a:lnTo>
                    <a:pt x="220" y="9"/>
                  </a:lnTo>
                  <a:lnTo>
                    <a:pt x="220" y="9"/>
                  </a:lnTo>
                  <a:lnTo>
                    <a:pt x="202" y="5"/>
                  </a:lnTo>
                  <a:lnTo>
                    <a:pt x="202" y="5"/>
                  </a:lnTo>
                  <a:lnTo>
                    <a:pt x="200" y="5"/>
                  </a:lnTo>
                  <a:lnTo>
                    <a:pt x="200" y="5"/>
                  </a:lnTo>
                  <a:lnTo>
                    <a:pt x="199" y="5"/>
                  </a:lnTo>
                  <a:lnTo>
                    <a:pt x="199" y="5"/>
                  </a:lnTo>
                  <a:lnTo>
                    <a:pt x="185" y="2"/>
                  </a:lnTo>
                  <a:lnTo>
                    <a:pt x="181" y="2"/>
                  </a:lnTo>
                  <a:lnTo>
                    <a:pt x="181" y="2"/>
                  </a:lnTo>
                  <a:lnTo>
                    <a:pt x="181" y="2"/>
                  </a:lnTo>
                  <a:lnTo>
                    <a:pt x="181" y="2"/>
                  </a:lnTo>
                  <a:lnTo>
                    <a:pt x="181" y="2"/>
                  </a:lnTo>
                  <a:lnTo>
                    <a:pt x="181" y="2"/>
                  </a:lnTo>
                  <a:lnTo>
                    <a:pt x="181" y="2"/>
                  </a:lnTo>
                  <a:lnTo>
                    <a:pt x="181" y="2"/>
                  </a:lnTo>
                  <a:lnTo>
                    <a:pt x="181" y="2"/>
                  </a:lnTo>
                  <a:lnTo>
                    <a:pt x="158" y="1"/>
                  </a:lnTo>
                  <a:lnTo>
                    <a:pt x="136" y="0"/>
                  </a:lnTo>
                  <a:lnTo>
                    <a:pt x="113" y="1"/>
                  </a:lnTo>
                  <a:lnTo>
                    <a:pt x="91" y="2"/>
                  </a:lnTo>
                  <a:lnTo>
                    <a:pt x="91" y="2"/>
                  </a:lnTo>
                  <a:lnTo>
                    <a:pt x="91" y="2"/>
                  </a:lnTo>
                  <a:lnTo>
                    <a:pt x="91" y="2"/>
                  </a:lnTo>
                  <a:lnTo>
                    <a:pt x="91" y="2"/>
                  </a:lnTo>
                  <a:lnTo>
                    <a:pt x="91" y="2"/>
                  </a:lnTo>
                  <a:lnTo>
                    <a:pt x="91" y="2"/>
                  </a:lnTo>
                  <a:lnTo>
                    <a:pt x="91" y="2"/>
                  </a:lnTo>
                  <a:lnTo>
                    <a:pt x="83" y="12"/>
                  </a:lnTo>
                  <a:lnTo>
                    <a:pt x="83" y="12"/>
                  </a:lnTo>
                  <a:lnTo>
                    <a:pt x="82" y="13"/>
                  </a:lnTo>
                  <a:lnTo>
                    <a:pt x="82" y="13"/>
                  </a:lnTo>
                  <a:lnTo>
                    <a:pt x="82" y="13"/>
                  </a:lnTo>
                  <a:lnTo>
                    <a:pt x="82" y="13"/>
                  </a:lnTo>
                  <a:lnTo>
                    <a:pt x="108" y="10"/>
                  </a:lnTo>
                  <a:lnTo>
                    <a:pt x="136" y="10"/>
                  </a:lnTo>
                  <a:lnTo>
                    <a:pt x="162" y="10"/>
                  </a:lnTo>
                  <a:lnTo>
                    <a:pt x="190" y="14"/>
                  </a:lnTo>
                  <a:lnTo>
                    <a:pt x="190" y="14"/>
                  </a:lnTo>
                  <a:lnTo>
                    <a:pt x="194" y="14"/>
                  </a:lnTo>
                  <a:lnTo>
                    <a:pt x="194" y="14"/>
                  </a:lnTo>
                  <a:lnTo>
                    <a:pt x="194" y="14"/>
                  </a:lnTo>
                  <a:lnTo>
                    <a:pt x="194" y="14"/>
                  </a:lnTo>
                  <a:lnTo>
                    <a:pt x="195" y="14"/>
                  </a:lnTo>
                  <a:lnTo>
                    <a:pt x="195" y="14"/>
                  </a:lnTo>
                  <a:lnTo>
                    <a:pt x="197" y="14"/>
                  </a:lnTo>
                  <a:lnTo>
                    <a:pt x="197" y="14"/>
                  </a:lnTo>
                  <a:lnTo>
                    <a:pt x="215" y="18"/>
                  </a:lnTo>
                  <a:lnTo>
                    <a:pt x="215" y="18"/>
                  </a:lnTo>
                  <a:lnTo>
                    <a:pt x="216" y="18"/>
                  </a:lnTo>
                  <a:lnTo>
                    <a:pt x="216" y="18"/>
                  </a:lnTo>
                  <a:lnTo>
                    <a:pt x="245" y="26"/>
                  </a:lnTo>
                  <a:lnTo>
                    <a:pt x="270" y="35"/>
                  </a:lnTo>
                  <a:lnTo>
                    <a:pt x="270" y="35"/>
                  </a:lnTo>
                  <a:lnTo>
                    <a:pt x="273" y="37"/>
                  </a:lnTo>
                  <a:lnTo>
                    <a:pt x="273" y="37"/>
                  </a:lnTo>
                  <a:lnTo>
                    <a:pt x="274" y="37"/>
                  </a:lnTo>
                  <a:lnTo>
                    <a:pt x="274" y="37"/>
                  </a:lnTo>
                  <a:lnTo>
                    <a:pt x="278" y="38"/>
                  </a:lnTo>
                  <a:lnTo>
                    <a:pt x="278" y="38"/>
                  </a:lnTo>
                  <a:lnTo>
                    <a:pt x="285" y="42"/>
                  </a:lnTo>
                  <a:lnTo>
                    <a:pt x="285" y="42"/>
                  </a:lnTo>
                  <a:lnTo>
                    <a:pt x="286" y="43"/>
                  </a:lnTo>
                  <a:lnTo>
                    <a:pt x="286" y="43"/>
                  </a:lnTo>
                  <a:lnTo>
                    <a:pt x="289" y="43"/>
                  </a:lnTo>
                  <a:lnTo>
                    <a:pt x="289" y="43"/>
                  </a:lnTo>
                  <a:lnTo>
                    <a:pt x="302" y="51"/>
                  </a:lnTo>
                  <a:lnTo>
                    <a:pt x="313" y="60"/>
                  </a:lnTo>
                  <a:lnTo>
                    <a:pt x="323" y="68"/>
                  </a:lnTo>
                  <a:lnTo>
                    <a:pt x="331" y="78"/>
                  </a:lnTo>
                  <a:lnTo>
                    <a:pt x="338" y="88"/>
                  </a:lnTo>
                  <a:lnTo>
                    <a:pt x="343" y="97"/>
                  </a:lnTo>
                  <a:lnTo>
                    <a:pt x="345" y="108"/>
                  </a:lnTo>
                  <a:lnTo>
                    <a:pt x="347" y="117"/>
                  </a:lnTo>
                  <a:lnTo>
                    <a:pt x="347" y="117"/>
                  </a:lnTo>
                  <a:lnTo>
                    <a:pt x="345" y="128"/>
                  </a:lnTo>
                  <a:lnTo>
                    <a:pt x="343" y="138"/>
                  </a:lnTo>
                  <a:lnTo>
                    <a:pt x="338" y="147"/>
                  </a:lnTo>
                  <a:lnTo>
                    <a:pt x="331" y="157"/>
                  </a:lnTo>
                  <a:lnTo>
                    <a:pt x="323" y="166"/>
                  </a:lnTo>
                  <a:lnTo>
                    <a:pt x="313" y="175"/>
                  </a:lnTo>
                  <a:lnTo>
                    <a:pt x="302" y="183"/>
                  </a:lnTo>
                  <a:lnTo>
                    <a:pt x="289" y="191"/>
                  </a:lnTo>
                  <a:lnTo>
                    <a:pt x="289" y="191"/>
                  </a:lnTo>
                  <a:lnTo>
                    <a:pt x="287" y="192"/>
                  </a:lnTo>
                  <a:lnTo>
                    <a:pt x="285" y="194"/>
                  </a:lnTo>
                  <a:lnTo>
                    <a:pt x="285" y="194"/>
                  </a:lnTo>
                  <a:lnTo>
                    <a:pt x="278" y="196"/>
                  </a:lnTo>
                  <a:lnTo>
                    <a:pt x="278" y="196"/>
                  </a:lnTo>
                  <a:lnTo>
                    <a:pt x="276" y="198"/>
                  </a:lnTo>
                  <a:lnTo>
                    <a:pt x="276" y="198"/>
                  </a:lnTo>
                  <a:lnTo>
                    <a:pt x="273" y="199"/>
                  </a:lnTo>
                  <a:lnTo>
                    <a:pt x="273" y="199"/>
                  </a:lnTo>
                  <a:lnTo>
                    <a:pt x="270" y="200"/>
                  </a:lnTo>
                  <a:lnTo>
                    <a:pt x="270" y="200"/>
                  </a:lnTo>
                  <a:lnTo>
                    <a:pt x="244" y="209"/>
                  </a:lnTo>
                  <a:lnTo>
                    <a:pt x="216" y="217"/>
                  </a:lnTo>
                  <a:lnTo>
                    <a:pt x="216" y="217"/>
                  </a:lnTo>
                  <a:lnTo>
                    <a:pt x="212" y="217"/>
                  </a:lnTo>
                  <a:lnTo>
                    <a:pt x="212" y="217"/>
                  </a:lnTo>
                  <a:lnTo>
                    <a:pt x="210" y="219"/>
                  </a:lnTo>
                  <a:lnTo>
                    <a:pt x="210" y="219"/>
                  </a:lnTo>
                  <a:lnTo>
                    <a:pt x="197" y="220"/>
                  </a:lnTo>
                  <a:lnTo>
                    <a:pt x="197" y="220"/>
                  </a:lnTo>
                  <a:lnTo>
                    <a:pt x="195" y="221"/>
                  </a:lnTo>
                  <a:lnTo>
                    <a:pt x="195" y="221"/>
                  </a:lnTo>
                  <a:lnTo>
                    <a:pt x="195" y="221"/>
                  </a:lnTo>
                  <a:lnTo>
                    <a:pt x="193" y="221"/>
                  </a:lnTo>
                  <a:lnTo>
                    <a:pt x="193" y="221"/>
                  </a:lnTo>
                  <a:lnTo>
                    <a:pt x="193" y="221"/>
                  </a:lnTo>
                  <a:lnTo>
                    <a:pt x="193" y="221"/>
                  </a:lnTo>
                  <a:lnTo>
                    <a:pt x="190" y="221"/>
                  </a:lnTo>
                  <a:lnTo>
                    <a:pt x="190" y="221"/>
                  </a:lnTo>
                  <a:lnTo>
                    <a:pt x="190" y="221"/>
                  </a:lnTo>
                  <a:lnTo>
                    <a:pt x="190" y="221"/>
                  </a:lnTo>
                  <a:lnTo>
                    <a:pt x="161" y="224"/>
                  </a:lnTo>
                  <a:lnTo>
                    <a:pt x="132" y="225"/>
                  </a:lnTo>
                  <a:lnTo>
                    <a:pt x="104" y="224"/>
                  </a:lnTo>
                  <a:lnTo>
                    <a:pt x="75" y="221"/>
                  </a:lnTo>
                  <a:lnTo>
                    <a:pt x="75" y="221"/>
                  </a:lnTo>
                  <a:lnTo>
                    <a:pt x="74" y="220"/>
                  </a:lnTo>
                  <a:lnTo>
                    <a:pt x="74" y="220"/>
                  </a:lnTo>
                  <a:lnTo>
                    <a:pt x="62" y="219"/>
                  </a:lnTo>
                  <a:lnTo>
                    <a:pt x="62" y="219"/>
                  </a:lnTo>
                  <a:lnTo>
                    <a:pt x="45" y="215"/>
                  </a:lnTo>
                  <a:lnTo>
                    <a:pt x="29" y="211"/>
                  </a:lnTo>
                  <a:lnTo>
                    <a:pt x="15" y="205"/>
                  </a:lnTo>
                  <a:lnTo>
                    <a:pt x="0" y="200"/>
                  </a:lnTo>
                  <a:lnTo>
                    <a:pt x="0" y="200"/>
                  </a:lnTo>
                  <a:lnTo>
                    <a:pt x="0" y="200"/>
                  </a:lnTo>
                  <a:lnTo>
                    <a:pt x="0" y="200"/>
                  </a:lnTo>
                  <a:lnTo>
                    <a:pt x="0" y="201"/>
                  </a:lnTo>
                  <a:lnTo>
                    <a:pt x="0" y="201"/>
                  </a:lnTo>
                  <a:lnTo>
                    <a:pt x="0" y="209"/>
                  </a:lnTo>
                  <a:lnTo>
                    <a:pt x="0" y="209"/>
                  </a:lnTo>
                  <a:lnTo>
                    <a:pt x="0" y="211"/>
                  </a:lnTo>
                  <a:lnTo>
                    <a:pt x="0" y="211"/>
                  </a:lnTo>
                  <a:lnTo>
                    <a:pt x="0" y="211"/>
                  </a:lnTo>
                  <a:lnTo>
                    <a:pt x="0" y="211"/>
                  </a:lnTo>
                  <a:lnTo>
                    <a:pt x="16" y="216"/>
                  </a:lnTo>
                  <a:lnTo>
                    <a:pt x="16" y="216"/>
                  </a:lnTo>
                  <a:lnTo>
                    <a:pt x="19" y="216"/>
                  </a:lnTo>
                  <a:lnTo>
                    <a:pt x="19" y="216"/>
                  </a:lnTo>
                  <a:lnTo>
                    <a:pt x="46" y="225"/>
                  </a:lnTo>
                  <a:lnTo>
                    <a:pt x="46" y="225"/>
                  </a:lnTo>
                  <a:lnTo>
                    <a:pt x="59" y="228"/>
                  </a:lnTo>
                  <a:lnTo>
                    <a:pt x="59" y="228"/>
                  </a:lnTo>
                  <a:lnTo>
                    <a:pt x="70" y="230"/>
                  </a:lnTo>
                  <a:lnTo>
                    <a:pt x="70" y="230"/>
                  </a:lnTo>
                  <a:lnTo>
                    <a:pt x="71" y="230"/>
                  </a:lnTo>
                  <a:lnTo>
                    <a:pt x="71" y="230"/>
                  </a:lnTo>
                  <a:lnTo>
                    <a:pt x="73" y="230"/>
                  </a:lnTo>
                  <a:lnTo>
                    <a:pt x="73" y="230"/>
                  </a:lnTo>
                  <a:lnTo>
                    <a:pt x="86" y="232"/>
                  </a:lnTo>
                  <a:lnTo>
                    <a:pt x="91" y="233"/>
                  </a:lnTo>
                  <a:lnTo>
                    <a:pt x="91" y="233"/>
                  </a:lnTo>
                  <a:lnTo>
                    <a:pt x="115" y="234"/>
                  </a:lnTo>
                  <a:lnTo>
                    <a:pt x="136" y="236"/>
                  </a:lnTo>
                  <a:lnTo>
                    <a:pt x="136" y="236"/>
                  </a:lnTo>
                  <a:lnTo>
                    <a:pt x="156" y="234"/>
                  </a:lnTo>
                  <a:lnTo>
                    <a:pt x="156" y="234"/>
                  </a:lnTo>
                  <a:lnTo>
                    <a:pt x="161" y="234"/>
                  </a:lnTo>
                  <a:lnTo>
                    <a:pt x="161" y="234"/>
                  </a:lnTo>
                  <a:lnTo>
                    <a:pt x="175" y="233"/>
                  </a:lnTo>
                  <a:lnTo>
                    <a:pt x="175" y="233"/>
                  </a:lnTo>
                  <a:lnTo>
                    <a:pt x="179" y="233"/>
                  </a:lnTo>
                  <a:lnTo>
                    <a:pt x="179" y="233"/>
                  </a:lnTo>
                  <a:lnTo>
                    <a:pt x="183" y="232"/>
                  </a:lnTo>
                  <a:lnTo>
                    <a:pt x="183" y="232"/>
                  </a:lnTo>
                  <a:lnTo>
                    <a:pt x="186" y="232"/>
                  </a:lnTo>
                  <a:lnTo>
                    <a:pt x="186" y="232"/>
                  </a:lnTo>
                  <a:lnTo>
                    <a:pt x="199" y="230"/>
                  </a:lnTo>
                  <a:lnTo>
                    <a:pt x="199" y="230"/>
                  </a:lnTo>
                  <a:lnTo>
                    <a:pt x="200" y="230"/>
                  </a:lnTo>
                  <a:lnTo>
                    <a:pt x="200" y="230"/>
                  </a:lnTo>
                  <a:lnTo>
                    <a:pt x="200" y="230"/>
                  </a:lnTo>
                  <a:lnTo>
                    <a:pt x="203" y="229"/>
                  </a:lnTo>
                  <a:lnTo>
                    <a:pt x="203" y="229"/>
                  </a:lnTo>
                  <a:lnTo>
                    <a:pt x="204" y="229"/>
                  </a:lnTo>
                  <a:lnTo>
                    <a:pt x="204" y="229"/>
                  </a:lnTo>
                  <a:lnTo>
                    <a:pt x="206" y="229"/>
                  </a:lnTo>
                  <a:lnTo>
                    <a:pt x="206" y="229"/>
                  </a:lnTo>
                  <a:lnTo>
                    <a:pt x="207" y="229"/>
                  </a:lnTo>
                  <a:lnTo>
                    <a:pt x="207" y="229"/>
                  </a:lnTo>
                  <a:lnTo>
                    <a:pt x="224" y="225"/>
                  </a:lnTo>
                  <a:lnTo>
                    <a:pt x="241" y="221"/>
                  </a:lnTo>
                  <a:lnTo>
                    <a:pt x="257" y="216"/>
                  </a:lnTo>
                  <a:lnTo>
                    <a:pt x="273" y="209"/>
                  </a:lnTo>
                  <a:lnTo>
                    <a:pt x="276" y="208"/>
                  </a:lnTo>
                  <a:lnTo>
                    <a:pt x="276" y="208"/>
                  </a:lnTo>
                  <a:lnTo>
                    <a:pt x="282" y="205"/>
                  </a:lnTo>
                  <a:lnTo>
                    <a:pt x="282" y="205"/>
                  </a:lnTo>
                  <a:lnTo>
                    <a:pt x="285" y="204"/>
                  </a:lnTo>
                  <a:lnTo>
                    <a:pt x="285" y="204"/>
                  </a:lnTo>
                  <a:lnTo>
                    <a:pt x="286" y="203"/>
                  </a:lnTo>
                  <a:lnTo>
                    <a:pt x="286" y="203"/>
                  </a:lnTo>
                  <a:lnTo>
                    <a:pt x="302" y="195"/>
                  </a:lnTo>
                  <a:lnTo>
                    <a:pt x="316" y="186"/>
                  </a:lnTo>
                  <a:lnTo>
                    <a:pt x="328" y="175"/>
                  </a:lnTo>
                  <a:lnTo>
                    <a:pt x="338" y="165"/>
                  </a:lnTo>
                  <a:lnTo>
                    <a:pt x="345" y="153"/>
                  </a:lnTo>
                  <a:lnTo>
                    <a:pt x="352" y="142"/>
                  </a:lnTo>
                  <a:lnTo>
                    <a:pt x="355" y="130"/>
                  </a:lnTo>
                  <a:lnTo>
                    <a:pt x="356" y="117"/>
                  </a:lnTo>
                  <a:lnTo>
                    <a:pt x="356" y="117"/>
                  </a:lnTo>
                  <a:lnTo>
                    <a:pt x="355" y="105"/>
                  </a:lnTo>
                  <a:lnTo>
                    <a:pt x="352" y="95"/>
                  </a:lnTo>
                  <a:lnTo>
                    <a:pt x="347" y="83"/>
                  </a:lnTo>
                  <a:lnTo>
                    <a:pt x="339" y="72"/>
                  </a:lnTo>
                  <a:lnTo>
                    <a:pt x="330" y="62"/>
                  </a:lnTo>
                  <a:lnTo>
                    <a:pt x="318" y="51"/>
                  </a:lnTo>
                  <a:lnTo>
                    <a:pt x="305" y="42"/>
                  </a:lnTo>
                  <a:lnTo>
                    <a:pt x="290" y="33"/>
                  </a:lnTo>
                  <a:lnTo>
                    <a:pt x="29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50"/>
            <p:cNvSpPr>
              <a:spLocks/>
            </p:cNvSpPr>
            <p:nvPr/>
          </p:nvSpPr>
          <p:spPr bwMode="auto">
            <a:xfrm>
              <a:off x="5337176" y="4240213"/>
              <a:ext cx="198438" cy="198438"/>
            </a:xfrm>
            <a:custGeom>
              <a:avLst/>
              <a:gdLst>
                <a:gd name="T0" fmla="*/ 63 w 125"/>
                <a:gd name="T1" fmla="*/ 125 h 125"/>
                <a:gd name="T2" fmla="*/ 63 w 125"/>
                <a:gd name="T3" fmla="*/ 125 h 125"/>
                <a:gd name="T4" fmla="*/ 75 w 125"/>
                <a:gd name="T5" fmla="*/ 124 h 125"/>
                <a:gd name="T6" fmla="*/ 87 w 125"/>
                <a:gd name="T7" fmla="*/ 120 h 125"/>
                <a:gd name="T8" fmla="*/ 97 w 125"/>
                <a:gd name="T9" fmla="*/ 115 h 125"/>
                <a:gd name="T10" fmla="*/ 106 w 125"/>
                <a:gd name="T11" fmla="*/ 107 h 125"/>
                <a:gd name="T12" fmla="*/ 114 w 125"/>
                <a:gd name="T13" fmla="*/ 98 h 125"/>
                <a:gd name="T14" fmla="*/ 120 w 125"/>
                <a:gd name="T15" fmla="*/ 87 h 125"/>
                <a:gd name="T16" fmla="*/ 124 w 125"/>
                <a:gd name="T17" fmla="*/ 75 h 125"/>
                <a:gd name="T18" fmla="*/ 125 w 125"/>
                <a:gd name="T19" fmla="*/ 62 h 125"/>
                <a:gd name="T20" fmla="*/ 125 w 125"/>
                <a:gd name="T21" fmla="*/ 62 h 125"/>
                <a:gd name="T22" fmla="*/ 124 w 125"/>
                <a:gd name="T23" fmla="*/ 50 h 125"/>
                <a:gd name="T24" fmla="*/ 120 w 125"/>
                <a:gd name="T25" fmla="*/ 38 h 125"/>
                <a:gd name="T26" fmla="*/ 114 w 125"/>
                <a:gd name="T27" fmla="*/ 28 h 125"/>
                <a:gd name="T28" fmla="*/ 106 w 125"/>
                <a:gd name="T29" fmla="*/ 19 h 125"/>
                <a:gd name="T30" fmla="*/ 97 w 125"/>
                <a:gd name="T31" fmla="*/ 11 h 125"/>
                <a:gd name="T32" fmla="*/ 87 w 125"/>
                <a:gd name="T33" fmla="*/ 5 h 125"/>
                <a:gd name="T34" fmla="*/ 75 w 125"/>
                <a:gd name="T35" fmla="*/ 1 h 125"/>
                <a:gd name="T36" fmla="*/ 63 w 125"/>
                <a:gd name="T37" fmla="*/ 0 h 125"/>
                <a:gd name="T38" fmla="*/ 63 w 125"/>
                <a:gd name="T39" fmla="*/ 0 h 125"/>
                <a:gd name="T40" fmla="*/ 50 w 125"/>
                <a:gd name="T41" fmla="*/ 1 h 125"/>
                <a:gd name="T42" fmla="*/ 38 w 125"/>
                <a:gd name="T43" fmla="*/ 5 h 125"/>
                <a:gd name="T44" fmla="*/ 27 w 125"/>
                <a:gd name="T45" fmla="*/ 11 h 125"/>
                <a:gd name="T46" fmla="*/ 18 w 125"/>
                <a:gd name="T47" fmla="*/ 19 h 125"/>
                <a:gd name="T48" fmla="*/ 11 w 125"/>
                <a:gd name="T49" fmla="*/ 28 h 125"/>
                <a:gd name="T50" fmla="*/ 5 w 125"/>
                <a:gd name="T51" fmla="*/ 38 h 125"/>
                <a:gd name="T52" fmla="*/ 1 w 125"/>
                <a:gd name="T53" fmla="*/ 50 h 125"/>
                <a:gd name="T54" fmla="*/ 0 w 125"/>
                <a:gd name="T55" fmla="*/ 62 h 125"/>
                <a:gd name="T56" fmla="*/ 0 w 125"/>
                <a:gd name="T57" fmla="*/ 62 h 125"/>
                <a:gd name="T58" fmla="*/ 1 w 125"/>
                <a:gd name="T59" fmla="*/ 75 h 125"/>
                <a:gd name="T60" fmla="*/ 5 w 125"/>
                <a:gd name="T61" fmla="*/ 87 h 125"/>
                <a:gd name="T62" fmla="*/ 11 w 125"/>
                <a:gd name="T63" fmla="*/ 98 h 125"/>
                <a:gd name="T64" fmla="*/ 18 w 125"/>
                <a:gd name="T65" fmla="*/ 107 h 125"/>
                <a:gd name="T66" fmla="*/ 27 w 125"/>
                <a:gd name="T67" fmla="*/ 115 h 125"/>
                <a:gd name="T68" fmla="*/ 38 w 125"/>
                <a:gd name="T69" fmla="*/ 120 h 125"/>
                <a:gd name="T70" fmla="*/ 50 w 125"/>
                <a:gd name="T71" fmla="*/ 124 h 125"/>
                <a:gd name="T72" fmla="*/ 63 w 125"/>
                <a:gd name="T73" fmla="*/ 125 h 125"/>
                <a:gd name="T74" fmla="*/ 63 w 125"/>
                <a:gd name="T7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63" y="125"/>
                  </a:moveTo>
                  <a:lnTo>
                    <a:pt x="63" y="125"/>
                  </a:lnTo>
                  <a:lnTo>
                    <a:pt x="75" y="124"/>
                  </a:lnTo>
                  <a:lnTo>
                    <a:pt x="87" y="120"/>
                  </a:lnTo>
                  <a:lnTo>
                    <a:pt x="97" y="115"/>
                  </a:lnTo>
                  <a:lnTo>
                    <a:pt x="106" y="107"/>
                  </a:lnTo>
                  <a:lnTo>
                    <a:pt x="114" y="98"/>
                  </a:lnTo>
                  <a:lnTo>
                    <a:pt x="120" y="87"/>
                  </a:lnTo>
                  <a:lnTo>
                    <a:pt x="124" y="75"/>
                  </a:lnTo>
                  <a:lnTo>
                    <a:pt x="125" y="62"/>
                  </a:lnTo>
                  <a:lnTo>
                    <a:pt x="125" y="62"/>
                  </a:lnTo>
                  <a:lnTo>
                    <a:pt x="124" y="50"/>
                  </a:lnTo>
                  <a:lnTo>
                    <a:pt x="120" y="38"/>
                  </a:lnTo>
                  <a:lnTo>
                    <a:pt x="114" y="28"/>
                  </a:lnTo>
                  <a:lnTo>
                    <a:pt x="106" y="19"/>
                  </a:lnTo>
                  <a:lnTo>
                    <a:pt x="97" y="11"/>
                  </a:lnTo>
                  <a:lnTo>
                    <a:pt x="87" y="5"/>
                  </a:lnTo>
                  <a:lnTo>
                    <a:pt x="75" y="1"/>
                  </a:lnTo>
                  <a:lnTo>
                    <a:pt x="63" y="0"/>
                  </a:lnTo>
                  <a:lnTo>
                    <a:pt x="63" y="0"/>
                  </a:lnTo>
                  <a:lnTo>
                    <a:pt x="50" y="1"/>
                  </a:lnTo>
                  <a:lnTo>
                    <a:pt x="38" y="5"/>
                  </a:lnTo>
                  <a:lnTo>
                    <a:pt x="27" y="11"/>
                  </a:lnTo>
                  <a:lnTo>
                    <a:pt x="18" y="19"/>
                  </a:lnTo>
                  <a:lnTo>
                    <a:pt x="11" y="28"/>
                  </a:lnTo>
                  <a:lnTo>
                    <a:pt x="5" y="38"/>
                  </a:lnTo>
                  <a:lnTo>
                    <a:pt x="1" y="50"/>
                  </a:lnTo>
                  <a:lnTo>
                    <a:pt x="0" y="62"/>
                  </a:lnTo>
                  <a:lnTo>
                    <a:pt x="0" y="62"/>
                  </a:lnTo>
                  <a:lnTo>
                    <a:pt x="1" y="75"/>
                  </a:lnTo>
                  <a:lnTo>
                    <a:pt x="5" y="87"/>
                  </a:lnTo>
                  <a:lnTo>
                    <a:pt x="11" y="98"/>
                  </a:lnTo>
                  <a:lnTo>
                    <a:pt x="18" y="107"/>
                  </a:lnTo>
                  <a:lnTo>
                    <a:pt x="27" y="115"/>
                  </a:lnTo>
                  <a:lnTo>
                    <a:pt x="38" y="120"/>
                  </a:lnTo>
                  <a:lnTo>
                    <a:pt x="50" y="124"/>
                  </a:lnTo>
                  <a:lnTo>
                    <a:pt x="63" y="125"/>
                  </a:lnTo>
                  <a:lnTo>
                    <a:pt x="6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51"/>
            <p:cNvSpPr>
              <a:spLocks/>
            </p:cNvSpPr>
            <p:nvPr/>
          </p:nvSpPr>
          <p:spPr bwMode="auto">
            <a:xfrm>
              <a:off x="5340351" y="4483100"/>
              <a:ext cx="354013" cy="173038"/>
            </a:xfrm>
            <a:custGeom>
              <a:avLst/>
              <a:gdLst>
                <a:gd name="T0" fmla="*/ 210 w 223"/>
                <a:gd name="T1" fmla="*/ 40 h 109"/>
                <a:gd name="T2" fmla="*/ 209 w 223"/>
                <a:gd name="T3" fmla="*/ 38 h 109"/>
                <a:gd name="T4" fmla="*/ 211 w 223"/>
                <a:gd name="T5" fmla="*/ 0 h 109"/>
                <a:gd name="T6" fmla="*/ 203 w 223"/>
                <a:gd name="T7" fmla="*/ 4 h 109"/>
                <a:gd name="T8" fmla="*/ 201 w 223"/>
                <a:gd name="T9" fmla="*/ 5 h 109"/>
                <a:gd name="T10" fmla="*/ 199 w 223"/>
                <a:gd name="T11" fmla="*/ 36 h 109"/>
                <a:gd name="T12" fmla="*/ 197 w 223"/>
                <a:gd name="T13" fmla="*/ 34 h 109"/>
                <a:gd name="T14" fmla="*/ 194 w 223"/>
                <a:gd name="T15" fmla="*/ 34 h 109"/>
                <a:gd name="T16" fmla="*/ 185 w 223"/>
                <a:gd name="T17" fmla="*/ 37 h 109"/>
                <a:gd name="T18" fmla="*/ 173 w 223"/>
                <a:gd name="T19" fmla="*/ 48 h 109"/>
                <a:gd name="T20" fmla="*/ 168 w 223"/>
                <a:gd name="T21" fmla="*/ 62 h 109"/>
                <a:gd name="T22" fmla="*/ 170 w 223"/>
                <a:gd name="T23" fmla="*/ 71 h 109"/>
                <a:gd name="T24" fmla="*/ 174 w 223"/>
                <a:gd name="T25" fmla="*/ 79 h 109"/>
                <a:gd name="T26" fmla="*/ 178 w 223"/>
                <a:gd name="T27" fmla="*/ 83 h 109"/>
                <a:gd name="T28" fmla="*/ 166 w 223"/>
                <a:gd name="T29" fmla="*/ 92 h 109"/>
                <a:gd name="T30" fmla="*/ 147 w 223"/>
                <a:gd name="T31" fmla="*/ 99 h 109"/>
                <a:gd name="T32" fmla="*/ 112 w 223"/>
                <a:gd name="T33" fmla="*/ 96 h 109"/>
                <a:gd name="T34" fmla="*/ 73 w 223"/>
                <a:gd name="T35" fmla="*/ 79 h 109"/>
                <a:gd name="T36" fmla="*/ 70 w 223"/>
                <a:gd name="T37" fmla="*/ 77 h 109"/>
                <a:gd name="T38" fmla="*/ 64 w 223"/>
                <a:gd name="T39" fmla="*/ 73 h 109"/>
                <a:gd name="T40" fmla="*/ 61 w 223"/>
                <a:gd name="T41" fmla="*/ 71 h 109"/>
                <a:gd name="T42" fmla="*/ 60 w 223"/>
                <a:gd name="T43" fmla="*/ 70 h 109"/>
                <a:gd name="T44" fmla="*/ 58 w 223"/>
                <a:gd name="T45" fmla="*/ 69 h 109"/>
                <a:gd name="T46" fmla="*/ 57 w 223"/>
                <a:gd name="T47" fmla="*/ 67 h 109"/>
                <a:gd name="T48" fmla="*/ 11 w 223"/>
                <a:gd name="T49" fmla="*/ 28 h 109"/>
                <a:gd name="T50" fmla="*/ 0 w 223"/>
                <a:gd name="T51" fmla="*/ 26 h 109"/>
                <a:gd name="T52" fmla="*/ 36 w 223"/>
                <a:gd name="T53" fmla="*/ 63 h 109"/>
                <a:gd name="T54" fmla="*/ 49 w 223"/>
                <a:gd name="T55" fmla="*/ 74 h 109"/>
                <a:gd name="T56" fmla="*/ 50 w 223"/>
                <a:gd name="T57" fmla="*/ 75 h 109"/>
                <a:gd name="T58" fmla="*/ 53 w 223"/>
                <a:gd name="T59" fmla="*/ 77 h 109"/>
                <a:gd name="T60" fmla="*/ 58 w 223"/>
                <a:gd name="T61" fmla="*/ 80 h 109"/>
                <a:gd name="T62" fmla="*/ 62 w 223"/>
                <a:gd name="T63" fmla="*/ 83 h 109"/>
                <a:gd name="T64" fmla="*/ 100 w 223"/>
                <a:gd name="T65" fmla="*/ 103 h 109"/>
                <a:gd name="T66" fmla="*/ 136 w 223"/>
                <a:gd name="T67" fmla="*/ 109 h 109"/>
                <a:gd name="T68" fmla="*/ 154 w 223"/>
                <a:gd name="T69" fmla="*/ 107 h 109"/>
                <a:gd name="T70" fmla="*/ 172 w 223"/>
                <a:gd name="T71" fmla="*/ 100 h 109"/>
                <a:gd name="T72" fmla="*/ 186 w 223"/>
                <a:gd name="T73" fmla="*/ 87 h 109"/>
                <a:gd name="T74" fmla="*/ 191 w 223"/>
                <a:gd name="T75" fmla="*/ 88 h 109"/>
                <a:gd name="T76" fmla="*/ 195 w 223"/>
                <a:gd name="T77" fmla="*/ 90 h 109"/>
                <a:gd name="T78" fmla="*/ 211 w 223"/>
                <a:gd name="T79" fmla="*/ 84 h 109"/>
                <a:gd name="T80" fmla="*/ 220 w 223"/>
                <a:gd name="T81" fmla="*/ 73 h 109"/>
                <a:gd name="T82" fmla="*/ 223 w 223"/>
                <a:gd name="T83" fmla="*/ 62 h 109"/>
                <a:gd name="T84" fmla="*/ 216 w 223"/>
                <a:gd name="T8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109">
                  <a:moveTo>
                    <a:pt x="212" y="41"/>
                  </a:moveTo>
                  <a:lnTo>
                    <a:pt x="212" y="41"/>
                  </a:lnTo>
                  <a:lnTo>
                    <a:pt x="210" y="40"/>
                  </a:lnTo>
                  <a:lnTo>
                    <a:pt x="210" y="40"/>
                  </a:lnTo>
                  <a:lnTo>
                    <a:pt x="209" y="38"/>
                  </a:lnTo>
                  <a:lnTo>
                    <a:pt x="209" y="38"/>
                  </a:lnTo>
                  <a:lnTo>
                    <a:pt x="210" y="20"/>
                  </a:lnTo>
                  <a:lnTo>
                    <a:pt x="211" y="0"/>
                  </a:lnTo>
                  <a:lnTo>
                    <a:pt x="211" y="0"/>
                  </a:lnTo>
                  <a:lnTo>
                    <a:pt x="209" y="1"/>
                  </a:lnTo>
                  <a:lnTo>
                    <a:pt x="209" y="1"/>
                  </a:lnTo>
                  <a:lnTo>
                    <a:pt x="203" y="4"/>
                  </a:lnTo>
                  <a:lnTo>
                    <a:pt x="201" y="5"/>
                  </a:lnTo>
                  <a:lnTo>
                    <a:pt x="201" y="5"/>
                  </a:lnTo>
                  <a:lnTo>
                    <a:pt x="201" y="5"/>
                  </a:lnTo>
                  <a:lnTo>
                    <a:pt x="201" y="5"/>
                  </a:lnTo>
                  <a:lnTo>
                    <a:pt x="201" y="21"/>
                  </a:lnTo>
                  <a:lnTo>
                    <a:pt x="199" y="36"/>
                  </a:lnTo>
                  <a:lnTo>
                    <a:pt x="199" y="36"/>
                  </a:lnTo>
                  <a:lnTo>
                    <a:pt x="197" y="34"/>
                  </a:lnTo>
                  <a:lnTo>
                    <a:pt x="197" y="34"/>
                  </a:lnTo>
                  <a:lnTo>
                    <a:pt x="195" y="34"/>
                  </a:lnTo>
                  <a:lnTo>
                    <a:pt x="195" y="34"/>
                  </a:lnTo>
                  <a:lnTo>
                    <a:pt x="194" y="34"/>
                  </a:lnTo>
                  <a:lnTo>
                    <a:pt x="194" y="34"/>
                  </a:lnTo>
                  <a:lnTo>
                    <a:pt x="189" y="36"/>
                  </a:lnTo>
                  <a:lnTo>
                    <a:pt x="185" y="37"/>
                  </a:lnTo>
                  <a:lnTo>
                    <a:pt x="180" y="40"/>
                  </a:lnTo>
                  <a:lnTo>
                    <a:pt x="176" y="44"/>
                  </a:lnTo>
                  <a:lnTo>
                    <a:pt x="173" y="48"/>
                  </a:lnTo>
                  <a:lnTo>
                    <a:pt x="170" y="51"/>
                  </a:lnTo>
                  <a:lnTo>
                    <a:pt x="169" y="57"/>
                  </a:lnTo>
                  <a:lnTo>
                    <a:pt x="168" y="62"/>
                  </a:lnTo>
                  <a:lnTo>
                    <a:pt x="168" y="62"/>
                  </a:lnTo>
                  <a:lnTo>
                    <a:pt x="169" y="67"/>
                  </a:lnTo>
                  <a:lnTo>
                    <a:pt x="170" y="71"/>
                  </a:lnTo>
                  <a:lnTo>
                    <a:pt x="172" y="75"/>
                  </a:lnTo>
                  <a:lnTo>
                    <a:pt x="174" y="79"/>
                  </a:lnTo>
                  <a:lnTo>
                    <a:pt x="174" y="79"/>
                  </a:lnTo>
                  <a:lnTo>
                    <a:pt x="177" y="82"/>
                  </a:lnTo>
                  <a:lnTo>
                    <a:pt x="177" y="82"/>
                  </a:lnTo>
                  <a:lnTo>
                    <a:pt x="178" y="83"/>
                  </a:lnTo>
                  <a:lnTo>
                    <a:pt x="178" y="83"/>
                  </a:lnTo>
                  <a:lnTo>
                    <a:pt x="172" y="88"/>
                  </a:lnTo>
                  <a:lnTo>
                    <a:pt x="166" y="92"/>
                  </a:lnTo>
                  <a:lnTo>
                    <a:pt x="166" y="92"/>
                  </a:lnTo>
                  <a:lnTo>
                    <a:pt x="157" y="96"/>
                  </a:lnTo>
                  <a:lnTo>
                    <a:pt x="147" y="99"/>
                  </a:lnTo>
                  <a:lnTo>
                    <a:pt x="136" y="100"/>
                  </a:lnTo>
                  <a:lnTo>
                    <a:pt x="124" y="99"/>
                  </a:lnTo>
                  <a:lnTo>
                    <a:pt x="112" y="96"/>
                  </a:lnTo>
                  <a:lnTo>
                    <a:pt x="99" y="92"/>
                  </a:lnTo>
                  <a:lnTo>
                    <a:pt x="87" y="86"/>
                  </a:lnTo>
                  <a:lnTo>
                    <a:pt x="73" y="79"/>
                  </a:lnTo>
                  <a:lnTo>
                    <a:pt x="73" y="79"/>
                  </a:lnTo>
                  <a:lnTo>
                    <a:pt x="71" y="78"/>
                  </a:lnTo>
                  <a:lnTo>
                    <a:pt x="70" y="77"/>
                  </a:lnTo>
                  <a:lnTo>
                    <a:pt x="70" y="77"/>
                  </a:lnTo>
                  <a:lnTo>
                    <a:pt x="64" y="73"/>
                  </a:lnTo>
                  <a:lnTo>
                    <a:pt x="64" y="73"/>
                  </a:lnTo>
                  <a:lnTo>
                    <a:pt x="61" y="71"/>
                  </a:lnTo>
                  <a:lnTo>
                    <a:pt x="61" y="71"/>
                  </a:lnTo>
                  <a:lnTo>
                    <a:pt x="61" y="71"/>
                  </a:lnTo>
                  <a:lnTo>
                    <a:pt x="61" y="71"/>
                  </a:lnTo>
                  <a:lnTo>
                    <a:pt x="60" y="70"/>
                  </a:lnTo>
                  <a:lnTo>
                    <a:pt x="60" y="70"/>
                  </a:lnTo>
                  <a:lnTo>
                    <a:pt x="60" y="70"/>
                  </a:lnTo>
                  <a:lnTo>
                    <a:pt x="60" y="70"/>
                  </a:lnTo>
                  <a:lnTo>
                    <a:pt x="58" y="69"/>
                  </a:lnTo>
                  <a:lnTo>
                    <a:pt x="58" y="69"/>
                  </a:lnTo>
                  <a:lnTo>
                    <a:pt x="57" y="67"/>
                  </a:lnTo>
                  <a:lnTo>
                    <a:pt x="57" y="67"/>
                  </a:lnTo>
                  <a:lnTo>
                    <a:pt x="36" y="50"/>
                  </a:lnTo>
                  <a:lnTo>
                    <a:pt x="15" y="29"/>
                  </a:lnTo>
                  <a:lnTo>
                    <a:pt x="11" y="28"/>
                  </a:lnTo>
                  <a:lnTo>
                    <a:pt x="11" y="28"/>
                  </a:lnTo>
                  <a:lnTo>
                    <a:pt x="0" y="26"/>
                  </a:lnTo>
                  <a:lnTo>
                    <a:pt x="0" y="26"/>
                  </a:lnTo>
                  <a:lnTo>
                    <a:pt x="11" y="40"/>
                  </a:lnTo>
                  <a:lnTo>
                    <a:pt x="24" y="53"/>
                  </a:lnTo>
                  <a:lnTo>
                    <a:pt x="36" y="63"/>
                  </a:lnTo>
                  <a:lnTo>
                    <a:pt x="49" y="74"/>
                  </a:lnTo>
                  <a:lnTo>
                    <a:pt x="49" y="74"/>
                  </a:lnTo>
                  <a:lnTo>
                    <a:pt x="49" y="74"/>
                  </a:lnTo>
                  <a:lnTo>
                    <a:pt x="49" y="74"/>
                  </a:lnTo>
                  <a:lnTo>
                    <a:pt x="50" y="75"/>
                  </a:lnTo>
                  <a:lnTo>
                    <a:pt x="50" y="75"/>
                  </a:lnTo>
                  <a:lnTo>
                    <a:pt x="53" y="77"/>
                  </a:lnTo>
                  <a:lnTo>
                    <a:pt x="53" y="77"/>
                  </a:lnTo>
                  <a:lnTo>
                    <a:pt x="53" y="77"/>
                  </a:lnTo>
                  <a:lnTo>
                    <a:pt x="53" y="77"/>
                  </a:lnTo>
                  <a:lnTo>
                    <a:pt x="58" y="80"/>
                  </a:lnTo>
                  <a:lnTo>
                    <a:pt x="58" y="80"/>
                  </a:lnTo>
                  <a:lnTo>
                    <a:pt x="60" y="82"/>
                  </a:lnTo>
                  <a:lnTo>
                    <a:pt x="60" y="82"/>
                  </a:lnTo>
                  <a:lnTo>
                    <a:pt x="62" y="83"/>
                  </a:lnTo>
                  <a:lnTo>
                    <a:pt x="62" y="83"/>
                  </a:lnTo>
                  <a:lnTo>
                    <a:pt x="81" y="95"/>
                  </a:lnTo>
                  <a:lnTo>
                    <a:pt x="100" y="103"/>
                  </a:lnTo>
                  <a:lnTo>
                    <a:pt x="119" y="108"/>
                  </a:lnTo>
                  <a:lnTo>
                    <a:pt x="128" y="109"/>
                  </a:lnTo>
                  <a:lnTo>
                    <a:pt x="136" y="109"/>
                  </a:lnTo>
                  <a:lnTo>
                    <a:pt x="136" y="109"/>
                  </a:lnTo>
                  <a:lnTo>
                    <a:pt x="145" y="109"/>
                  </a:lnTo>
                  <a:lnTo>
                    <a:pt x="154" y="107"/>
                  </a:lnTo>
                  <a:lnTo>
                    <a:pt x="164" y="104"/>
                  </a:lnTo>
                  <a:lnTo>
                    <a:pt x="172" y="100"/>
                  </a:lnTo>
                  <a:lnTo>
                    <a:pt x="172" y="100"/>
                  </a:lnTo>
                  <a:lnTo>
                    <a:pt x="180" y="95"/>
                  </a:lnTo>
                  <a:lnTo>
                    <a:pt x="186" y="87"/>
                  </a:lnTo>
                  <a:lnTo>
                    <a:pt x="186" y="87"/>
                  </a:lnTo>
                  <a:lnTo>
                    <a:pt x="189" y="88"/>
                  </a:lnTo>
                  <a:lnTo>
                    <a:pt x="189" y="88"/>
                  </a:lnTo>
                  <a:lnTo>
                    <a:pt x="191" y="88"/>
                  </a:lnTo>
                  <a:lnTo>
                    <a:pt x="191" y="88"/>
                  </a:lnTo>
                  <a:lnTo>
                    <a:pt x="195" y="90"/>
                  </a:lnTo>
                  <a:lnTo>
                    <a:pt x="195" y="90"/>
                  </a:lnTo>
                  <a:lnTo>
                    <a:pt x="201" y="88"/>
                  </a:lnTo>
                  <a:lnTo>
                    <a:pt x="206" y="87"/>
                  </a:lnTo>
                  <a:lnTo>
                    <a:pt x="211" y="84"/>
                  </a:lnTo>
                  <a:lnTo>
                    <a:pt x="215" y="82"/>
                  </a:lnTo>
                  <a:lnTo>
                    <a:pt x="218" y="78"/>
                  </a:lnTo>
                  <a:lnTo>
                    <a:pt x="220" y="73"/>
                  </a:lnTo>
                  <a:lnTo>
                    <a:pt x="222" y="67"/>
                  </a:lnTo>
                  <a:lnTo>
                    <a:pt x="223" y="62"/>
                  </a:lnTo>
                  <a:lnTo>
                    <a:pt x="223" y="62"/>
                  </a:lnTo>
                  <a:lnTo>
                    <a:pt x="222" y="55"/>
                  </a:lnTo>
                  <a:lnTo>
                    <a:pt x="220" y="50"/>
                  </a:lnTo>
                  <a:lnTo>
                    <a:pt x="216" y="45"/>
                  </a:lnTo>
                  <a:lnTo>
                    <a:pt x="212" y="41"/>
                  </a:lnTo>
                  <a:lnTo>
                    <a:pt x="21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13" name="Группа 112"/>
          <p:cNvGrpSpPr/>
          <p:nvPr/>
        </p:nvGrpSpPr>
        <p:grpSpPr>
          <a:xfrm>
            <a:off x="8174900" y="3227315"/>
            <a:ext cx="554886" cy="703824"/>
            <a:chOff x="4984750" y="-954088"/>
            <a:chExt cx="688975" cy="866775"/>
          </a:xfrm>
          <a:solidFill>
            <a:schemeClr val="accent4"/>
          </a:solidFill>
        </p:grpSpPr>
        <p:sp>
          <p:nvSpPr>
            <p:cNvPr id="114" name="Freeform 5"/>
            <p:cNvSpPr>
              <a:spLocks noEditPoints="1"/>
            </p:cNvSpPr>
            <p:nvPr/>
          </p:nvSpPr>
          <p:spPr bwMode="auto">
            <a:xfrm>
              <a:off x="4984750" y="-954088"/>
              <a:ext cx="688975" cy="866775"/>
            </a:xfrm>
            <a:custGeom>
              <a:avLst/>
              <a:gdLst>
                <a:gd name="T0" fmla="*/ 12 w 434"/>
                <a:gd name="T1" fmla="*/ 0 h 546"/>
                <a:gd name="T2" fmla="*/ 6 w 434"/>
                <a:gd name="T3" fmla="*/ 2 h 546"/>
                <a:gd name="T4" fmla="*/ 0 w 434"/>
                <a:gd name="T5" fmla="*/ 8 h 546"/>
                <a:gd name="T6" fmla="*/ 0 w 434"/>
                <a:gd name="T7" fmla="*/ 534 h 546"/>
                <a:gd name="T8" fmla="*/ 0 w 434"/>
                <a:gd name="T9" fmla="*/ 540 h 546"/>
                <a:gd name="T10" fmla="*/ 6 w 434"/>
                <a:gd name="T11" fmla="*/ 546 h 546"/>
                <a:gd name="T12" fmla="*/ 316 w 434"/>
                <a:gd name="T13" fmla="*/ 546 h 546"/>
                <a:gd name="T14" fmla="*/ 328 w 434"/>
                <a:gd name="T15" fmla="*/ 546 h 546"/>
                <a:gd name="T16" fmla="*/ 362 w 434"/>
                <a:gd name="T17" fmla="*/ 538 h 546"/>
                <a:gd name="T18" fmla="*/ 398 w 434"/>
                <a:gd name="T19" fmla="*/ 512 h 546"/>
                <a:gd name="T20" fmla="*/ 424 w 434"/>
                <a:gd name="T21" fmla="*/ 474 h 546"/>
                <a:gd name="T22" fmla="*/ 432 w 434"/>
                <a:gd name="T23" fmla="*/ 442 h 546"/>
                <a:gd name="T24" fmla="*/ 434 w 434"/>
                <a:gd name="T25" fmla="*/ 12 h 546"/>
                <a:gd name="T26" fmla="*/ 432 w 434"/>
                <a:gd name="T27" fmla="*/ 8 h 546"/>
                <a:gd name="T28" fmla="*/ 426 w 434"/>
                <a:gd name="T29" fmla="*/ 2 h 546"/>
                <a:gd name="T30" fmla="*/ 422 w 434"/>
                <a:gd name="T31" fmla="*/ 0 h 546"/>
                <a:gd name="T32" fmla="*/ 410 w 434"/>
                <a:gd name="T33" fmla="*/ 24 h 546"/>
                <a:gd name="T34" fmla="*/ 410 w 434"/>
                <a:gd name="T35" fmla="*/ 372 h 546"/>
                <a:gd name="T36" fmla="*/ 406 w 434"/>
                <a:gd name="T37" fmla="*/ 396 h 546"/>
                <a:gd name="T38" fmla="*/ 392 w 434"/>
                <a:gd name="T39" fmla="*/ 414 h 546"/>
                <a:gd name="T40" fmla="*/ 374 w 434"/>
                <a:gd name="T41" fmla="*/ 428 h 546"/>
                <a:gd name="T42" fmla="*/ 350 w 434"/>
                <a:gd name="T43" fmla="*/ 432 h 546"/>
                <a:gd name="T44" fmla="*/ 340 w 434"/>
                <a:gd name="T45" fmla="*/ 430 h 546"/>
                <a:gd name="T46" fmla="*/ 328 w 434"/>
                <a:gd name="T47" fmla="*/ 428 h 546"/>
                <a:gd name="T48" fmla="*/ 316 w 434"/>
                <a:gd name="T49" fmla="*/ 430 h 546"/>
                <a:gd name="T50" fmla="*/ 312 w 434"/>
                <a:gd name="T51" fmla="*/ 436 h 546"/>
                <a:gd name="T52" fmla="*/ 312 w 434"/>
                <a:gd name="T53" fmla="*/ 442 h 546"/>
                <a:gd name="T54" fmla="*/ 316 w 434"/>
                <a:gd name="T55" fmla="*/ 464 h 546"/>
                <a:gd name="T56" fmla="*/ 316 w 434"/>
                <a:gd name="T57" fmla="*/ 476 h 546"/>
                <a:gd name="T58" fmla="*/ 306 w 434"/>
                <a:gd name="T59" fmla="*/ 496 h 546"/>
                <a:gd name="T60" fmla="*/ 290 w 434"/>
                <a:gd name="T61" fmla="*/ 512 h 546"/>
                <a:gd name="T62" fmla="*/ 270 w 434"/>
                <a:gd name="T63" fmla="*/ 522 h 546"/>
                <a:gd name="T64" fmla="*/ 22 w 434"/>
                <a:gd name="T65" fmla="*/ 522 h 546"/>
                <a:gd name="T66" fmla="*/ 316 w 434"/>
                <a:gd name="T67" fmla="*/ 522 h 546"/>
                <a:gd name="T68" fmla="*/ 316 w 434"/>
                <a:gd name="T69" fmla="*/ 522 h 546"/>
                <a:gd name="T70" fmla="*/ 334 w 434"/>
                <a:gd name="T71" fmla="*/ 496 h 546"/>
                <a:gd name="T72" fmla="*/ 340 w 434"/>
                <a:gd name="T73" fmla="*/ 464 h 546"/>
                <a:gd name="T74" fmla="*/ 340 w 434"/>
                <a:gd name="T75" fmla="*/ 456 h 546"/>
                <a:gd name="T76" fmla="*/ 350 w 434"/>
                <a:gd name="T77" fmla="*/ 456 h 546"/>
                <a:gd name="T78" fmla="*/ 368 w 434"/>
                <a:gd name="T79" fmla="*/ 454 h 546"/>
                <a:gd name="T80" fmla="*/ 398 w 434"/>
                <a:gd name="T81" fmla="*/ 442 h 546"/>
                <a:gd name="T82" fmla="*/ 410 w 434"/>
                <a:gd name="T83" fmla="*/ 430 h 546"/>
                <a:gd name="T84" fmla="*/ 402 w 434"/>
                <a:gd name="T85" fmla="*/ 466 h 546"/>
                <a:gd name="T86" fmla="*/ 382 w 434"/>
                <a:gd name="T87" fmla="*/ 496 h 546"/>
                <a:gd name="T88" fmla="*/ 352 w 434"/>
                <a:gd name="T89" fmla="*/ 516 h 546"/>
                <a:gd name="T90" fmla="*/ 316 w 434"/>
                <a:gd name="T91" fmla="*/ 52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546">
                  <a:moveTo>
                    <a:pt x="422" y="0"/>
                  </a:moveTo>
                  <a:lnTo>
                    <a:pt x="12" y="0"/>
                  </a:lnTo>
                  <a:lnTo>
                    <a:pt x="12" y="0"/>
                  </a:lnTo>
                  <a:lnTo>
                    <a:pt x="6" y="2"/>
                  </a:lnTo>
                  <a:lnTo>
                    <a:pt x="2" y="4"/>
                  </a:lnTo>
                  <a:lnTo>
                    <a:pt x="0" y="8"/>
                  </a:lnTo>
                  <a:lnTo>
                    <a:pt x="0" y="12"/>
                  </a:lnTo>
                  <a:lnTo>
                    <a:pt x="0" y="534"/>
                  </a:lnTo>
                  <a:lnTo>
                    <a:pt x="0" y="534"/>
                  </a:lnTo>
                  <a:lnTo>
                    <a:pt x="0" y="540"/>
                  </a:lnTo>
                  <a:lnTo>
                    <a:pt x="2" y="544"/>
                  </a:lnTo>
                  <a:lnTo>
                    <a:pt x="6" y="546"/>
                  </a:lnTo>
                  <a:lnTo>
                    <a:pt x="12" y="546"/>
                  </a:lnTo>
                  <a:lnTo>
                    <a:pt x="316" y="546"/>
                  </a:lnTo>
                  <a:lnTo>
                    <a:pt x="316" y="546"/>
                  </a:lnTo>
                  <a:lnTo>
                    <a:pt x="328" y="546"/>
                  </a:lnTo>
                  <a:lnTo>
                    <a:pt x="340" y="544"/>
                  </a:lnTo>
                  <a:lnTo>
                    <a:pt x="362" y="538"/>
                  </a:lnTo>
                  <a:lnTo>
                    <a:pt x="382" y="526"/>
                  </a:lnTo>
                  <a:lnTo>
                    <a:pt x="398" y="512"/>
                  </a:lnTo>
                  <a:lnTo>
                    <a:pt x="414" y="494"/>
                  </a:lnTo>
                  <a:lnTo>
                    <a:pt x="424" y="474"/>
                  </a:lnTo>
                  <a:lnTo>
                    <a:pt x="432" y="452"/>
                  </a:lnTo>
                  <a:lnTo>
                    <a:pt x="432" y="442"/>
                  </a:lnTo>
                  <a:lnTo>
                    <a:pt x="434" y="430"/>
                  </a:lnTo>
                  <a:lnTo>
                    <a:pt x="434" y="12"/>
                  </a:lnTo>
                  <a:lnTo>
                    <a:pt x="434" y="12"/>
                  </a:lnTo>
                  <a:lnTo>
                    <a:pt x="432" y="8"/>
                  </a:lnTo>
                  <a:lnTo>
                    <a:pt x="430" y="4"/>
                  </a:lnTo>
                  <a:lnTo>
                    <a:pt x="426" y="2"/>
                  </a:lnTo>
                  <a:lnTo>
                    <a:pt x="422" y="0"/>
                  </a:lnTo>
                  <a:lnTo>
                    <a:pt x="422" y="0"/>
                  </a:lnTo>
                  <a:close/>
                  <a:moveTo>
                    <a:pt x="22" y="24"/>
                  </a:moveTo>
                  <a:lnTo>
                    <a:pt x="410" y="24"/>
                  </a:lnTo>
                  <a:lnTo>
                    <a:pt x="410" y="372"/>
                  </a:lnTo>
                  <a:lnTo>
                    <a:pt x="410" y="372"/>
                  </a:lnTo>
                  <a:lnTo>
                    <a:pt x="408" y="384"/>
                  </a:lnTo>
                  <a:lnTo>
                    <a:pt x="406" y="396"/>
                  </a:lnTo>
                  <a:lnTo>
                    <a:pt x="400" y="406"/>
                  </a:lnTo>
                  <a:lnTo>
                    <a:pt x="392" y="414"/>
                  </a:lnTo>
                  <a:lnTo>
                    <a:pt x="384" y="422"/>
                  </a:lnTo>
                  <a:lnTo>
                    <a:pt x="374" y="428"/>
                  </a:lnTo>
                  <a:lnTo>
                    <a:pt x="362" y="430"/>
                  </a:lnTo>
                  <a:lnTo>
                    <a:pt x="350" y="432"/>
                  </a:lnTo>
                  <a:lnTo>
                    <a:pt x="350" y="432"/>
                  </a:lnTo>
                  <a:lnTo>
                    <a:pt x="340" y="430"/>
                  </a:lnTo>
                  <a:lnTo>
                    <a:pt x="328" y="428"/>
                  </a:lnTo>
                  <a:lnTo>
                    <a:pt x="328" y="428"/>
                  </a:lnTo>
                  <a:lnTo>
                    <a:pt x="322" y="428"/>
                  </a:lnTo>
                  <a:lnTo>
                    <a:pt x="316" y="430"/>
                  </a:lnTo>
                  <a:lnTo>
                    <a:pt x="316" y="430"/>
                  </a:lnTo>
                  <a:lnTo>
                    <a:pt x="312" y="436"/>
                  </a:lnTo>
                  <a:lnTo>
                    <a:pt x="312" y="442"/>
                  </a:lnTo>
                  <a:lnTo>
                    <a:pt x="312" y="442"/>
                  </a:lnTo>
                  <a:lnTo>
                    <a:pt x="316" y="454"/>
                  </a:lnTo>
                  <a:lnTo>
                    <a:pt x="316" y="464"/>
                  </a:lnTo>
                  <a:lnTo>
                    <a:pt x="316" y="464"/>
                  </a:lnTo>
                  <a:lnTo>
                    <a:pt x="316" y="476"/>
                  </a:lnTo>
                  <a:lnTo>
                    <a:pt x="312" y="486"/>
                  </a:lnTo>
                  <a:lnTo>
                    <a:pt x="306" y="496"/>
                  </a:lnTo>
                  <a:lnTo>
                    <a:pt x="300" y="506"/>
                  </a:lnTo>
                  <a:lnTo>
                    <a:pt x="290" y="512"/>
                  </a:lnTo>
                  <a:lnTo>
                    <a:pt x="280" y="518"/>
                  </a:lnTo>
                  <a:lnTo>
                    <a:pt x="270" y="522"/>
                  </a:lnTo>
                  <a:lnTo>
                    <a:pt x="258" y="522"/>
                  </a:lnTo>
                  <a:lnTo>
                    <a:pt x="22" y="522"/>
                  </a:lnTo>
                  <a:lnTo>
                    <a:pt x="22" y="24"/>
                  </a:lnTo>
                  <a:close/>
                  <a:moveTo>
                    <a:pt x="316" y="522"/>
                  </a:moveTo>
                  <a:lnTo>
                    <a:pt x="316" y="522"/>
                  </a:lnTo>
                  <a:lnTo>
                    <a:pt x="316" y="522"/>
                  </a:lnTo>
                  <a:lnTo>
                    <a:pt x="326" y="510"/>
                  </a:lnTo>
                  <a:lnTo>
                    <a:pt x="334" y="496"/>
                  </a:lnTo>
                  <a:lnTo>
                    <a:pt x="338" y="480"/>
                  </a:lnTo>
                  <a:lnTo>
                    <a:pt x="340" y="464"/>
                  </a:lnTo>
                  <a:lnTo>
                    <a:pt x="340" y="464"/>
                  </a:lnTo>
                  <a:lnTo>
                    <a:pt x="340" y="456"/>
                  </a:lnTo>
                  <a:lnTo>
                    <a:pt x="340" y="456"/>
                  </a:lnTo>
                  <a:lnTo>
                    <a:pt x="350" y="456"/>
                  </a:lnTo>
                  <a:lnTo>
                    <a:pt x="350" y="456"/>
                  </a:lnTo>
                  <a:lnTo>
                    <a:pt x="368" y="454"/>
                  </a:lnTo>
                  <a:lnTo>
                    <a:pt x="384" y="450"/>
                  </a:lnTo>
                  <a:lnTo>
                    <a:pt x="398" y="442"/>
                  </a:lnTo>
                  <a:lnTo>
                    <a:pt x="410" y="430"/>
                  </a:lnTo>
                  <a:lnTo>
                    <a:pt x="410" y="430"/>
                  </a:lnTo>
                  <a:lnTo>
                    <a:pt x="408" y="450"/>
                  </a:lnTo>
                  <a:lnTo>
                    <a:pt x="402" y="466"/>
                  </a:lnTo>
                  <a:lnTo>
                    <a:pt x="394" y="482"/>
                  </a:lnTo>
                  <a:lnTo>
                    <a:pt x="382" y="496"/>
                  </a:lnTo>
                  <a:lnTo>
                    <a:pt x="368" y="508"/>
                  </a:lnTo>
                  <a:lnTo>
                    <a:pt x="352" y="516"/>
                  </a:lnTo>
                  <a:lnTo>
                    <a:pt x="334" y="520"/>
                  </a:lnTo>
                  <a:lnTo>
                    <a:pt x="316" y="522"/>
                  </a:lnTo>
                  <a:lnTo>
                    <a:pt x="316" y="52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5" name="Freeform 6"/>
            <p:cNvSpPr>
              <a:spLocks/>
            </p:cNvSpPr>
            <p:nvPr/>
          </p:nvSpPr>
          <p:spPr bwMode="auto">
            <a:xfrm>
              <a:off x="5095875" y="-846138"/>
              <a:ext cx="193675" cy="203200"/>
            </a:xfrm>
            <a:custGeom>
              <a:avLst/>
              <a:gdLst>
                <a:gd name="T0" fmla="*/ 34 w 122"/>
                <a:gd name="T1" fmla="*/ 116 h 128"/>
                <a:gd name="T2" fmla="*/ 34 w 122"/>
                <a:gd name="T3" fmla="*/ 116 h 128"/>
                <a:gd name="T4" fmla="*/ 36 w 122"/>
                <a:gd name="T5" fmla="*/ 120 h 128"/>
                <a:gd name="T6" fmla="*/ 38 w 122"/>
                <a:gd name="T7" fmla="*/ 124 h 128"/>
                <a:gd name="T8" fmla="*/ 40 w 122"/>
                <a:gd name="T9" fmla="*/ 128 h 128"/>
                <a:gd name="T10" fmla="*/ 46 w 122"/>
                <a:gd name="T11" fmla="*/ 128 h 128"/>
                <a:gd name="T12" fmla="*/ 46 w 122"/>
                <a:gd name="T13" fmla="*/ 128 h 128"/>
                <a:gd name="T14" fmla="*/ 46 w 122"/>
                <a:gd name="T15" fmla="*/ 128 h 128"/>
                <a:gd name="T16" fmla="*/ 46 w 122"/>
                <a:gd name="T17" fmla="*/ 128 h 128"/>
                <a:gd name="T18" fmla="*/ 50 w 122"/>
                <a:gd name="T19" fmla="*/ 128 h 128"/>
                <a:gd name="T20" fmla="*/ 54 w 122"/>
                <a:gd name="T21" fmla="*/ 126 h 128"/>
                <a:gd name="T22" fmla="*/ 56 w 122"/>
                <a:gd name="T23" fmla="*/ 122 h 128"/>
                <a:gd name="T24" fmla="*/ 58 w 122"/>
                <a:gd name="T25" fmla="*/ 118 h 128"/>
                <a:gd name="T26" fmla="*/ 58 w 122"/>
                <a:gd name="T27" fmla="*/ 118 h 128"/>
                <a:gd name="T28" fmla="*/ 60 w 122"/>
                <a:gd name="T29" fmla="*/ 110 h 128"/>
                <a:gd name="T30" fmla="*/ 68 w 122"/>
                <a:gd name="T31" fmla="*/ 88 h 128"/>
                <a:gd name="T32" fmla="*/ 76 w 122"/>
                <a:gd name="T33" fmla="*/ 72 h 128"/>
                <a:gd name="T34" fmla="*/ 88 w 122"/>
                <a:gd name="T35" fmla="*/ 56 h 128"/>
                <a:gd name="T36" fmla="*/ 102 w 122"/>
                <a:gd name="T37" fmla="*/ 38 h 128"/>
                <a:gd name="T38" fmla="*/ 118 w 122"/>
                <a:gd name="T39" fmla="*/ 20 h 128"/>
                <a:gd name="T40" fmla="*/ 118 w 122"/>
                <a:gd name="T41" fmla="*/ 20 h 128"/>
                <a:gd name="T42" fmla="*/ 122 w 122"/>
                <a:gd name="T43" fmla="*/ 16 h 128"/>
                <a:gd name="T44" fmla="*/ 122 w 122"/>
                <a:gd name="T45" fmla="*/ 12 h 128"/>
                <a:gd name="T46" fmla="*/ 122 w 122"/>
                <a:gd name="T47" fmla="*/ 8 h 128"/>
                <a:gd name="T48" fmla="*/ 120 w 122"/>
                <a:gd name="T49" fmla="*/ 4 h 128"/>
                <a:gd name="T50" fmla="*/ 120 w 122"/>
                <a:gd name="T51" fmla="*/ 4 h 128"/>
                <a:gd name="T52" fmla="*/ 116 w 122"/>
                <a:gd name="T53" fmla="*/ 0 h 128"/>
                <a:gd name="T54" fmla="*/ 112 w 122"/>
                <a:gd name="T55" fmla="*/ 0 h 128"/>
                <a:gd name="T56" fmla="*/ 106 w 122"/>
                <a:gd name="T57" fmla="*/ 0 h 128"/>
                <a:gd name="T58" fmla="*/ 102 w 122"/>
                <a:gd name="T59" fmla="*/ 2 h 128"/>
                <a:gd name="T60" fmla="*/ 102 w 122"/>
                <a:gd name="T61" fmla="*/ 2 h 128"/>
                <a:gd name="T62" fmla="*/ 82 w 122"/>
                <a:gd name="T63" fmla="*/ 24 h 128"/>
                <a:gd name="T64" fmla="*/ 66 w 122"/>
                <a:gd name="T65" fmla="*/ 44 h 128"/>
                <a:gd name="T66" fmla="*/ 54 w 122"/>
                <a:gd name="T67" fmla="*/ 62 h 128"/>
                <a:gd name="T68" fmla="*/ 46 w 122"/>
                <a:gd name="T69" fmla="*/ 78 h 128"/>
                <a:gd name="T70" fmla="*/ 46 w 122"/>
                <a:gd name="T71" fmla="*/ 78 h 128"/>
                <a:gd name="T72" fmla="*/ 36 w 122"/>
                <a:gd name="T73" fmla="*/ 64 h 128"/>
                <a:gd name="T74" fmla="*/ 20 w 122"/>
                <a:gd name="T75" fmla="*/ 48 h 128"/>
                <a:gd name="T76" fmla="*/ 20 w 122"/>
                <a:gd name="T77" fmla="*/ 48 h 128"/>
                <a:gd name="T78" fmla="*/ 16 w 122"/>
                <a:gd name="T79" fmla="*/ 44 h 128"/>
                <a:gd name="T80" fmla="*/ 12 w 122"/>
                <a:gd name="T81" fmla="*/ 44 h 128"/>
                <a:gd name="T82" fmla="*/ 6 w 122"/>
                <a:gd name="T83" fmla="*/ 46 h 128"/>
                <a:gd name="T84" fmla="*/ 4 w 122"/>
                <a:gd name="T85" fmla="*/ 48 h 128"/>
                <a:gd name="T86" fmla="*/ 4 w 122"/>
                <a:gd name="T87" fmla="*/ 48 h 128"/>
                <a:gd name="T88" fmla="*/ 0 w 122"/>
                <a:gd name="T89" fmla="*/ 52 h 128"/>
                <a:gd name="T90" fmla="*/ 0 w 122"/>
                <a:gd name="T91" fmla="*/ 56 h 128"/>
                <a:gd name="T92" fmla="*/ 2 w 122"/>
                <a:gd name="T93" fmla="*/ 62 h 128"/>
                <a:gd name="T94" fmla="*/ 4 w 122"/>
                <a:gd name="T95" fmla="*/ 64 h 128"/>
                <a:gd name="T96" fmla="*/ 4 w 122"/>
                <a:gd name="T97" fmla="*/ 64 h 128"/>
                <a:gd name="T98" fmla="*/ 14 w 122"/>
                <a:gd name="T99" fmla="*/ 74 h 128"/>
                <a:gd name="T100" fmla="*/ 22 w 122"/>
                <a:gd name="T101" fmla="*/ 84 h 128"/>
                <a:gd name="T102" fmla="*/ 26 w 122"/>
                <a:gd name="T103" fmla="*/ 92 h 128"/>
                <a:gd name="T104" fmla="*/ 30 w 122"/>
                <a:gd name="T105" fmla="*/ 100 h 128"/>
                <a:gd name="T106" fmla="*/ 34 w 122"/>
                <a:gd name="T107" fmla="*/ 112 h 128"/>
                <a:gd name="T108" fmla="*/ 34 w 122"/>
                <a:gd name="T109" fmla="*/ 116 h 128"/>
                <a:gd name="T110" fmla="*/ 34 w 122"/>
                <a:gd name="T111"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28">
                  <a:moveTo>
                    <a:pt x="34" y="116"/>
                  </a:moveTo>
                  <a:lnTo>
                    <a:pt x="34" y="116"/>
                  </a:lnTo>
                  <a:lnTo>
                    <a:pt x="36" y="120"/>
                  </a:lnTo>
                  <a:lnTo>
                    <a:pt x="38" y="124"/>
                  </a:lnTo>
                  <a:lnTo>
                    <a:pt x="40" y="128"/>
                  </a:lnTo>
                  <a:lnTo>
                    <a:pt x="46" y="128"/>
                  </a:lnTo>
                  <a:lnTo>
                    <a:pt x="46" y="128"/>
                  </a:lnTo>
                  <a:lnTo>
                    <a:pt x="46" y="128"/>
                  </a:lnTo>
                  <a:lnTo>
                    <a:pt x="46" y="128"/>
                  </a:lnTo>
                  <a:lnTo>
                    <a:pt x="50" y="128"/>
                  </a:lnTo>
                  <a:lnTo>
                    <a:pt x="54" y="126"/>
                  </a:lnTo>
                  <a:lnTo>
                    <a:pt x="56" y="122"/>
                  </a:lnTo>
                  <a:lnTo>
                    <a:pt x="58" y="118"/>
                  </a:lnTo>
                  <a:lnTo>
                    <a:pt x="58" y="118"/>
                  </a:lnTo>
                  <a:lnTo>
                    <a:pt x="60" y="110"/>
                  </a:lnTo>
                  <a:lnTo>
                    <a:pt x="68" y="88"/>
                  </a:lnTo>
                  <a:lnTo>
                    <a:pt x="76" y="72"/>
                  </a:lnTo>
                  <a:lnTo>
                    <a:pt x="88" y="56"/>
                  </a:lnTo>
                  <a:lnTo>
                    <a:pt x="102" y="38"/>
                  </a:lnTo>
                  <a:lnTo>
                    <a:pt x="118" y="20"/>
                  </a:lnTo>
                  <a:lnTo>
                    <a:pt x="118" y="20"/>
                  </a:lnTo>
                  <a:lnTo>
                    <a:pt x="122" y="16"/>
                  </a:lnTo>
                  <a:lnTo>
                    <a:pt x="122" y="12"/>
                  </a:lnTo>
                  <a:lnTo>
                    <a:pt x="122" y="8"/>
                  </a:lnTo>
                  <a:lnTo>
                    <a:pt x="120" y="4"/>
                  </a:lnTo>
                  <a:lnTo>
                    <a:pt x="120" y="4"/>
                  </a:lnTo>
                  <a:lnTo>
                    <a:pt x="116" y="0"/>
                  </a:lnTo>
                  <a:lnTo>
                    <a:pt x="112" y="0"/>
                  </a:lnTo>
                  <a:lnTo>
                    <a:pt x="106" y="0"/>
                  </a:lnTo>
                  <a:lnTo>
                    <a:pt x="102" y="2"/>
                  </a:lnTo>
                  <a:lnTo>
                    <a:pt x="102" y="2"/>
                  </a:lnTo>
                  <a:lnTo>
                    <a:pt x="82" y="24"/>
                  </a:lnTo>
                  <a:lnTo>
                    <a:pt x="66" y="44"/>
                  </a:lnTo>
                  <a:lnTo>
                    <a:pt x="54" y="62"/>
                  </a:lnTo>
                  <a:lnTo>
                    <a:pt x="46" y="78"/>
                  </a:lnTo>
                  <a:lnTo>
                    <a:pt x="46" y="78"/>
                  </a:lnTo>
                  <a:lnTo>
                    <a:pt x="36" y="64"/>
                  </a:lnTo>
                  <a:lnTo>
                    <a:pt x="20" y="48"/>
                  </a:lnTo>
                  <a:lnTo>
                    <a:pt x="20" y="48"/>
                  </a:lnTo>
                  <a:lnTo>
                    <a:pt x="16" y="44"/>
                  </a:lnTo>
                  <a:lnTo>
                    <a:pt x="12" y="44"/>
                  </a:lnTo>
                  <a:lnTo>
                    <a:pt x="6" y="46"/>
                  </a:lnTo>
                  <a:lnTo>
                    <a:pt x="4" y="48"/>
                  </a:lnTo>
                  <a:lnTo>
                    <a:pt x="4" y="48"/>
                  </a:lnTo>
                  <a:lnTo>
                    <a:pt x="0" y="52"/>
                  </a:lnTo>
                  <a:lnTo>
                    <a:pt x="0" y="56"/>
                  </a:lnTo>
                  <a:lnTo>
                    <a:pt x="2" y="62"/>
                  </a:lnTo>
                  <a:lnTo>
                    <a:pt x="4" y="64"/>
                  </a:lnTo>
                  <a:lnTo>
                    <a:pt x="4" y="64"/>
                  </a:lnTo>
                  <a:lnTo>
                    <a:pt x="14" y="74"/>
                  </a:lnTo>
                  <a:lnTo>
                    <a:pt x="22" y="84"/>
                  </a:lnTo>
                  <a:lnTo>
                    <a:pt x="26" y="92"/>
                  </a:lnTo>
                  <a:lnTo>
                    <a:pt x="30" y="100"/>
                  </a:lnTo>
                  <a:lnTo>
                    <a:pt x="34" y="112"/>
                  </a:lnTo>
                  <a:lnTo>
                    <a:pt x="34" y="116"/>
                  </a:lnTo>
                  <a:lnTo>
                    <a:pt x="34" y="11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16" name="Freeform 7"/>
            <p:cNvSpPr>
              <a:spLocks/>
            </p:cNvSpPr>
            <p:nvPr/>
          </p:nvSpPr>
          <p:spPr bwMode="auto">
            <a:xfrm>
              <a:off x="5257800" y="-719138"/>
              <a:ext cx="295275" cy="34925"/>
            </a:xfrm>
            <a:custGeom>
              <a:avLst/>
              <a:gdLst>
                <a:gd name="T0" fmla="*/ 0 w 186"/>
                <a:gd name="T1" fmla="*/ 10 h 22"/>
                <a:gd name="T2" fmla="*/ 0 w 186"/>
                <a:gd name="T3" fmla="*/ 10 h 22"/>
                <a:gd name="T4" fmla="*/ 0 w 186"/>
                <a:gd name="T5" fmla="*/ 16 h 22"/>
                <a:gd name="T6" fmla="*/ 4 w 186"/>
                <a:gd name="T7" fmla="*/ 20 h 22"/>
                <a:gd name="T8" fmla="*/ 8 w 186"/>
                <a:gd name="T9" fmla="*/ 22 h 22"/>
                <a:gd name="T10" fmla="*/ 12 w 186"/>
                <a:gd name="T11" fmla="*/ 22 h 22"/>
                <a:gd name="T12" fmla="*/ 174 w 186"/>
                <a:gd name="T13" fmla="*/ 22 h 22"/>
                <a:gd name="T14" fmla="*/ 174 w 186"/>
                <a:gd name="T15" fmla="*/ 22 h 22"/>
                <a:gd name="T16" fmla="*/ 178 w 186"/>
                <a:gd name="T17" fmla="*/ 22 h 22"/>
                <a:gd name="T18" fmla="*/ 182 w 186"/>
                <a:gd name="T19" fmla="*/ 20 h 22"/>
                <a:gd name="T20" fmla="*/ 184 w 186"/>
                <a:gd name="T21" fmla="*/ 16 h 22"/>
                <a:gd name="T22" fmla="*/ 186 w 186"/>
                <a:gd name="T23" fmla="*/ 10 h 22"/>
                <a:gd name="T24" fmla="*/ 186 w 186"/>
                <a:gd name="T25" fmla="*/ 10 h 22"/>
                <a:gd name="T26" fmla="*/ 184 w 186"/>
                <a:gd name="T27" fmla="*/ 6 h 22"/>
                <a:gd name="T28" fmla="*/ 182 w 186"/>
                <a:gd name="T29" fmla="*/ 2 h 22"/>
                <a:gd name="T30" fmla="*/ 178 w 186"/>
                <a:gd name="T31" fmla="*/ 0 h 22"/>
                <a:gd name="T32" fmla="*/ 174 w 186"/>
                <a:gd name="T33" fmla="*/ 0 h 22"/>
                <a:gd name="T34" fmla="*/ 12 w 186"/>
                <a:gd name="T35" fmla="*/ 0 h 22"/>
                <a:gd name="T36" fmla="*/ 12 w 186"/>
                <a:gd name="T37" fmla="*/ 0 h 22"/>
                <a:gd name="T38" fmla="*/ 8 w 186"/>
                <a:gd name="T39" fmla="*/ 0 h 22"/>
                <a:gd name="T40" fmla="*/ 4 w 186"/>
                <a:gd name="T41" fmla="*/ 2 h 22"/>
                <a:gd name="T42" fmla="*/ 0 w 186"/>
                <a:gd name="T43" fmla="*/ 6 h 22"/>
                <a:gd name="T44" fmla="*/ 0 w 186"/>
                <a:gd name="T45" fmla="*/ 10 h 22"/>
                <a:gd name="T46" fmla="*/ 0 w 186"/>
                <a:gd name="T4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2">
                  <a:moveTo>
                    <a:pt x="0" y="10"/>
                  </a:moveTo>
                  <a:lnTo>
                    <a:pt x="0" y="10"/>
                  </a:lnTo>
                  <a:lnTo>
                    <a:pt x="0" y="16"/>
                  </a:lnTo>
                  <a:lnTo>
                    <a:pt x="4" y="20"/>
                  </a:lnTo>
                  <a:lnTo>
                    <a:pt x="8" y="22"/>
                  </a:lnTo>
                  <a:lnTo>
                    <a:pt x="12" y="22"/>
                  </a:lnTo>
                  <a:lnTo>
                    <a:pt x="174" y="22"/>
                  </a:lnTo>
                  <a:lnTo>
                    <a:pt x="174" y="22"/>
                  </a:lnTo>
                  <a:lnTo>
                    <a:pt x="178" y="22"/>
                  </a:lnTo>
                  <a:lnTo>
                    <a:pt x="182" y="20"/>
                  </a:lnTo>
                  <a:lnTo>
                    <a:pt x="184" y="16"/>
                  </a:lnTo>
                  <a:lnTo>
                    <a:pt x="186" y="10"/>
                  </a:lnTo>
                  <a:lnTo>
                    <a:pt x="186" y="10"/>
                  </a:lnTo>
                  <a:lnTo>
                    <a:pt x="184" y="6"/>
                  </a:lnTo>
                  <a:lnTo>
                    <a:pt x="182" y="2"/>
                  </a:lnTo>
                  <a:lnTo>
                    <a:pt x="178" y="0"/>
                  </a:lnTo>
                  <a:lnTo>
                    <a:pt x="174" y="0"/>
                  </a:lnTo>
                  <a:lnTo>
                    <a:pt x="12" y="0"/>
                  </a:lnTo>
                  <a:lnTo>
                    <a:pt x="12" y="0"/>
                  </a:lnTo>
                  <a:lnTo>
                    <a:pt x="8" y="0"/>
                  </a:lnTo>
                  <a:lnTo>
                    <a:pt x="4" y="2"/>
                  </a:lnTo>
                  <a:lnTo>
                    <a:pt x="0" y="6"/>
                  </a:lnTo>
                  <a:lnTo>
                    <a:pt x="0" y="10"/>
                  </a:lnTo>
                  <a:lnTo>
                    <a:pt x="0" y="1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29" name="Freeform 8"/>
            <p:cNvSpPr>
              <a:spLocks/>
            </p:cNvSpPr>
            <p:nvPr/>
          </p:nvSpPr>
          <p:spPr bwMode="auto">
            <a:xfrm>
              <a:off x="5095875" y="-620713"/>
              <a:ext cx="193675" cy="203200"/>
            </a:xfrm>
            <a:custGeom>
              <a:avLst/>
              <a:gdLst>
                <a:gd name="T0" fmla="*/ 34 w 122"/>
                <a:gd name="T1" fmla="*/ 116 h 128"/>
                <a:gd name="T2" fmla="*/ 34 w 122"/>
                <a:gd name="T3" fmla="*/ 116 h 128"/>
                <a:gd name="T4" fmla="*/ 36 w 122"/>
                <a:gd name="T5" fmla="*/ 120 h 128"/>
                <a:gd name="T6" fmla="*/ 38 w 122"/>
                <a:gd name="T7" fmla="*/ 124 h 128"/>
                <a:gd name="T8" fmla="*/ 40 w 122"/>
                <a:gd name="T9" fmla="*/ 126 h 128"/>
                <a:gd name="T10" fmla="*/ 46 w 122"/>
                <a:gd name="T11" fmla="*/ 128 h 128"/>
                <a:gd name="T12" fmla="*/ 46 w 122"/>
                <a:gd name="T13" fmla="*/ 128 h 128"/>
                <a:gd name="T14" fmla="*/ 46 w 122"/>
                <a:gd name="T15" fmla="*/ 128 h 128"/>
                <a:gd name="T16" fmla="*/ 46 w 122"/>
                <a:gd name="T17" fmla="*/ 128 h 128"/>
                <a:gd name="T18" fmla="*/ 50 w 122"/>
                <a:gd name="T19" fmla="*/ 126 h 128"/>
                <a:gd name="T20" fmla="*/ 54 w 122"/>
                <a:gd name="T21" fmla="*/ 124 h 128"/>
                <a:gd name="T22" fmla="*/ 56 w 122"/>
                <a:gd name="T23" fmla="*/ 122 h 128"/>
                <a:gd name="T24" fmla="*/ 58 w 122"/>
                <a:gd name="T25" fmla="*/ 118 h 128"/>
                <a:gd name="T26" fmla="*/ 58 w 122"/>
                <a:gd name="T27" fmla="*/ 118 h 128"/>
                <a:gd name="T28" fmla="*/ 60 w 122"/>
                <a:gd name="T29" fmla="*/ 108 h 128"/>
                <a:gd name="T30" fmla="*/ 68 w 122"/>
                <a:gd name="T31" fmla="*/ 86 h 128"/>
                <a:gd name="T32" fmla="*/ 76 w 122"/>
                <a:gd name="T33" fmla="*/ 72 h 128"/>
                <a:gd name="T34" fmla="*/ 88 w 122"/>
                <a:gd name="T35" fmla="*/ 54 h 128"/>
                <a:gd name="T36" fmla="*/ 102 w 122"/>
                <a:gd name="T37" fmla="*/ 38 h 128"/>
                <a:gd name="T38" fmla="*/ 118 w 122"/>
                <a:gd name="T39" fmla="*/ 20 h 128"/>
                <a:gd name="T40" fmla="*/ 118 w 122"/>
                <a:gd name="T41" fmla="*/ 20 h 128"/>
                <a:gd name="T42" fmla="*/ 122 w 122"/>
                <a:gd name="T43" fmla="*/ 16 h 128"/>
                <a:gd name="T44" fmla="*/ 122 w 122"/>
                <a:gd name="T45" fmla="*/ 12 h 128"/>
                <a:gd name="T46" fmla="*/ 122 w 122"/>
                <a:gd name="T47" fmla="*/ 6 h 128"/>
                <a:gd name="T48" fmla="*/ 120 w 122"/>
                <a:gd name="T49" fmla="*/ 2 h 128"/>
                <a:gd name="T50" fmla="*/ 120 w 122"/>
                <a:gd name="T51" fmla="*/ 2 h 128"/>
                <a:gd name="T52" fmla="*/ 116 w 122"/>
                <a:gd name="T53" fmla="*/ 0 h 128"/>
                <a:gd name="T54" fmla="*/ 112 w 122"/>
                <a:gd name="T55" fmla="*/ 0 h 128"/>
                <a:gd name="T56" fmla="*/ 106 w 122"/>
                <a:gd name="T57" fmla="*/ 0 h 128"/>
                <a:gd name="T58" fmla="*/ 102 w 122"/>
                <a:gd name="T59" fmla="*/ 2 h 128"/>
                <a:gd name="T60" fmla="*/ 102 w 122"/>
                <a:gd name="T61" fmla="*/ 2 h 128"/>
                <a:gd name="T62" fmla="*/ 82 w 122"/>
                <a:gd name="T63" fmla="*/ 22 h 128"/>
                <a:gd name="T64" fmla="*/ 66 w 122"/>
                <a:gd name="T65" fmla="*/ 42 h 128"/>
                <a:gd name="T66" fmla="*/ 54 w 122"/>
                <a:gd name="T67" fmla="*/ 62 h 128"/>
                <a:gd name="T68" fmla="*/ 46 w 122"/>
                <a:gd name="T69" fmla="*/ 78 h 128"/>
                <a:gd name="T70" fmla="*/ 46 w 122"/>
                <a:gd name="T71" fmla="*/ 78 h 128"/>
                <a:gd name="T72" fmla="*/ 36 w 122"/>
                <a:gd name="T73" fmla="*/ 62 h 128"/>
                <a:gd name="T74" fmla="*/ 20 w 122"/>
                <a:gd name="T75" fmla="*/ 46 h 128"/>
                <a:gd name="T76" fmla="*/ 20 w 122"/>
                <a:gd name="T77" fmla="*/ 46 h 128"/>
                <a:gd name="T78" fmla="*/ 16 w 122"/>
                <a:gd name="T79" fmla="*/ 44 h 128"/>
                <a:gd name="T80" fmla="*/ 12 w 122"/>
                <a:gd name="T81" fmla="*/ 44 h 128"/>
                <a:gd name="T82" fmla="*/ 6 w 122"/>
                <a:gd name="T83" fmla="*/ 44 h 128"/>
                <a:gd name="T84" fmla="*/ 4 w 122"/>
                <a:gd name="T85" fmla="*/ 48 h 128"/>
                <a:gd name="T86" fmla="*/ 4 w 122"/>
                <a:gd name="T87" fmla="*/ 48 h 128"/>
                <a:gd name="T88" fmla="*/ 0 w 122"/>
                <a:gd name="T89" fmla="*/ 52 h 128"/>
                <a:gd name="T90" fmla="*/ 0 w 122"/>
                <a:gd name="T91" fmla="*/ 56 h 128"/>
                <a:gd name="T92" fmla="*/ 2 w 122"/>
                <a:gd name="T93" fmla="*/ 60 h 128"/>
                <a:gd name="T94" fmla="*/ 4 w 122"/>
                <a:gd name="T95" fmla="*/ 64 h 128"/>
                <a:gd name="T96" fmla="*/ 4 w 122"/>
                <a:gd name="T97" fmla="*/ 64 h 128"/>
                <a:gd name="T98" fmla="*/ 14 w 122"/>
                <a:gd name="T99" fmla="*/ 74 h 128"/>
                <a:gd name="T100" fmla="*/ 22 w 122"/>
                <a:gd name="T101" fmla="*/ 82 h 128"/>
                <a:gd name="T102" fmla="*/ 26 w 122"/>
                <a:gd name="T103" fmla="*/ 92 h 128"/>
                <a:gd name="T104" fmla="*/ 30 w 122"/>
                <a:gd name="T105" fmla="*/ 98 h 128"/>
                <a:gd name="T106" fmla="*/ 34 w 122"/>
                <a:gd name="T107" fmla="*/ 110 h 128"/>
                <a:gd name="T108" fmla="*/ 34 w 122"/>
                <a:gd name="T109" fmla="*/ 116 h 128"/>
                <a:gd name="T110" fmla="*/ 34 w 122"/>
                <a:gd name="T111"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28">
                  <a:moveTo>
                    <a:pt x="34" y="116"/>
                  </a:moveTo>
                  <a:lnTo>
                    <a:pt x="34" y="116"/>
                  </a:lnTo>
                  <a:lnTo>
                    <a:pt x="36" y="120"/>
                  </a:lnTo>
                  <a:lnTo>
                    <a:pt x="38" y="124"/>
                  </a:lnTo>
                  <a:lnTo>
                    <a:pt x="40" y="126"/>
                  </a:lnTo>
                  <a:lnTo>
                    <a:pt x="46" y="128"/>
                  </a:lnTo>
                  <a:lnTo>
                    <a:pt x="46" y="128"/>
                  </a:lnTo>
                  <a:lnTo>
                    <a:pt x="46" y="128"/>
                  </a:lnTo>
                  <a:lnTo>
                    <a:pt x="46" y="128"/>
                  </a:lnTo>
                  <a:lnTo>
                    <a:pt x="50" y="126"/>
                  </a:lnTo>
                  <a:lnTo>
                    <a:pt x="54" y="124"/>
                  </a:lnTo>
                  <a:lnTo>
                    <a:pt x="56" y="122"/>
                  </a:lnTo>
                  <a:lnTo>
                    <a:pt x="58" y="118"/>
                  </a:lnTo>
                  <a:lnTo>
                    <a:pt x="58" y="118"/>
                  </a:lnTo>
                  <a:lnTo>
                    <a:pt x="60" y="108"/>
                  </a:lnTo>
                  <a:lnTo>
                    <a:pt x="68" y="86"/>
                  </a:lnTo>
                  <a:lnTo>
                    <a:pt x="76" y="72"/>
                  </a:lnTo>
                  <a:lnTo>
                    <a:pt x="88" y="54"/>
                  </a:lnTo>
                  <a:lnTo>
                    <a:pt x="102" y="38"/>
                  </a:lnTo>
                  <a:lnTo>
                    <a:pt x="118" y="20"/>
                  </a:lnTo>
                  <a:lnTo>
                    <a:pt x="118" y="20"/>
                  </a:lnTo>
                  <a:lnTo>
                    <a:pt x="122" y="16"/>
                  </a:lnTo>
                  <a:lnTo>
                    <a:pt x="122" y="12"/>
                  </a:lnTo>
                  <a:lnTo>
                    <a:pt x="122" y="6"/>
                  </a:lnTo>
                  <a:lnTo>
                    <a:pt x="120" y="2"/>
                  </a:lnTo>
                  <a:lnTo>
                    <a:pt x="120" y="2"/>
                  </a:lnTo>
                  <a:lnTo>
                    <a:pt x="116" y="0"/>
                  </a:lnTo>
                  <a:lnTo>
                    <a:pt x="112" y="0"/>
                  </a:lnTo>
                  <a:lnTo>
                    <a:pt x="106" y="0"/>
                  </a:lnTo>
                  <a:lnTo>
                    <a:pt x="102" y="2"/>
                  </a:lnTo>
                  <a:lnTo>
                    <a:pt x="102" y="2"/>
                  </a:lnTo>
                  <a:lnTo>
                    <a:pt x="82" y="22"/>
                  </a:lnTo>
                  <a:lnTo>
                    <a:pt x="66" y="42"/>
                  </a:lnTo>
                  <a:lnTo>
                    <a:pt x="54" y="62"/>
                  </a:lnTo>
                  <a:lnTo>
                    <a:pt x="46" y="78"/>
                  </a:lnTo>
                  <a:lnTo>
                    <a:pt x="46" y="78"/>
                  </a:lnTo>
                  <a:lnTo>
                    <a:pt x="36" y="62"/>
                  </a:lnTo>
                  <a:lnTo>
                    <a:pt x="20" y="46"/>
                  </a:lnTo>
                  <a:lnTo>
                    <a:pt x="20" y="46"/>
                  </a:lnTo>
                  <a:lnTo>
                    <a:pt x="16" y="44"/>
                  </a:lnTo>
                  <a:lnTo>
                    <a:pt x="12" y="44"/>
                  </a:lnTo>
                  <a:lnTo>
                    <a:pt x="6" y="44"/>
                  </a:lnTo>
                  <a:lnTo>
                    <a:pt x="4" y="48"/>
                  </a:lnTo>
                  <a:lnTo>
                    <a:pt x="4" y="48"/>
                  </a:lnTo>
                  <a:lnTo>
                    <a:pt x="0" y="52"/>
                  </a:lnTo>
                  <a:lnTo>
                    <a:pt x="0" y="56"/>
                  </a:lnTo>
                  <a:lnTo>
                    <a:pt x="2" y="60"/>
                  </a:lnTo>
                  <a:lnTo>
                    <a:pt x="4" y="64"/>
                  </a:lnTo>
                  <a:lnTo>
                    <a:pt x="4" y="64"/>
                  </a:lnTo>
                  <a:lnTo>
                    <a:pt x="14" y="74"/>
                  </a:lnTo>
                  <a:lnTo>
                    <a:pt x="22" y="82"/>
                  </a:lnTo>
                  <a:lnTo>
                    <a:pt x="26" y="92"/>
                  </a:lnTo>
                  <a:lnTo>
                    <a:pt x="30" y="98"/>
                  </a:lnTo>
                  <a:lnTo>
                    <a:pt x="34" y="110"/>
                  </a:lnTo>
                  <a:lnTo>
                    <a:pt x="34" y="116"/>
                  </a:lnTo>
                  <a:lnTo>
                    <a:pt x="34" y="116"/>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0" name="Freeform 9"/>
            <p:cNvSpPr>
              <a:spLocks/>
            </p:cNvSpPr>
            <p:nvPr/>
          </p:nvSpPr>
          <p:spPr bwMode="auto">
            <a:xfrm>
              <a:off x="5257800" y="-496888"/>
              <a:ext cx="295275" cy="38100"/>
            </a:xfrm>
            <a:custGeom>
              <a:avLst/>
              <a:gdLst>
                <a:gd name="T0" fmla="*/ 174 w 186"/>
                <a:gd name="T1" fmla="*/ 0 h 24"/>
                <a:gd name="T2" fmla="*/ 12 w 186"/>
                <a:gd name="T3" fmla="*/ 0 h 24"/>
                <a:gd name="T4" fmla="*/ 12 w 186"/>
                <a:gd name="T5" fmla="*/ 0 h 24"/>
                <a:gd name="T6" fmla="*/ 8 w 186"/>
                <a:gd name="T7" fmla="*/ 2 h 24"/>
                <a:gd name="T8" fmla="*/ 4 w 186"/>
                <a:gd name="T9" fmla="*/ 4 h 24"/>
                <a:gd name="T10" fmla="*/ 0 w 186"/>
                <a:gd name="T11" fmla="*/ 8 h 24"/>
                <a:gd name="T12" fmla="*/ 0 w 186"/>
                <a:gd name="T13" fmla="*/ 12 h 24"/>
                <a:gd name="T14" fmla="*/ 0 w 186"/>
                <a:gd name="T15" fmla="*/ 12 h 24"/>
                <a:gd name="T16" fmla="*/ 0 w 186"/>
                <a:gd name="T17" fmla="*/ 16 h 24"/>
                <a:gd name="T18" fmla="*/ 4 w 186"/>
                <a:gd name="T19" fmla="*/ 20 h 24"/>
                <a:gd name="T20" fmla="*/ 8 w 186"/>
                <a:gd name="T21" fmla="*/ 24 h 24"/>
                <a:gd name="T22" fmla="*/ 12 w 186"/>
                <a:gd name="T23" fmla="*/ 24 h 24"/>
                <a:gd name="T24" fmla="*/ 174 w 186"/>
                <a:gd name="T25" fmla="*/ 24 h 24"/>
                <a:gd name="T26" fmla="*/ 174 w 186"/>
                <a:gd name="T27" fmla="*/ 24 h 24"/>
                <a:gd name="T28" fmla="*/ 178 w 186"/>
                <a:gd name="T29" fmla="*/ 24 h 24"/>
                <a:gd name="T30" fmla="*/ 182 w 186"/>
                <a:gd name="T31" fmla="*/ 20 h 24"/>
                <a:gd name="T32" fmla="*/ 184 w 186"/>
                <a:gd name="T33" fmla="*/ 16 h 24"/>
                <a:gd name="T34" fmla="*/ 186 w 186"/>
                <a:gd name="T35" fmla="*/ 12 h 24"/>
                <a:gd name="T36" fmla="*/ 186 w 186"/>
                <a:gd name="T37" fmla="*/ 12 h 24"/>
                <a:gd name="T38" fmla="*/ 184 w 186"/>
                <a:gd name="T39" fmla="*/ 8 h 24"/>
                <a:gd name="T40" fmla="*/ 182 w 186"/>
                <a:gd name="T41" fmla="*/ 4 h 24"/>
                <a:gd name="T42" fmla="*/ 178 w 186"/>
                <a:gd name="T43" fmla="*/ 2 h 24"/>
                <a:gd name="T44" fmla="*/ 174 w 186"/>
                <a:gd name="T45" fmla="*/ 0 h 24"/>
                <a:gd name="T46" fmla="*/ 174 w 186"/>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4">
                  <a:moveTo>
                    <a:pt x="174" y="0"/>
                  </a:moveTo>
                  <a:lnTo>
                    <a:pt x="12" y="0"/>
                  </a:lnTo>
                  <a:lnTo>
                    <a:pt x="12" y="0"/>
                  </a:lnTo>
                  <a:lnTo>
                    <a:pt x="8" y="2"/>
                  </a:lnTo>
                  <a:lnTo>
                    <a:pt x="4" y="4"/>
                  </a:lnTo>
                  <a:lnTo>
                    <a:pt x="0" y="8"/>
                  </a:lnTo>
                  <a:lnTo>
                    <a:pt x="0" y="12"/>
                  </a:lnTo>
                  <a:lnTo>
                    <a:pt x="0" y="12"/>
                  </a:lnTo>
                  <a:lnTo>
                    <a:pt x="0" y="16"/>
                  </a:lnTo>
                  <a:lnTo>
                    <a:pt x="4" y="20"/>
                  </a:lnTo>
                  <a:lnTo>
                    <a:pt x="8" y="24"/>
                  </a:lnTo>
                  <a:lnTo>
                    <a:pt x="12" y="24"/>
                  </a:lnTo>
                  <a:lnTo>
                    <a:pt x="174" y="24"/>
                  </a:lnTo>
                  <a:lnTo>
                    <a:pt x="174" y="24"/>
                  </a:lnTo>
                  <a:lnTo>
                    <a:pt x="178" y="24"/>
                  </a:lnTo>
                  <a:lnTo>
                    <a:pt x="182" y="20"/>
                  </a:lnTo>
                  <a:lnTo>
                    <a:pt x="184" y="16"/>
                  </a:lnTo>
                  <a:lnTo>
                    <a:pt x="186" y="12"/>
                  </a:lnTo>
                  <a:lnTo>
                    <a:pt x="186" y="12"/>
                  </a:lnTo>
                  <a:lnTo>
                    <a:pt x="184" y="8"/>
                  </a:lnTo>
                  <a:lnTo>
                    <a:pt x="182" y="4"/>
                  </a:lnTo>
                  <a:lnTo>
                    <a:pt x="178" y="2"/>
                  </a:lnTo>
                  <a:lnTo>
                    <a:pt x="174" y="0"/>
                  </a:lnTo>
                  <a:lnTo>
                    <a:pt x="17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1" name="Freeform 10"/>
            <p:cNvSpPr>
              <a:spLocks/>
            </p:cNvSpPr>
            <p:nvPr/>
          </p:nvSpPr>
          <p:spPr bwMode="auto">
            <a:xfrm>
              <a:off x="5095875" y="-398463"/>
              <a:ext cx="193675" cy="203200"/>
            </a:xfrm>
            <a:custGeom>
              <a:avLst/>
              <a:gdLst>
                <a:gd name="T0" fmla="*/ 118 w 122"/>
                <a:gd name="T1" fmla="*/ 20 h 128"/>
                <a:gd name="T2" fmla="*/ 118 w 122"/>
                <a:gd name="T3" fmla="*/ 20 h 128"/>
                <a:gd name="T4" fmla="*/ 122 w 122"/>
                <a:gd name="T5" fmla="*/ 16 h 128"/>
                <a:gd name="T6" fmla="*/ 122 w 122"/>
                <a:gd name="T7" fmla="*/ 12 h 128"/>
                <a:gd name="T8" fmla="*/ 122 w 122"/>
                <a:gd name="T9" fmla="*/ 8 h 128"/>
                <a:gd name="T10" fmla="*/ 120 w 122"/>
                <a:gd name="T11" fmla="*/ 4 h 128"/>
                <a:gd name="T12" fmla="*/ 120 w 122"/>
                <a:gd name="T13" fmla="*/ 4 h 128"/>
                <a:gd name="T14" fmla="*/ 116 w 122"/>
                <a:gd name="T15" fmla="*/ 2 h 128"/>
                <a:gd name="T16" fmla="*/ 112 w 122"/>
                <a:gd name="T17" fmla="*/ 0 h 128"/>
                <a:gd name="T18" fmla="*/ 106 w 122"/>
                <a:gd name="T19" fmla="*/ 0 h 128"/>
                <a:gd name="T20" fmla="*/ 102 w 122"/>
                <a:gd name="T21" fmla="*/ 4 h 128"/>
                <a:gd name="T22" fmla="*/ 102 w 122"/>
                <a:gd name="T23" fmla="*/ 4 h 128"/>
                <a:gd name="T24" fmla="*/ 82 w 122"/>
                <a:gd name="T25" fmla="*/ 24 h 128"/>
                <a:gd name="T26" fmla="*/ 66 w 122"/>
                <a:gd name="T27" fmla="*/ 44 h 128"/>
                <a:gd name="T28" fmla="*/ 54 w 122"/>
                <a:gd name="T29" fmla="*/ 62 h 128"/>
                <a:gd name="T30" fmla="*/ 46 w 122"/>
                <a:gd name="T31" fmla="*/ 80 h 128"/>
                <a:gd name="T32" fmla="*/ 46 w 122"/>
                <a:gd name="T33" fmla="*/ 80 h 128"/>
                <a:gd name="T34" fmla="*/ 36 w 122"/>
                <a:gd name="T35" fmla="*/ 64 h 128"/>
                <a:gd name="T36" fmla="*/ 20 w 122"/>
                <a:gd name="T37" fmla="*/ 48 h 128"/>
                <a:gd name="T38" fmla="*/ 20 w 122"/>
                <a:gd name="T39" fmla="*/ 48 h 128"/>
                <a:gd name="T40" fmla="*/ 16 w 122"/>
                <a:gd name="T41" fmla="*/ 46 h 128"/>
                <a:gd name="T42" fmla="*/ 12 w 122"/>
                <a:gd name="T43" fmla="*/ 44 h 128"/>
                <a:gd name="T44" fmla="*/ 6 w 122"/>
                <a:gd name="T45" fmla="*/ 46 h 128"/>
                <a:gd name="T46" fmla="*/ 4 w 122"/>
                <a:gd name="T47" fmla="*/ 48 h 128"/>
                <a:gd name="T48" fmla="*/ 4 w 122"/>
                <a:gd name="T49" fmla="*/ 48 h 128"/>
                <a:gd name="T50" fmla="*/ 0 w 122"/>
                <a:gd name="T51" fmla="*/ 52 h 128"/>
                <a:gd name="T52" fmla="*/ 0 w 122"/>
                <a:gd name="T53" fmla="*/ 58 h 128"/>
                <a:gd name="T54" fmla="*/ 2 w 122"/>
                <a:gd name="T55" fmla="*/ 62 h 128"/>
                <a:gd name="T56" fmla="*/ 4 w 122"/>
                <a:gd name="T57" fmla="*/ 66 h 128"/>
                <a:gd name="T58" fmla="*/ 4 w 122"/>
                <a:gd name="T59" fmla="*/ 66 h 128"/>
                <a:gd name="T60" fmla="*/ 14 w 122"/>
                <a:gd name="T61" fmla="*/ 74 h 128"/>
                <a:gd name="T62" fmla="*/ 22 w 122"/>
                <a:gd name="T63" fmla="*/ 84 h 128"/>
                <a:gd name="T64" fmla="*/ 26 w 122"/>
                <a:gd name="T65" fmla="*/ 92 h 128"/>
                <a:gd name="T66" fmla="*/ 30 w 122"/>
                <a:gd name="T67" fmla="*/ 100 h 128"/>
                <a:gd name="T68" fmla="*/ 34 w 122"/>
                <a:gd name="T69" fmla="*/ 112 h 128"/>
                <a:gd name="T70" fmla="*/ 34 w 122"/>
                <a:gd name="T71" fmla="*/ 116 h 128"/>
                <a:gd name="T72" fmla="*/ 34 w 122"/>
                <a:gd name="T73" fmla="*/ 116 h 128"/>
                <a:gd name="T74" fmla="*/ 36 w 122"/>
                <a:gd name="T75" fmla="*/ 122 h 128"/>
                <a:gd name="T76" fmla="*/ 38 w 122"/>
                <a:gd name="T77" fmla="*/ 124 h 128"/>
                <a:gd name="T78" fmla="*/ 40 w 122"/>
                <a:gd name="T79" fmla="*/ 128 h 128"/>
                <a:gd name="T80" fmla="*/ 46 w 122"/>
                <a:gd name="T81" fmla="*/ 128 h 128"/>
                <a:gd name="T82" fmla="*/ 46 w 122"/>
                <a:gd name="T83" fmla="*/ 128 h 128"/>
                <a:gd name="T84" fmla="*/ 46 w 122"/>
                <a:gd name="T85" fmla="*/ 128 h 128"/>
                <a:gd name="T86" fmla="*/ 46 w 122"/>
                <a:gd name="T87" fmla="*/ 128 h 128"/>
                <a:gd name="T88" fmla="*/ 50 w 122"/>
                <a:gd name="T89" fmla="*/ 128 h 128"/>
                <a:gd name="T90" fmla="*/ 54 w 122"/>
                <a:gd name="T91" fmla="*/ 126 h 128"/>
                <a:gd name="T92" fmla="*/ 56 w 122"/>
                <a:gd name="T93" fmla="*/ 122 h 128"/>
                <a:gd name="T94" fmla="*/ 58 w 122"/>
                <a:gd name="T95" fmla="*/ 118 h 128"/>
                <a:gd name="T96" fmla="*/ 58 w 122"/>
                <a:gd name="T97" fmla="*/ 118 h 128"/>
                <a:gd name="T98" fmla="*/ 60 w 122"/>
                <a:gd name="T99" fmla="*/ 110 h 128"/>
                <a:gd name="T100" fmla="*/ 68 w 122"/>
                <a:gd name="T101" fmla="*/ 88 h 128"/>
                <a:gd name="T102" fmla="*/ 76 w 122"/>
                <a:gd name="T103" fmla="*/ 72 h 128"/>
                <a:gd name="T104" fmla="*/ 88 w 122"/>
                <a:gd name="T105" fmla="*/ 56 h 128"/>
                <a:gd name="T106" fmla="*/ 102 w 122"/>
                <a:gd name="T107" fmla="*/ 38 h 128"/>
                <a:gd name="T108" fmla="*/ 118 w 122"/>
                <a:gd name="T109" fmla="*/ 20 h 128"/>
                <a:gd name="T110" fmla="*/ 118 w 122"/>
                <a:gd name="T11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28">
                  <a:moveTo>
                    <a:pt x="118" y="20"/>
                  </a:moveTo>
                  <a:lnTo>
                    <a:pt x="118" y="20"/>
                  </a:lnTo>
                  <a:lnTo>
                    <a:pt x="122" y="16"/>
                  </a:lnTo>
                  <a:lnTo>
                    <a:pt x="122" y="12"/>
                  </a:lnTo>
                  <a:lnTo>
                    <a:pt x="122" y="8"/>
                  </a:lnTo>
                  <a:lnTo>
                    <a:pt x="120" y="4"/>
                  </a:lnTo>
                  <a:lnTo>
                    <a:pt x="120" y="4"/>
                  </a:lnTo>
                  <a:lnTo>
                    <a:pt x="116" y="2"/>
                  </a:lnTo>
                  <a:lnTo>
                    <a:pt x="112" y="0"/>
                  </a:lnTo>
                  <a:lnTo>
                    <a:pt x="106" y="0"/>
                  </a:lnTo>
                  <a:lnTo>
                    <a:pt x="102" y="4"/>
                  </a:lnTo>
                  <a:lnTo>
                    <a:pt x="102" y="4"/>
                  </a:lnTo>
                  <a:lnTo>
                    <a:pt x="82" y="24"/>
                  </a:lnTo>
                  <a:lnTo>
                    <a:pt x="66" y="44"/>
                  </a:lnTo>
                  <a:lnTo>
                    <a:pt x="54" y="62"/>
                  </a:lnTo>
                  <a:lnTo>
                    <a:pt x="46" y="80"/>
                  </a:lnTo>
                  <a:lnTo>
                    <a:pt x="46" y="80"/>
                  </a:lnTo>
                  <a:lnTo>
                    <a:pt x="36" y="64"/>
                  </a:lnTo>
                  <a:lnTo>
                    <a:pt x="20" y="48"/>
                  </a:lnTo>
                  <a:lnTo>
                    <a:pt x="20" y="48"/>
                  </a:lnTo>
                  <a:lnTo>
                    <a:pt x="16" y="46"/>
                  </a:lnTo>
                  <a:lnTo>
                    <a:pt x="12" y="44"/>
                  </a:lnTo>
                  <a:lnTo>
                    <a:pt x="6" y="46"/>
                  </a:lnTo>
                  <a:lnTo>
                    <a:pt x="4" y="48"/>
                  </a:lnTo>
                  <a:lnTo>
                    <a:pt x="4" y="48"/>
                  </a:lnTo>
                  <a:lnTo>
                    <a:pt x="0" y="52"/>
                  </a:lnTo>
                  <a:lnTo>
                    <a:pt x="0" y="58"/>
                  </a:lnTo>
                  <a:lnTo>
                    <a:pt x="2" y="62"/>
                  </a:lnTo>
                  <a:lnTo>
                    <a:pt x="4" y="66"/>
                  </a:lnTo>
                  <a:lnTo>
                    <a:pt x="4" y="66"/>
                  </a:lnTo>
                  <a:lnTo>
                    <a:pt x="14" y="74"/>
                  </a:lnTo>
                  <a:lnTo>
                    <a:pt x="22" y="84"/>
                  </a:lnTo>
                  <a:lnTo>
                    <a:pt x="26" y="92"/>
                  </a:lnTo>
                  <a:lnTo>
                    <a:pt x="30" y="100"/>
                  </a:lnTo>
                  <a:lnTo>
                    <a:pt x="34" y="112"/>
                  </a:lnTo>
                  <a:lnTo>
                    <a:pt x="34" y="116"/>
                  </a:lnTo>
                  <a:lnTo>
                    <a:pt x="34" y="116"/>
                  </a:lnTo>
                  <a:lnTo>
                    <a:pt x="36" y="122"/>
                  </a:lnTo>
                  <a:lnTo>
                    <a:pt x="38" y="124"/>
                  </a:lnTo>
                  <a:lnTo>
                    <a:pt x="40" y="128"/>
                  </a:lnTo>
                  <a:lnTo>
                    <a:pt x="46" y="128"/>
                  </a:lnTo>
                  <a:lnTo>
                    <a:pt x="46" y="128"/>
                  </a:lnTo>
                  <a:lnTo>
                    <a:pt x="46" y="128"/>
                  </a:lnTo>
                  <a:lnTo>
                    <a:pt x="46" y="128"/>
                  </a:lnTo>
                  <a:lnTo>
                    <a:pt x="50" y="128"/>
                  </a:lnTo>
                  <a:lnTo>
                    <a:pt x="54" y="126"/>
                  </a:lnTo>
                  <a:lnTo>
                    <a:pt x="56" y="122"/>
                  </a:lnTo>
                  <a:lnTo>
                    <a:pt x="58" y="118"/>
                  </a:lnTo>
                  <a:lnTo>
                    <a:pt x="58" y="118"/>
                  </a:lnTo>
                  <a:lnTo>
                    <a:pt x="60" y="110"/>
                  </a:lnTo>
                  <a:lnTo>
                    <a:pt x="68" y="88"/>
                  </a:lnTo>
                  <a:lnTo>
                    <a:pt x="76" y="72"/>
                  </a:lnTo>
                  <a:lnTo>
                    <a:pt x="88" y="56"/>
                  </a:lnTo>
                  <a:lnTo>
                    <a:pt x="102" y="38"/>
                  </a:lnTo>
                  <a:lnTo>
                    <a:pt x="118" y="20"/>
                  </a:lnTo>
                  <a:lnTo>
                    <a:pt x="118" y="2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132" name="Freeform 11"/>
            <p:cNvSpPr>
              <a:spLocks/>
            </p:cNvSpPr>
            <p:nvPr/>
          </p:nvSpPr>
          <p:spPr bwMode="auto">
            <a:xfrm>
              <a:off x="5257800" y="-271463"/>
              <a:ext cx="168275" cy="38100"/>
            </a:xfrm>
            <a:custGeom>
              <a:avLst/>
              <a:gdLst>
                <a:gd name="T0" fmla="*/ 106 w 106"/>
                <a:gd name="T1" fmla="*/ 12 h 24"/>
                <a:gd name="T2" fmla="*/ 106 w 106"/>
                <a:gd name="T3" fmla="*/ 12 h 24"/>
                <a:gd name="T4" fmla="*/ 106 w 106"/>
                <a:gd name="T5" fmla="*/ 6 h 24"/>
                <a:gd name="T6" fmla="*/ 102 w 106"/>
                <a:gd name="T7" fmla="*/ 2 h 24"/>
                <a:gd name="T8" fmla="*/ 100 w 106"/>
                <a:gd name="T9" fmla="*/ 0 h 24"/>
                <a:gd name="T10" fmla="*/ 94 w 106"/>
                <a:gd name="T11" fmla="*/ 0 h 24"/>
                <a:gd name="T12" fmla="*/ 12 w 106"/>
                <a:gd name="T13" fmla="*/ 0 h 24"/>
                <a:gd name="T14" fmla="*/ 12 w 106"/>
                <a:gd name="T15" fmla="*/ 0 h 24"/>
                <a:gd name="T16" fmla="*/ 8 w 106"/>
                <a:gd name="T17" fmla="*/ 0 h 24"/>
                <a:gd name="T18" fmla="*/ 4 w 106"/>
                <a:gd name="T19" fmla="*/ 2 h 24"/>
                <a:gd name="T20" fmla="*/ 0 w 106"/>
                <a:gd name="T21" fmla="*/ 6 h 24"/>
                <a:gd name="T22" fmla="*/ 0 w 106"/>
                <a:gd name="T23" fmla="*/ 12 h 24"/>
                <a:gd name="T24" fmla="*/ 0 w 106"/>
                <a:gd name="T25" fmla="*/ 12 h 24"/>
                <a:gd name="T26" fmla="*/ 0 w 106"/>
                <a:gd name="T27" fmla="*/ 16 h 24"/>
                <a:gd name="T28" fmla="*/ 4 w 106"/>
                <a:gd name="T29" fmla="*/ 20 h 24"/>
                <a:gd name="T30" fmla="*/ 8 w 106"/>
                <a:gd name="T31" fmla="*/ 22 h 24"/>
                <a:gd name="T32" fmla="*/ 12 w 106"/>
                <a:gd name="T33" fmla="*/ 24 h 24"/>
                <a:gd name="T34" fmla="*/ 94 w 106"/>
                <a:gd name="T35" fmla="*/ 24 h 24"/>
                <a:gd name="T36" fmla="*/ 94 w 106"/>
                <a:gd name="T37" fmla="*/ 24 h 24"/>
                <a:gd name="T38" fmla="*/ 100 w 106"/>
                <a:gd name="T39" fmla="*/ 22 h 24"/>
                <a:gd name="T40" fmla="*/ 102 w 106"/>
                <a:gd name="T41" fmla="*/ 20 h 24"/>
                <a:gd name="T42" fmla="*/ 106 w 106"/>
                <a:gd name="T43" fmla="*/ 16 h 24"/>
                <a:gd name="T44" fmla="*/ 106 w 106"/>
                <a:gd name="T45" fmla="*/ 12 h 24"/>
                <a:gd name="T46" fmla="*/ 106 w 106"/>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4">
                  <a:moveTo>
                    <a:pt x="106" y="12"/>
                  </a:moveTo>
                  <a:lnTo>
                    <a:pt x="106" y="12"/>
                  </a:lnTo>
                  <a:lnTo>
                    <a:pt x="106" y="6"/>
                  </a:lnTo>
                  <a:lnTo>
                    <a:pt x="102" y="2"/>
                  </a:lnTo>
                  <a:lnTo>
                    <a:pt x="100" y="0"/>
                  </a:lnTo>
                  <a:lnTo>
                    <a:pt x="94" y="0"/>
                  </a:lnTo>
                  <a:lnTo>
                    <a:pt x="12" y="0"/>
                  </a:lnTo>
                  <a:lnTo>
                    <a:pt x="12" y="0"/>
                  </a:lnTo>
                  <a:lnTo>
                    <a:pt x="8" y="0"/>
                  </a:lnTo>
                  <a:lnTo>
                    <a:pt x="4" y="2"/>
                  </a:lnTo>
                  <a:lnTo>
                    <a:pt x="0" y="6"/>
                  </a:lnTo>
                  <a:lnTo>
                    <a:pt x="0" y="12"/>
                  </a:lnTo>
                  <a:lnTo>
                    <a:pt x="0" y="12"/>
                  </a:lnTo>
                  <a:lnTo>
                    <a:pt x="0" y="16"/>
                  </a:lnTo>
                  <a:lnTo>
                    <a:pt x="4" y="20"/>
                  </a:lnTo>
                  <a:lnTo>
                    <a:pt x="8" y="22"/>
                  </a:lnTo>
                  <a:lnTo>
                    <a:pt x="12" y="24"/>
                  </a:lnTo>
                  <a:lnTo>
                    <a:pt x="94" y="24"/>
                  </a:lnTo>
                  <a:lnTo>
                    <a:pt x="94" y="24"/>
                  </a:lnTo>
                  <a:lnTo>
                    <a:pt x="100" y="22"/>
                  </a:lnTo>
                  <a:lnTo>
                    <a:pt x="102" y="20"/>
                  </a:lnTo>
                  <a:lnTo>
                    <a:pt x="106" y="16"/>
                  </a:lnTo>
                  <a:lnTo>
                    <a:pt x="106" y="12"/>
                  </a:lnTo>
                  <a:lnTo>
                    <a:pt x="106" y="12"/>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93383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2779849"/>
            <a:ext cx="9144000" cy="54168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ectangle 58"/>
          <p:cNvSpPr/>
          <p:nvPr/>
        </p:nvSpPr>
        <p:spPr>
          <a:xfrm>
            <a:off x="1" y="3345423"/>
            <a:ext cx="9143999" cy="71076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Rectangle 59"/>
          <p:cNvSpPr/>
          <p:nvPr/>
        </p:nvSpPr>
        <p:spPr>
          <a:xfrm>
            <a:off x="0" y="4081103"/>
            <a:ext cx="9143999" cy="6628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Шеврон 65"/>
          <p:cNvSpPr/>
          <p:nvPr/>
        </p:nvSpPr>
        <p:spPr>
          <a:xfrm>
            <a:off x="484554" y="2818070"/>
            <a:ext cx="7812950" cy="456577"/>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7" name="Шеврон 66"/>
          <p:cNvSpPr/>
          <p:nvPr/>
        </p:nvSpPr>
        <p:spPr>
          <a:xfrm>
            <a:off x="769480" y="3382666"/>
            <a:ext cx="7876904" cy="630794"/>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9" name="Шеврон 68"/>
          <p:cNvSpPr/>
          <p:nvPr/>
        </p:nvSpPr>
        <p:spPr>
          <a:xfrm>
            <a:off x="1032281" y="4120060"/>
            <a:ext cx="7876904" cy="576986"/>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Rectangle 56"/>
          <p:cNvSpPr/>
          <p:nvPr/>
        </p:nvSpPr>
        <p:spPr>
          <a:xfrm>
            <a:off x="0" y="2024744"/>
            <a:ext cx="9143999" cy="734087"/>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Шеврон 2"/>
          <p:cNvSpPr/>
          <p:nvPr/>
        </p:nvSpPr>
        <p:spPr>
          <a:xfrm>
            <a:off x="223741" y="2065985"/>
            <a:ext cx="7876904" cy="660067"/>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Slide Number Placeholder 4"/>
          <p:cNvSpPr>
            <a:spLocks noGrp="1"/>
          </p:cNvSpPr>
          <p:nvPr>
            <p:ph type="sldNum" sz="quarter" idx="4"/>
          </p:nvPr>
        </p:nvSpPr>
        <p:spPr/>
        <p:txBody>
          <a:bodyPr/>
          <a:lstStyle/>
          <a:p>
            <a:pPr>
              <a:defRPr/>
            </a:pPr>
            <a:fld id="{9F2ACDA3-A594-485F-BA48-E5806315DEF3}" type="slidenum">
              <a:rPr lang="en-US" smtClean="0"/>
              <a:pPr>
                <a:defRPr/>
              </a:pPr>
              <a:t>5</a:t>
            </a:fld>
            <a:endParaRPr lang="en-US" dirty="0"/>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p>
            <a:r>
              <a:rPr lang="en-US" sz="2000" b="1" dirty="0" smtClean="0"/>
              <a:t>Developing a New Cooperation Agenda</a:t>
            </a:r>
            <a:endParaRPr lang="ru-RU" sz="2000" b="1" dirty="0"/>
          </a:p>
        </p:txBody>
      </p:sp>
      <p:sp>
        <p:nvSpPr>
          <p:cNvPr id="73" name="Прямоугольник 31"/>
          <p:cNvSpPr/>
          <p:nvPr/>
        </p:nvSpPr>
        <p:spPr>
          <a:xfrm>
            <a:off x="417701" y="2057998"/>
            <a:ext cx="7067569" cy="591418"/>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Bef>
                <a:spcPts val="0"/>
              </a:spcBef>
              <a:spcAft>
                <a:spcPts val="600"/>
              </a:spcAft>
            </a:pPr>
            <a:r>
              <a:rPr lang="en-US" dirty="0">
                <a:solidFill>
                  <a:srgbClr val="025EA1"/>
                </a:solidFill>
              </a:rPr>
              <a:t>Jointly reviewing of the proposed technical solutions and basic design for 6 VVER-1200 units on </a:t>
            </a:r>
            <a:r>
              <a:rPr lang="en-US" dirty="0" smtClean="0">
                <a:solidFill>
                  <a:srgbClr val="025EA1"/>
                </a:solidFill>
              </a:rPr>
              <a:t>a second site </a:t>
            </a:r>
            <a:r>
              <a:rPr lang="en-US" dirty="0">
                <a:solidFill>
                  <a:srgbClr val="025EA1"/>
                </a:solidFill>
              </a:rPr>
              <a:t>in India</a:t>
            </a:r>
          </a:p>
        </p:txBody>
      </p:sp>
      <p:sp>
        <p:nvSpPr>
          <p:cNvPr id="77" name="Прямоугольник 31"/>
          <p:cNvSpPr/>
          <p:nvPr/>
        </p:nvSpPr>
        <p:spPr>
          <a:xfrm>
            <a:off x="576453" y="2836197"/>
            <a:ext cx="7067569" cy="311548"/>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Bef>
                <a:spcPts val="0"/>
              </a:spcBef>
              <a:spcAft>
                <a:spcPts val="600"/>
              </a:spcAft>
            </a:pPr>
            <a:r>
              <a:rPr lang="en-US" dirty="0">
                <a:solidFill>
                  <a:srgbClr val="025EA1"/>
                </a:solidFill>
              </a:rPr>
              <a:t>Considering various project execution models </a:t>
            </a:r>
          </a:p>
        </p:txBody>
      </p:sp>
      <p:sp>
        <p:nvSpPr>
          <p:cNvPr id="84" name="Прямоугольник 31"/>
          <p:cNvSpPr/>
          <p:nvPr/>
        </p:nvSpPr>
        <p:spPr>
          <a:xfrm>
            <a:off x="931443" y="3369973"/>
            <a:ext cx="7204372" cy="383947"/>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Bef>
                <a:spcPts val="0"/>
              </a:spcBef>
              <a:spcAft>
                <a:spcPts val="600"/>
              </a:spcAft>
            </a:pPr>
            <a:r>
              <a:rPr lang="en-US" dirty="0">
                <a:solidFill>
                  <a:srgbClr val="025EA1"/>
                </a:solidFill>
              </a:rPr>
              <a:t>Creating partnerships with respective public and private sector companies in India </a:t>
            </a:r>
          </a:p>
        </p:txBody>
      </p:sp>
      <p:sp>
        <p:nvSpPr>
          <p:cNvPr id="88" name="Прямоугольник 31"/>
          <p:cNvSpPr/>
          <p:nvPr/>
        </p:nvSpPr>
        <p:spPr>
          <a:xfrm>
            <a:off x="1317115" y="4054961"/>
            <a:ext cx="7125216" cy="360456"/>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Aft>
                <a:spcPts val="600"/>
              </a:spcAft>
            </a:pPr>
            <a:r>
              <a:rPr lang="en-US" dirty="0">
                <a:solidFill>
                  <a:srgbClr val="025EA1"/>
                </a:solidFill>
              </a:rPr>
              <a:t>Progressively increasing level of Indian industry involvement and localization via technology sharing and joint ventures </a:t>
            </a:r>
          </a:p>
        </p:txBody>
      </p:sp>
      <p:sp>
        <p:nvSpPr>
          <p:cNvPr id="36" name="Rectangle 59"/>
          <p:cNvSpPr/>
          <p:nvPr/>
        </p:nvSpPr>
        <p:spPr>
          <a:xfrm>
            <a:off x="1" y="4759568"/>
            <a:ext cx="9143999" cy="9612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Шеврон 68"/>
          <p:cNvSpPr/>
          <p:nvPr/>
        </p:nvSpPr>
        <p:spPr>
          <a:xfrm>
            <a:off x="1250460" y="4789415"/>
            <a:ext cx="7650909" cy="876739"/>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Прямоугольник 31"/>
          <p:cNvSpPr/>
          <p:nvPr/>
        </p:nvSpPr>
        <p:spPr>
          <a:xfrm>
            <a:off x="1625599" y="4748958"/>
            <a:ext cx="6902701" cy="340472"/>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Aft>
                <a:spcPts val="600"/>
              </a:spcAft>
            </a:pPr>
            <a:r>
              <a:rPr lang="en-US" dirty="0">
                <a:solidFill>
                  <a:srgbClr val="025EA1"/>
                </a:solidFill>
              </a:rPr>
              <a:t>Enhancing further participation of Indian companies in the Russian-designed NPP projects in the third countries on competitive commercial terms</a:t>
            </a:r>
          </a:p>
        </p:txBody>
      </p:sp>
      <p:sp>
        <p:nvSpPr>
          <p:cNvPr id="39" name="Rectangle 59"/>
          <p:cNvSpPr/>
          <p:nvPr/>
        </p:nvSpPr>
        <p:spPr>
          <a:xfrm>
            <a:off x="0" y="5745778"/>
            <a:ext cx="9143999" cy="64720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Шеврон 68"/>
          <p:cNvSpPr/>
          <p:nvPr/>
        </p:nvSpPr>
        <p:spPr>
          <a:xfrm>
            <a:off x="1524000" y="5784736"/>
            <a:ext cx="7385184" cy="576985"/>
          </a:xfrm>
          <a:prstGeom prst="chevron">
            <a:avLst>
              <a:gd name="adj" fmla="val 2757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Прямоугольник 31"/>
          <p:cNvSpPr/>
          <p:nvPr/>
        </p:nvSpPr>
        <p:spPr>
          <a:xfrm>
            <a:off x="1813169" y="5727451"/>
            <a:ext cx="6738577" cy="311548"/>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square" lIns="108000" tIns="72000" rIns="108000" bIns="72000">
            <a:noAutofit/>
          </a:bodyPr>
          <a:lstStyle/>
          <a:p>
            <a:pPr>
              <a:spcAft>
                <a:spcPts val="600"/>
              </a:spcAft>
            </a:pPr>
            <a:r>
              <a:rPr lang="en-US" dirty="0">
                <a:solidFill>
                  <a:srgbClr val="025EA1"/>
                </a:solidFill>
              </a:rPr>
              <a:t>Considering cooperation opportunities in other civil nuclear energy applications</a:t>
            </a:r>
          </a:p>
        </p:txBody>
      </p:sp>
      <p:sp>
        <p:nvSpPr>
          <p:cNvPr id="42" name="Прямоугольник 41"/>
          <p:cNvSpPr/>
          <p:nvPr/>
        </p:nvSpPr>
        <p:spPr>
          <a:xfrm>
            <a:off x="1058599" y="1021766"/>
            <a:ext cx="7519064" cy="1047979"/>
          </a:xfrm>
          <a:prstGeom prst="rect">
            <a:avLst/>
          </a:prstGeom>
        </p:spPr>
        <p:txBody>
          <a:bodyPr wrap="square">
            <a:spAutoFit/>
          </a:bodyPr>
          <a:lstStyle/>
          <a:p>
            <a:pPr>
              <a:lnSpc>
                <a:spcPct val="115000"/>
              </a:lnSpc>
              <a:spcAft>
                <a:spcPts val="0"/>
              </a:spcAft>
            </a:pPr>
            <a:r>
              <a:rPr lang="en-GB" b="1" dirty="0" smtClean="0">
                <a:solidFill>
                  <a:schemeClr val="tx2"/>
                </a:solidFill>
                <a:latin typeface="+mj-lt"/>
                <a:ea typeface="Calibri" panose="020F0502020204030204" pitchFamily="34" charset="0"/>
                <a:cs typeface="Times New Roman" panose="02020603050405020304" pitchFamily="18" charset="0"/>
              </a:rPr>
              <a:t>ACTION PLAN for </a:t>
            </a:r>
            <a:r>
              <a:rPr lang="en-GB" b="1" dirty="0">
                <a:solidFill>
                  <a:schemeClr val="tx2"/>
                </a:solidFill>
                <a:latin typeface="+mj-lt"/>
                <a:ea typeface="Calibri" panose="020F0502020204030204" pitchFamily="34" charset="0"/>
                <a:cs typeface="Times New Roman" panose="02020603050405020304" pitchFamily="18" charset="0"/>
              </a:rPr>
              <a:t>Prioritization and Implementation of Cooperation Areas in the Nuclear Field Identified Jointly by Russia and India </a:t>
            </a:r>
            <a:r>
              <a:rPr lang="en-GB" b="1" dirty="0" smtClean="0">
                <a:solidFill>
                  <a:schemeClr val="tx2"/>
                </a:solidFill>
                <a:latin typeface="+mj-lt"/>
                <a:ea typeface="Calibri" panose="020F0502020204030204" pitchFamily="34" charset="0"/>
                <a:cs typeface="Times New Roman" panose="02020603050405020304" pitchFamily="18" charset="0"/>
              </a:rPr>
              <a:t>signed on the 5</a:t>
            </a:r>
            <a:r>
              <a:rPr lang="en-GB" b="1" baseline="30000" dirty="0" smtClean="0">
                <a:solidFill>
                  <a:schemeClr val="tx2"/>
                </a:solidFill>
                <a:latin typeface="+mj-lt"/>
                <a:ea typeface="Calibri" panose="020F0502020204030204" pitchFamily="34" charset="0"/>
                <a:cs typeface="Times New Roman" panose="02020603050405020304" pitchFamily="18" charset="0"/>
              </a:rPr>
              <a:t>th</a:t>
            </a:r>
            <a:r>
              <a:rPr lang="en-GB" b="1" dirty="0" smtClean="0">
                <a:solidFill>
                  <a:schemeClr val="tx2"/>
                </a:solidFill>
                <a:latin typeface="+mj-lt"/>
                <a:ea typeface="Calibri" panose="020F0502020204030204" pitchFamily="34" charset="0"/>
                <a:cs typeface="Times New Roman" panose="02020603050405020304" pitchFamily="18" charset="0"/>
              </a:rPr>
              <a:t> October, 2018</a:t>
            </a:r>
            <a:endParaRPr lang="ru-RU" sz="1400" dirty="0">
              <a:solidFill>
                <a:schemeClr val="tx2"/>
              </a:solidFill>
              <a:effectLst/>
              <a:latin typeface="+mj-lt"/>
              <a:ea typeface="Calibri" panose="020F0502020204030204" pitchFamily="34" charset="0"/>
              <a:cs typeface="Times New Roman" panose="02020603050405020304" pitchFamily="18" charset="0"/>
            </a:endParaRPr>
          </a:p>
        </p:txBody>
      </p:sp>
      <p:sp>
        <p:nvSpPr>
          <p:cNvPr id="43" name="Нашивка 42"/>
          <p:cNvSpPr/>
          <p:nvPr/>
        </p:nvSpPr>
        <p:spPr>
          <a:xfrm>
            <a:off x="562707" y="1141046"/>
            <a:ext cx="477768" cy="789354"/>
          </a:xfrm>
          <a:prstGeom prst="chevron">
            <a:avLst>
              <a:gd name="adj" fmla="val 603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884585" rtl="0" eaLnBrk="1" latinLnBrk="0" hangingPunct="1">
              <a:defRPr sz="1800" kern="1200">
                <a:solidFill>
                  <a:schemeClr val="lt1"/>
                </a:solidFill>
                <a:latin typeface="+mn-lt"/>
                <a:ea typeface="+mn-ea"/>
                <a:cs typeface="+mn-cs"/>
              </a:defRPr>
            </a:lvl1pPr>
            <a:lvl2pPr marL="442263" algn="l" defTabSz="884585" rtl="0" eaLnBrk="1" latinLnBrk="0" hangingPunct="1">
              <a:defRPr sz="1800" kern="1200">
                <a:solidFill>
                  <a:schemeClr val="lt1"/>
                </a:solidFill>
                <a:latin typeface="+mn-lt"/>
                <a:ea typeface="+mn-ea"/>
                <a:cs typeface="+mn-cs"/>
              </a:defRPr>
            </a:lvl2pPr>
            <a:lvl3pPr marL="884585" algn="l" defTabSz="884585" rtl="0" eaLnBrk="1" latinLnBrk="0" hangingPunct="1">
              <a:defRPr sz="1800" kern="1200">
                <a:solidFill>
                  <a:schemeClr val="lt1"/>
                </a:solidFill>
                <a:latin typeface="+mn-lt"/>
                <a:ea typeface="+mn-ea"/>
                <a:cs typeface="+mn-cs"/>
              </a:defRPr>
            </a:lvl3pPr>
            <a:lvl4pPr marL="1326897" algn="l" defTabSz="884585" rtl="0" eaLnBrk="1" latinLnBrk="0" hangingPunct="1">
              <a:defRPr sz="1800" kern="1200">
                <a:solidFill>
                  <a:schemeClr val="lt1"/>
                </a:solidFill>
                <a:latin typeface="+mn-lt"/>
                <a:ea typeface="+mn-ea"/>
                <a:cs typeface="+mn-cs"/>
              </a:defRPr>
            </a:lvl4pPr>
            <a:lvl5pPr marL="1769184" algn="l" defTabSz="884585" rtl="0" eaLnBrk="1" latinLnBrk="0" hangingPunct="1">
              <a:defRPr sz="1800" kern="1200">
                <a:solidFill>
                  <a:schemeClr val="lt1"/>
                </a:solidFill>
                <a:latin typeface="+mn-lt"/>
                <a:ea typeface="+mn-ea"/>
                <a:cs typeface="+mn-cs"/>
              </a:defRPr>
            </a:lvl5pPr>
            <a:lvl6pPr marL="2211482" algn="l" defTabSz="884585" rtl="0" eaLnBrk="1" latinLnBrk="0" hangingPunct="1">
              <a:defRPr sz="1800" kern="1200">
                <a:solidFill>
                  <a:schemeClr val="lt1"/>
                </a:solidFill>
                <a:latin typeface="+mn-lt"/>
                <a:ea typeface="+mn-ea"/>
                <a:cs typeface="+mn-cs"/>
              </a:defRPr>
            </a:lvl6pPr>
            <a:lvl7pPr marL="2653783" algn="l" defTabSz="884585" rtl="0" eaLnBrk="1" latinLnBrk="0" hangingPunct="1">
              <a:defRPr sz="1800" kern="1200">
                <a:solidFill>
                  <a:schemeClr val="lt1"/>
                </a:solidFill>
                <a:latin typeface="+mn-lt"/>
                <a:ea typeface="+mn-ea"/>
                <a:cs typeface="+mn-cs"/>
              </a:defRPr>
            </a:lvl7pPr>
            <a:lvl8pPr marL="3096083" algn="l" defTabSz="884585" rtl="0" eaLnBrk="1" latinLnBrk="0" hangingPunct="1">
              <a:defRPr sz="1800" kern="1200">
                <a:solidFill>
                  <a:schemeClr val="lt1"/>
                </a:solidFill>
                <a:latin typeface="+mn-lt"/>
                <a:ea typeface="+mn-ea"/>
                <a:cs typeface="+mn-cs"/>
              </a:defRPr>
            </a:lvl8pPr>
            <a:lvl9pPr marL="3538375" algn="l" defTabSz="884585" rtl="0" eaLnBrk="1" latinLnBrk="0" hangingPunct="1">
              <a:defRPr sz="1800" kern="1200">
                <a:solidFill>
                  <a:schemeClr val="lt1"/>
                </a:solidFill>
                <a:latin typeface="+mn-lt"/>
                <a:ea typeface="+mn-ea"/>
                <a:cs typeface="+mn-cs"/>
              </a:defRPr>
            </a:lvl9pPr>
          </a:lstStyle>
          <a:p>
            <a:pPr algn="ctr"/>
            <a:endParaRPr lang="ru-RU">
              <a:solidFill>
                <a:schemeClr val="tx1"/>
              </a:solidFill>
            </a:endParaRPr>
          </a:p>
        </p:txBody>
      </p:sp>
    </p:spTree>
    <p:extLst>
      <p:ext uri="{BB962C8B-B14F-4D97-AF65-F5344CB8AC3E}">
        <p14:creationId xmlns:p14="http://schemas.microsoft.com/office/powerpoint/2010/main" val="88253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custDataLst>
              <p:tags r:id="rId1"/>
            </p:custDataLst>
          </p:nvPr>
        </p:nvSpPr>
        <p:spPr bwMode="auto">
          <a:xfrm>
            <a:off x="480336" y="116636"/>
            <a:ext cx="8772023" cy="773385"/>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eaLnBrk="0" fontAlgn="base" hangingPunct="0">
              <a:spcBef>
                <a:spcPct val="0"/>
              </a:spcBef>
              <a:spcAft>
                <a:spcPct val="0"/>
              </a:spcAft>
              <a:defRPr sz="2300" b="1">
                <a:solidFill>
                  <a:srgbClr val="002060"/>
                </a:solidFill>
                <a:latin typeface="+mj-lt"/>
                <a:ea typeface="+mj-ea"/>
                <a:cs typeface="+mj-cs"/>
              </a:defRPr>
            </a:lvl1pPr>
            <a:lvl2pPr eaLnBrk="0" fontAlgn="base" hangingPunct="0">
              <a:spcBef>
                <a:spcPct val="0"/>
              </a:spcBef>
              <a:spcAft>
                <a:spcPct val="0"/>
              </a:spcAft>
              <a:defRPr sz="2300" b="1">
                <a:solidFill>
                  <a:schemeClr val="hlink"/>
                </a:solidFill>
                <a:latin typeface="Arial" charset="0"/>
                <a:cs typeface="Arial" charset="0"/>
              </a:defRPr>
            </a:lvl2pPr>
            <a:lvl3pPr eaLnBrk="0" fontAlgn="base" hangingPunct="0">
              <a:spcBef>
                <a:spcPct val="0"/>
              </a:spcBef>
              <a:spcAft>
                <a:spcPct val="0"/>
              </a:spcAft>
              <a:defRPr sz="2300" b="1">
                <a:solidFill>
                  <a:schemeClr val="hlink"/>
                </a:solidFill>
                <a:latin typeface="Arial" charset="0"/>
                <a:cs typeface="Arial" charset="0"/>
              </a:defRPr>
            </a:lvl3pPr>
            <a:lvl4pPr eaLnBrk="0" fontAlgn="base" hangingPunct="0">
              <a:spcBef>
                <a:spcPct val="0"/>
              </a:spcBef>
              <a:spcAft>
                <a:spcPct val="0"/>
              </a:spcAft>
              <a:defRPr sz="2300" b="1">
                <a:solidFill>
                  <a:schemeClr val="hlink"/>
                </a:solidFill>
                <a:latin typeface="Arial" charset="0"/>
                <a:cs typeface="Arial" charset="0"/>
              </a:defRPr>
            </a:lvl4pPr>
            <a:lvl5pPr eaLnBrk="0" fontAlgn="base" hangingPunct="0">
              <a:spcBef>
                <a:spcPct val="0"/>
              </a:spcBef>
              <a:spcAft>
                <a:spcPct val="0"/>
              </a:spcAft>
              <a:defRPr sz="2300" b="1">
                <a:solidFill>
                  <a:schemeClr val="hlink"/>
                </a:solidFill>
                <a:latin typeface="Arial" charset="0"/>
                <a:cs typeface="Arial" charset="0"/>
              </a:defRPr>
            </a:lvl5pPr>
            <a:lvl6pPr marL="521309" fontAlgn="base">
              <a:spcBef>
                <a:spcPct val="0"/>
              </a:spcBef>
              <a:spcAft>
                <a:spcPct val="0"/>
              </a:spcAft>
              <a:defRPr sz="2300" b="1">
                <a:solidFill>
                  <a:schemeClr val="hlink"/>
                </a:solidFill>
                <a:latin typeface="Arial" charset="0"/>
                <a:cs typeface="Arial" charset="0"/>
              </a:defRPr>
            </a:lvl6pPr>
            <a:lvl7pPr marL="1042615" fontAlgn="base">
              <a:spcBef>
                <a:spcPct val="0"/>
              </a:spcBef>
              <a:spcAft>
                <a:spcPct val="0"/>
              </a:spcAft>
              <a:defRPr sz="2300" b="1">
                <a:solidFill>
                  <a:schemeClr val="hlink"/>
                </a:solidFill>
                <a:latin typeface="Arial" charset="0"/>
                <a:cs typeface="Arial" charset="0"/>
              </a:defRPr>
            </a:lvl7pPr>
            <a:lvl8pPr marL="1563923" fontAlgn="base">
              <a:spcBef>
                <a:spcPct val="0"/>
              </a:spcBef>
              <a:spcAft>
                <a:spcPct val="0"/>
              </a:spcAft>
              <a:defRPr sz="2300" b="1">
                <a:solidFill>
                  <a:schemeClr val="hlink"/>
                </a:solidFill>
                <a:latin typeface="Arial" charset="0"/>
                <a:cs typeface="Arial" charset="0"/>
              </a:defRPr>
            </a:lvl8pPr>
            <a:lvl9pPr marL="2085231" fontAlgn="base">
              <a:spcBef>
                <a:spcPct val="0"/>
              </a:spcBef>
              <a:spcAft>
                <a:spcPct val="0"/>
              </a:spcAft>
              <a:defRPr sz="2300" b="1">
                <a:solidFill>
                  <a:schemeClr val="hlink"/>
                </a:solidFill>
                <a:latin typeface="Arial" charset="0"/>
                <a:cs typeface="Arial" charset="0"/>
              </a:defRPr>
            </a:lvl9pPr>
          </a:lstStyle>
          <a:p>
            <a:pPr defTabSz="795822"/>
            <a:r>
              <a:rPr lang="en-US" sz="2000" dirty="0" smtClean="0">
                <a:solidFill>
                  <a:schemeClr val="tx2"/>
                </a:solidFill>
                <a:sym typeface="Arial"/>
              </a:rPr>
              <a:t>Rosatom: a </a:t>
            </a:r>
            <a:r>
              <a:rPr lang="en-US" sz="2000" dirty="0">
                <a:solidFill>
                  <a:schemeClr val="tx2"/>
                </a:solidFill>
                <a:sym typeface="Arial"/>
              </a:rPr>
              <a:t>Partner of Choice </a:t>
            </a:r>
            <a:r>
              <a:rPr lang="en-US" sz="2000" dirty="0" smtClean="0">
                <a:solidFill>
                  <a:schemeClr val="tx2"/>
                </a:solidFill>
                <a:sym typeface="Arial"/>
              </a:rPr>
              <a:t>in </a:t>
            </a:r>
            <a:r>
              <a:rPr lang="en-US" sz="2000" dirty="0">
                <a:solidFill>
                  <a:schemeClr val="tx2"/>
                </a:solidFill>
                <a:sym typeface="Arial"/>
              </a:rPr>
              <a:t>India </a:t>
            </a:r>
          </a:p>
        </p:txBody>
      </p:sp>
      <p:sp>
        <p:nvSpPr>
          <p:cNvPr id="11" name="Прямоугольник 47"/>
          <p:cNvSpPr>
            <a:spLocks noChangeArrowheads="1"/>
          </p:cNvSpPr>
          <p:nvPr/>
        </p:nvSpPr>
        <p:spPr bwMode="auto">
          <a:xfrm>
            <a:off x="369063" y="6453043"/>
            <a:ext cx="8033579" cy="329912"/>
          </a:xfrm>
          <a:prstGeom prst="rect">
            <a:avLst/>
          </a:prstGeom>
          <a:noFill/>
          <a:ln w="9525">
            <a:noFill/>
            <a:miter lim="800000"/>
            <a:headEnd/>
            <a:tailEnd/>
          </a:ln>
        </p:spPr>
        <p:txBody>
          <a:bodyPr wrap="square" lIns="72948" tIns="36457" rIns="72948" bIns="36457">
            <a:spAutoFit/>
          </a:bodyPr>
          <a:lstStyle/>
          <a:p>
            <a:pPr defTabSz="795822"/>
            <a:r>
              <a:rPr lang="en-US" sz="800" i="1" dirty="0">
                <a:solidFill>
                  <a:srgbClr val="FFFFFF">
                    <a:lumMod val="50000"/>
                  </a:srgbClr>
                </a:solidFill>
                <a:sym typeface="Arial"/>
              </a:rPr>
              <a:t>The content of this presentation is for discussion purposes only, shall not be considered as an offer and doesn’t lead to any obligations by Rosatom and its affiliated companies. Rosatom disclaims all responsibility for any and all mistakes, quality and completeness of the information. </a:t>
            </a:r>
            <a:endParaRPr lang="ru-RU" sz="800" i="1" dirty="0">
              <a:solidFill>
                <a:srgbClr val="FFFFFF">
                  <a:lumMod val="50000"/>
                </a:srgbClr>
              </a:solidFill>
              <a:sym typeface="Arial"/>
            </a:endParaRPr>
          </a:p>
        </p:txBody>
      </p:sp>
      <p:sp>
        <p:nvSpPr>
          <p:cNvPr id="4" name="Прямоугольник 3"/>
          <p:cNvSpPr/>
          <p:nvPr/>
        </p:nvSpPr>
        <p:spPr>
          <a:xfrm>
            <a:off x="1165139" y="5295714"/>
            <a:ext cx="7502253" cy="818213"/>
          </a:xfrm>
          <a:prstGeom prst="rect">
            <a:avLst/>
          </a:prstGeom>
        </p:spPr>
        <p:txBody>
          <a:bodyPr wrap="square" lIns="78785" tIns="39390" rIns="78785" bIns="39390">
            <a:spAutoFit/>
          </a:bodyPr>
          <a:lstStyle/>
          <a:p>
            <a:pPr algn="just" defTabSz="795822"/>
            <a:r>
              <a:rPr lang="en-US" sz="1600" kern="0" dirty="0" smtClean="0">
                <a:sym typeface="Arial"/>
              </a:rPr>
              <a:t>Rosatom provides </a:t>
            </a:r>
            <a:r>
              <a:rPr lang="en-US" sz="1600" kern="0" dirty="0">
                <a:sym typeface="Arial"/>
              </a:rPr>
              <a:t>its </a:t>
            </a:r>
            <a:r>
              <a:rPr lang="en-US" sz="1600" kern="0" dirty="0" smtClean="0">
                <a:sym typeface="Arial"/>
              </a:rPr>
              <a:t>overseas </a:t>
            </a:r>
            <a:r>
              <a:rPr lang="en-US" sz="1600" kern="0" dirty="0">
                <a:sym typeface="Arial"/>
              </a:rPr>
              <a:t>customers with </a:t>
            </a:r>
            <a:r>
              <a:rPr lang="en-US" sz="1600" kern="0" dirty="0" smtClean="0">
                <a:sym typeface="Arial"/>
              </a:rPr>
              <a:t>the </a:t>
            </a:r>
            <a:r>
              <a:rPr lang="en-US" sz="1600" kern="0" dirty="0">
                <a:sym typeface="Arial"/>
              </a:rPr>
              <a:t>unique integrated </a:t>
            </a:r>
            <a:r>
              <a:rPr lang="en-US" sz="1600" kern="0" dirty="0" smtClean="0">
                <a:sym typeface="Arial"/>
              </a:rPr>
              <a:t>solution including support throughout the complete NPP lifecycle as well </a:t>
            </a:r>
            <a:r>
              <a:rPr lang="en-US" sz="1600" kern="0" dirty="0">
                <a:sym typeface="Arial"/>
              </a:rPr>
              <a:t>as comprehensive expertise in other civil nuclear energy applications</a:t>
            </a:r>
            <a:endParaRPr lang="ru-RU" sz="1600" kern="0" dirty="0">
              <a:sym typeface="Arial"/>
            </a:endParaRPr>
          </a:p>
        </p:txBody>
      </p:sp>
      <p:sp>
        <p:nvSpPr>
          <p:cNvPr id="6" name="Прямоугольник 5"/>
          <p:cNvSpPr/>
          <p:nvPr/>
        </p:nvSpPr>
        <p:spPr>
          <a:xfrm>
            <a:off x="1224355" y="1331258"/>
            <a:ext cx="7589071" cy="571992"/>
          </a:xfrm>
          <a:prstGeom prst="rect">
            <a:avLst/>
          </a:prstGeom>
        </p:spPr>
        <p:txBody>
          <a:bodyPr wrap="square" lIns="78785" tIns="39390" rIns="78785" bIns="39390">
            <a:spAutoFit/>
          </a:bodyPr>
          <a:lstStyle/>
          <a:p>
            <a:pPr algn="just" defTabSz="795822"/>
            <a:r>
              <a:rPr lang="en-US" sz="1600" kern="0" dirty="0" smtClean="0">
                <a:sym typeface="Arial"/>
              </a:rPr>
              <a:t>Russia has proved to be a reliable long</a:t>
            </a:r>
            <a:r>
              <a:rPr lang="ru-RU" sz="1600" kern="0" dirty="0" smtClean="0">
                <a:sym typeface="Arial"/>
              </a:rPr>
              <a:t>-</a:t>
            </a:r>
            <a:r>
              <a:rPr lang="en-US" sz="1600" kern="0" dirty="0" smtClean="0">
                <a:sym typeface="Arial"/>
              </a:rPr>
              <a:t>term strategic partner of India for the nuclear energy industry over decades </a:t>
            </a:r>
            <a:endParaRPr lang="ru-RU" sz="1600" kern="0" dirty="0">
              <a:sym typeface="Arial"/>
            </a:endParaRPr>
          </a:p>
        </p:txBody>
      </p:sp>
      <p:sp>
        <p:nvSpPr>
          <p:cNvPr id="26" name="Прямоугольник 25"/>
          <p:cNvSpPr/>
          <p:nvPr/>
        </p:nvSpPr>
        <p:spPr>
          <a:xfrm>
            <a:off x="1168508" y="3889645"/>
            <a:ext cx="7502253" cy="325771"/>
          </a:xfrm>
          <a:prstGeom prst="rect">
            <a:avLst/>
          </a:prstGeom>
        </p:spPr>
        <p:txBody>
          <a:bodyPr wrap="square" lIns="78785" tIns="39390" rIns="78785" bIns="39390">
            <a:spAutoFit/>
          </a:bodyPr>
          <a:lstStyle/>
          <a:p>
            <a:pPr algn="just" defTabSz="795822"/>
            <a:r>
              <a:rPr lang="en-US" sz="1600" kern="0" dirty="0">
                <a:sym typeface="Arial"/>
              </a:rPr>
              <a:t>Economy of scale and cost reduction shall be achieved </a:t>
            </a:r>
            <a:r>
              <a:rPr lang="en-US" sz="1600" kern="0" dirty="0" smtClean="0">
                <a:sym typeface="Arial"/>
              </a:rPr>
              <a:t>with </a:t>
            </a:r>
            <a:r>
              <a:rPr lang="en-US" sz="1600" kern="0" dirty="0">
                <a:sym typeface="Arial"/>
              </a:rPr>
              <a:t>larger capacity </a:t>
            </a:r>
            <a:r>
              <a:rPr lang="en-US" sz="1600" kern="0" dirty="0" smtClean="0">
                <a:sym typeface="Arial"/>
              </a:rPr>
              <a:t>units</a:t>
            </a:r>
            <a:endParaRPr lang="ru-RU" sz="1600" kern="0" dirty="0">
              <a:sym typeface="Arial"/>
            </a:endParaRPr>
          </a:p>
        </p:txBody>
      </p:sp>
      <p:sp>
        <p:nvSpPr>
          <p:cNvPr id="23" name="Прямоугольник 22"/>
          <p:cNvSpPr/>
          <p:nvPr/>
        </p:nvSpPr>
        <p:spPr>
          <a:xfrm>
            <a:off x="1224356" y="2977649"/>
            <a:ext cx="7589071" cy="571992"/>
          </a:xfrm>
          <a:prstGeom prst="rect">
            <a:avLst/>
          </a:prstGeom>
        </p:spPr>
        <p:txBody>
          <a:bodyPr wrap="square" lIns="78785" tIns="39390" rIns="78785" bIns="39390">
            <a:spAutoFit/>
          </a:bodyPr>
          <a:lstStyle/>
          <a:p>
            <a:pPr algn="just" defTabSz="795822"/>
            <a:r>
              <a:rPr lang="en-US" sz="1600" kern="0" dirty="0" smtClean="0">
                <a:sym typeface="Arial"/>
              </a:rPr>
              <a:t>Indian experts are familiar with the Russian norms and standards, having built well-established cooperation with design organizations from Russia</a:t>
            </a:r>
            <a:endParaRPr lang="ru-RU" sz="1600" kern="0" dirty="0">
              <a:sym typeface="Arial"/>
            </a:endParaRPr>
          </a:p>
        </p:txBody>
      </p:sp>
      <p:sp>
        <p:nvSpPr>
          <p:cNvPr id="27" name="Номер слайда 4"/>
          <p:cNvSpPr txBox="1">
            <a:spLocks/>
          </p:cNvSpPr>
          <p:nvPr/>
        </p:nvSpPr>
        <p:spPr bwMode="auto">
          <a:xfrm>
            <a:off x="8260747" y="6453043"/>
            <a:ext cx="627062" cy="377825"/>
          </a:xfrm>
          <a:prstGeom prst="rect">
            <a:avLst/>
          </a:prstGeom>
          <a:noFill/>
          <a:ln w="9525">
            <a:noFill/>
            <a:miter lim="800000"/>
            <a:headEnd/>
            <a:tailEnd/>
          </a:ln>
          <a:effectLst/>
          <a:extLst/>
        </p:spPr>
        <p:txBody>
          <a:bodyPr vert="horz" wrap="square" lIns="0" tIns="0" rIns="0" bIns="0" numCol="1" anchor="ctr" anchorCtr="1" compatLnSpc="1">
            <a:prstTxWarp prst="textNoShape">
              <a:avLst/>
            </a:prstTxWarp>
          </a:bodyPr>
          <a:lstStyle>
            <a:defPPr>
              <a:defRPr lang="ru-RU"/>
            </a:defPPr>
            <a:lvl1pPr algn="r">
              <a:defRPr sz="2200" b="1">
                <a:solidFill>
                  <a:srgbClr val="003274"/>
                </a:solidFill>
                <a:latin typeface="Arial" charset="0"/>
              </a:defRPr>
            </a:lvl1pPr>
          </a:lstStyle>
          <a:p>
            <a:r>
              <a:rPr lang="en-US" sz="1800" dirty="0" smtClean="0">
                <a:sym typeface="Arial"/>
              </a:rPr>
              <a:t>6</a:t>
            </a:r>
            <a:endParaRPr lang="ru-RU" sz="1800" dirty="0">
              <a:sym typeface="Arial"/>
            </a:endParaRPr>
          </a:p>
        </p:txBody>
      </p:sp>
      <p:sp>
        <p:nvSpPr>
          <p:cNvPr id="32" name="Прямоугольник 31"/>
          <p:cNvSpPr/>
          <p:nvPr/>
        </p:nvSpPr>
        <p:spPr>
          <a:xfrm>
            <a:off x="1154868" y="4564552"/>
            <a:ext cx="7502253" cy="571992"/>
          </a:xfrm>
          <a:prstGeom prst="rect">
            <a:avLst/>
          </a:prstGeom>
        </p:spPr>
        <p:txBody>
          <a:bodyPr wrap="square" lIns="78785" tIns="39390" rIns="78785" bIns="39390">
            <a:spAutoFit/>
          </a:bodyPr>
          <a:lstStyle/>
          <a:p>
            <a:pPr algn="just" defTabSz="795822"/>
            <a:r>
              <a:rPr lang="en-US" sz="1600" kern="0" dirty="0">
                <a:sym typeface="Arial"/>
              </a:rPr>
              <a:t>Progressive localization and local industry participation for mutual benefits and consistency with “Make in India” programme</a:t>
            </a:r>
          </a:p>
        </p:txBody>
      </p:sp>
      <p:cxnSp>
        <p:nvCxnSpPr>
          <p:cNvPr id="34" name="Прямая соединительная линия 33"/>
          <p:cNvCxnSpPr/>
          <p:nvPr/>
        </p:nvCxnSpPr>
        <p:spPr>
          <a:xfrm>
            <a:off x="0" y="371703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0" y="28690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0" y="2056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0" y="4447771"/>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0" y="520586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Пятиугольник 38"/>
          <p:cNvSpPr/>
          <p:nvPr/>
        </p:nvSpPr>
        <p:spPr>
          <a:xfrm>
            <a:off x="-4217" y="2190964"/>
            <a:ext cx="1133231" cy="562847"/>
          </a:xfrm>
          <a:prstGeom prst="homePlate">
            <a:avLst>
              <a:gd name="adj" fmla="val 40105"/>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bg1"/>
                </a:solidFill>
              </a:rPr>
              <a:t> </a:t>
            </a:r>
            <a:endParaRPr lang="en-US" sz="1400" b="1" cap="all" dirty="0">
              <a:solidFill>
                <a:schemeClr val="bg1"/>
              </a:solidFill>
            </a:endParaRPr>
          </a:p>
        </p:txBody>
      </p:sp>
      <p:sp>
        <p:nvSpPr>
          <p:cNvPr id="40" name="Пятиугольник 39"/>
          <p:cNvSpPr/>
          <p:nvPr/>
        </p:nvSpPr>
        <p:spPr>
          <a:xfrm>
            <a:off x="-13076" y="1289082"/>
            <a:ext cx="1133231" cy="562847"/>
          </a:xfrm>
          <a:prstGeom prst="homePlate">
            <a:avLst>
              <a:gd name="adj" fmla="val 4010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bg1"/>
                </a:solidFill>
              </a:rPr>
              <a:t> </a:t>
            </a:r>
            <a:endParaRPr lang="en-US" sz="1400" b="1" cap="all" dirty="0">
              <a:solidFill>
                <a:schemeClr val="bg1"/>
              </a:solidFill>
            </a:endParaRPr>
          </a:p>
        </p:txBody>
      </p:sp>
      <p:sp>
        <p:nvSpPr>
          <p:cNvPr id="41" name="Пятиугольник 40"/>
          <p:cNvSpPr/>
          <p:nvPr/>
        </p:nvSpPr>
        <p:spPr>
          <a:xfrm>
            <a:off x="0" y="3016600"/>
            <a:ext cx="1133231" cy="562847"/>
          </a:xfrm>
          <a:prstGeom prst="homePlate">
            <a:avLst>
              <a:gd name="adj" fmla="val 40105"/>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tx2"/>
                </a:solidFill>
              </a:rPr>
              <a:t> </a:t>
            </a:r>
            <a:endParaRPr lang="en-US" sz="1400" b="1" cap="all" dirty="0">
              <a:solidFill>
                <a:schemeClr val="tx2"/>
              </a:solidFill>
            </a:endParaRPr>
          </a:p>
        </p:txBody>
      </p:sp>
      <p:sp>
        <p:nvSpPr>
          <p:cNvPr id="42" name="Пятиугольник 41"/>
          <p:cNvSpPr/>
          <p:nvPr/>
        </p:nvSpPr>
        <p:spPr>
          <a:xfrm>
            <a:off x="0" y="3798139"/>
            <a:ext cx="1133231" cy="562847"/>
          </a:xfrm>
          <a:prstGeom prst="homePlate">
            <a:avLst>
              <a:gd name="adj" fmla="val 40105"/>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bg1"/>
                </a:solidFill>
              </a:rPr>
              <a:t> </a:t>
            </a:r>
            <a:endParaRPr lang="en-US" sz="1400" b="1" cap="all" dirty="0">
              <a:solidFill>
                <a:schemeClr val="bg1"/>
              </a:solidFill>
            </a:endParaRPr>
          </a:p>
        </p:txBody>
      </p:sp>
      <p:sp>
        <p:nvSpPr>
          <p:cNvPr id="43" name="Пятиугольник 42"/>
          <p:cNvSpPr/>
          <p:nvPr/>
        </p:nvSpPr>
        <p:spPr>
          <a:xfrm>
            <a:off x="0" y="4540599"/>
            <a:ext cx="1133231" cy="562847"/>
          </a:xfrm>
          <a:prstGeom prst="homePlate">
            <a:avLst>
              <a:gd name="adj" fmla="val 40105"/>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bg1"/>
                </a:solidFill>
              </a:rPr>
              <a:t> </a:t>
            </a:r>
            <a:endParaRPr lang="en-US" sz="1400" b="1" cap="all" dirty="0">
              <a:solidFill>
                <a:schemeClr val="bg1"/>
              </a:solidFill>
            </a:endParaRPr>
          </a:p>
        </p:txBody>
      </p:sp>
      <p:sp>
        <p:nvSpPr>
          <p:cNvPr id="44" name="Пятиугольник 43"/>
          <p:cNvSpPr/>
          <p:nvPr/>
        </p:nvSpPr>
        <p:spPr>
          <a:xfrm>
            <a:off x="0" y="5431553"/>
            <a:ext cx="1133231" cy="562847"/>
          </a:xfrm>
          <a:prstGeom prst="homePlate">
            <a:avLst>
              <a:gd name="adj" fmla="val 40105"/>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algn="just">
              <a:spcBef>
                <a:spcPts val="600"/>
              </a:spcBef>
              <a:spcAft>
                <a:spcPts val="600"/>
              </a:spcAft>
            </a:pPr>
            <a:r>
              <a:rPr lang="en-US" sz="1400" b="1" cap="all" dirty="0" smtClean="0">
                <a:solidFill>
                  <a:schemeClr val="bg1"/>
                </a:solidFill>
              </a:rPr>
              <a:t> </a:t>
            </a:r>
            <a:endParaRPr lang="en-US" sz="1400" b="1" cap="all" dirty="0">
              <a:solidFill>
                <a:schemeClr val="bg1"/>
              </a:solidFill>
            </a:endParaRPr>
          </a:p>
        </p:txBody>
      </p:sp>
      <p:grpSp>
        <p:nvGrpSpPr>
          <p:cNvPr id="45" name="Группа 44"/>
          <p:cNvGrpSpPr/>
          <p:nvPr/>
        </p:nvGrpSpPr>
        <p:grpSpPr>
          <a:xfrm>
            <a:off x="326223" y="4604176"/>
            <a:ext cx="400607" cy="444562"/>
            <a:chOff x="2795588" y="2830513"/>
            <a:chExt cx="588963" cy="657225"/>
          </a:xfrm>
          <a:solidFill>
            <a:schemeClr val="bg1"/>
          </a:solidFill>
        </p:grpSpPr>
        <p:sp>
          <p:nvSpPr>
            <p:cNvPr id="46" name="Freeform 22"/>
            <p:cNvSpPr>
              <a:spLocks/>
            </p:cNvSpPr>
            <p:nvPr/>
          </p:nvSpPr>
          <p:spPr bwMode="auto">
            <a:xfrm>
              <a:off x="2795588" y="2830513"/>
              <a:ext cx="103188" cy="42863"/>
            </a:xfrm>
            <a:custGeom>
              <a:avLst/>
              <a:gdLst>
                <a:gd name="T0" fmla="*/ 65 w 65"/>
                <a:gd name="T1" fmla="*/ 13 h 27"/>
                <a:gd name="T2" fmla="*/ 65 w 65"/>
                <a:gd name="T3" fmla="*/ 13 h 27"/>
                <a:gd name="T4" fmla="*/ 65 w 65"/>
                <a:gd name="T5" fmla="*/ 15 h 27"/>
                <a:gd name="T6" fmla="*/ 62 w 65"/>
                <a:gd name="T7" fmla="*/ 18 h 27"/>
                <a:gd name="T8" fmla="*/ 56 w 65"/>
                <a:gd name="T9" fmla="*/ 23 h 27"/>
                <a:gd name="T10" fmla="*/ 45 w 65"/>
                <a:gd name="T11" fmla="*/ 26 h 27"/>
                <a:gd name="T12" fmla="*/ 33 w 65"/>
                <a:gd name="T13" fmla="*/ 27 h 27"/>
                <a:gd name="T14" fmla="*/ 33 w 65"/>
                <a:gd name="T15" fmla="*/ 27 h 27"/>
                <a:gd name="T16" fmla="*/ 20 w 65"/>
                <a:gd name="T17" fmla="*/ 26 h 27"/>
                <a:gd name="T18" fmla="*/ 11 w 65"/>
                <a:gd name="T19" fmla="*/ 23 h 27"/>
                <a:gd name="T20" fmla="*/ 3 w 65"/>
                <a:gd name="T21" fmla="*/ 18 h 27"/>
                <a:gd name="T22" fmla="*/ 2 w 65"/>
                <a:gd name="T23" fmla="*/ 15 h 27"/>
                <a:gd name="T24" fmla="*/ 0 w 65"/>
                <a:gd name="T25" fmla="*/ 13 h 27"/>
                <a:gd name="T26" fmla="*/ 0 w 65"/>
                <a:gd name="T27" fmla="*/ 13 h 27"/>
                <a:gd name="T28" fmla="*/ 2 w 65"/>
                <a:gd name="T29" fmla="*/ 10 h 27"/>
                <a:gd name="T30" fmla="*/ 3 w 65"/>
                <a:gd name="T31" fmla="*/ 7 h 27"/>
                <a:gd name="T32" fmla="*/ 11 w 65"/>
                <a:gd name="T33" fmla="*/ 4 h 27"/>
                <a:gd name="T34" fmla="*/ 20 w 65"/>
                <a:gd name="T35" fmla="*/ 0 h 27"/>
                <a:gd name="T36" fmla="*/ 33 w 65"/>
                <a:gd name="T37" fmla="*/ 0 h 27"/>
                <a:gd name="T38" fmla="*/ 33 w 65"/>
                <a:gd name="T39" fmla="*/ 0 h 27"/>
                <a:gd name="T40" fmla="*/ 45 w 65"/>
                <a:gd name="T41" fmla="*/ 0 h 27"/>
                <a:gd name="T42" fmla="*/ 56 w 65"/>
                <a:gd name="T43" fmla="*/ 4 h 27"/>
                <a:gd name="T44" fmla="*/ 62 w 65"/>
                <a:gd name="T45" fmla="*/ 7 h 27"/>
                <a:gd name="T46" fmla="*/ 65 w 65"/>
                <a:gd name="T47" fmla="*/ 10 h 27"/>
                <a:gd name="T48" fmla="*/ 65 w 65"/>
                <a:gd name="T49" fmla="*/ 13 h 27"/>
                <a:gd name="T50" fmla="*/ 65 w 65"/>
                <a:gd name="T5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27">
                  <a:moveTo>
                    <a:pt x="65" y="13"/>
                  </a:moveTo>
                  <a:lnTo>
                    <a:pt x="65" y="13"/>
                  </a:lnTo>
                  <a:lnTo>
                    <a:pt x="65" y="15"/>
                  </a:lnTo>
                  <a:lnTo>
                    <a:pt x="62" y="18"/>
                  </a:lnTo>
                  <a:lnTo>
                    <a:pt x="56" y="23"/>
                  </a:lnTo>
                  <a:lnTo>
                    <a:pt x="45" y="26"/>
                  </a:lnTo>
                  <a:lnTo>
                    <a:pt x="33" y="27"/>
                  </a:lnTo>
                  <a:lnTo>
                    <a:pt x="33" y="27"/>
                  </a:lnTo>
                  <a:lnTo>
                    <a:pt x="20" y="26"/>
                  </a:lnTo>
                  <a:lnTo>
                    <a:pt x="11" y="23"/>
                  </a:lnTo>
                  <a:lnTo>
                    <a:pt x="3" y="18"/>
                  </a:lnTo>
                  <a:lnTo>
                    <a:pt x="2" y="15"/>
                  </a:lnTo>
                  <a:lnTo>
                    <a:pt x="0" y="13"/>
                  </a:lnTo>
                  <a:lnTo>
                    <a:pt x="0" y="13"/>
                  </a:lnTo>
                  <a:lnTo>
                    <a:pt x="2" y="10"/>
                  </a:lnTo>
                  <a:lnTo>
                    <a:pt x="3" y="7"/>
                  </a:lnTo>
                  <a:lnTo>
                    <a:pt x="11" y="4"/>
                  </a:lnTo>
                  <a:lnTo>
                    <a:pt x="20" y="0"/>
                  </a:lnTo>
                  <a:lnTo>
                    <a:pt x="33" y="0"/>
                  </a:lnTo>
                  <a:lnTo>
                    <a:pt x="33" y="0"/>
                  </a:lnTo>
                  <a:lnTo>
                    <a:pt x="45" y="0"/>
                  </a:lnTo>
                  <a:lnTo>
                    <a:pt x="56" y="4"/>
                  </a:lnTo>
                  <a:lnTo>
                    <a:pt x="62" y="7"/>
                  </a:lnTo>
                  <a:lnTo>
                    <a:pt x="65" y="10"/>
                  </a:lnTo>
                  <a:lnTo>
                    <a:pt x="65" y="13"/>
                  </a:lnTo>
                  <a:lnTo>
                    <a:pt x="6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29"/>
            <p:cNvSpPr>
              <a:spLocks/>
            </p:cNvSpPr>
            <p:nvPr/>
          </p:nvSpPr>
          <p:spPr bwMode="auto">
            <a:xfrm>
              <a:off x="2919413" y="2897188"/>
              <a:ext cx="307975" cy="133350"/>
            </a:xfrm>
            <a:custGeom>
              <a:avLst/>
              <a:gdLst>
                <a:gd name="T0" fmla="*/ 96 w 194"/>
                <a:gd name="T1" fmla="*/ 84 h 84"/>
                <a:gd name="T2" fmla="*/ 96 w 194"/>
                <a:gd name="T3" fmla="*/ 84 h 84"/>
                <a:gd name="T4" fmla="*/ 116 w 194"/>
                <a:gd name="T5" fmla="*/ 83 h 84"/>
                <a:gd name="T6" fmla="*/ 135 w 194"/>
                <a:gd name="T7" fmla="*/ 80 h 84"/>
                <a:gd name="T8" fmla="*/ 150 w 194"/>
                <a:gd name="T9" fmla="*/ 76 h 84"/>
                <a:gd name="T10" fmla="*/ 165 w 194"/>
                <a:gd name="T11" fmla="*/ 71 h 84"/>
                <a:gd name="T12" fmla="*/ 177 w 194"/>
                <a:gd name="T13" fmla="*/ 66 h 84"/>
                <a:gd name="T14" fmla="*/ 186 w 194"/>
                <a:gd name="T15" fmla="*/ 58 h 84"/>
                <a:gd name="T16" fmla="*/ 189 w 194"/>
                <a:gd name="T17" fmla="*/ 54 h 84"/>
                <a:gd name="T18" fmla="*/ 191 w 194"/>
                <a:gd name="T19" fmla="*/ 50 h 84"/>
                <a:gd name="T20" fmla="*/ 193 w 194"/>
                <a:gd name="T21" fmla="*/ 46 h 84"/>
                <a:gd name="T22" fmla="*/ 194 w 194"/>
                <a:gd name="T23" fmla="*/ 42 h 84"/>
                <a:gd name="T24" fmla="*/ 194 w 194"/>
                <a:gd name="T25" fmla="*/ 42 h 84"/>
                <a:gd name="T26" fmla="*/ 193 w 194"/>
                <a:gd name="T27" fmla="*/ 38 h 84"/>
                <a:gd name="T28" fmla="*/ 191 w 194"/>
                <a:gd name="T29" fmla="*/ 34 h 84"/>
                <a:gd name="T30" fmla="*/ 189 w 194"/>
                <a:gd name="T31" fmla="*/ 30 h 84"/>
                <a:gd name="T32" fmla="*/ 186 w 194"/>
                <a:gd name="T33" fmla="*/ 26 h 84"/>
                <a:gd name="T34" fmla="*/ 177 w 194"/>
                <a:gd name="T35" fmla="*/ 18 h 84"/>
                <a:gd name="T36" fmla="*/ 165 w 194"/>
                <a:gd name="T37" fmla="*/ 13 h 84"/>
                <a:gd name="T38" fmla="*/ 150 w 194"/>
                <a:gd name="T39" fmla="*/ 8 h 84"/>
                <a:gd name="T40" fmla="*/ 135 w 194"/>
                <a:gd name="T41" fmla="*/ 4 h 84"/>
                <a:gd name="T42" fmla="*/ 116 w 194"/>
                <a:gd name="T43" fmla="*/ 1 h 84"/>
                <a:gd name="T44" fmla="*/ 96 w 194"/>
                <a:gd name="T45" fmla="*/ 0 h 84"/>
                <a:gd name="T46" fmla="*/ 96 w 194"/>
                <a:gd name="T47" fmla="*/ 0 h 84"/>
                <a:gd name="T48" fmla="*/ 77 w 194"/>
                <a:gd name="T49" fmla="*/ 1 h 84"/>
                <a:gd name="T50" fmla="*/ 58 w 194"/>
                <a:gd name="T51" fmla="*/ 4 h 84"/>
                <a:gd name="T52" fmla="*/ 42 w 194"/>
                <a:gd name="T53" fmla="*/ 8 h 84"/>
                <a:gd name="T54" fmla="*/ 28 w 194"/>
                <a:gd name="T55" fmla="*/ 13 h 84"/>
                <a:gd name="T56" fmla="*/ 16 w 194"/>
                <a:gd name="T57" fmla="*/ 18 h 84"/>
                <a:gd name="T58" fmla="*/ 7 w 194"/>
                <a:gd name="T59" fmla="*/ 26 h 84"/>
                <a:gd name="T60" fmla="*/ 4 w 194"/>
                <a:gd name="T61" fmla="*/ 30 h 84"/>
                <a:gd name="T62" fmla="*/ 1 w 194"/>
                <a:gd name="T63" fmla="*/ 34 h 84"/>
                <a:gd name="T64" fmla="*/ 0 w 194"/>
                <a:gd name="T65" fmla="*/ 38 h 84"/>
                <a:gd name="T66" fmla="*/ 0 w 194"/>
                <a:gd name="T67" fmla="*/ 42 h 84"/>
                <a:gd name="T68" fmla="*/ 0 w 194"/>
                <a:gd name="T69" fmla="*/ 42 h 84"/>
                <a:gd name="T70" fmla="*/ 0 w 194"/>
                <a:gd name="T71" fmla="*/ 46 h 84"/>
                <a:gd name="T72" fmla="*/ 1 w 194"/>
                <a:gd name="T73" fmla="*/ 50 h 84"/>
                <a:gd name="T74" fmla="*/ 4 w 194"/>
                <a:gd name="T75" fmla="*/ 54 h 84"/>
                <a:gd name="T76" fmla="*/ 7 w 194"/>
                <a:gd name="T77" fmla="*/ 58 h 84"/>
                <a:gd name="T78" fmla="*/ 16 w 194"/>
                <a:gd name="T79" fmla="*/ 66 h 84"/>
                <a:gd name="T80" fmla="*/ 28 w 194"/>
                <a:gd name="T81" fmla="*/ 71 h 84"/>
                <a:gd name="T82" fmla="*/ 42 w 194"/>
                <a:gd name="T83" fmla="*/ 76 h 84"/>
                <a:gd name="T84" fmla="*/ 58 w 194"/>
                <a:gd name="T85" fmla="*/ 80 h 84"/>
                <a:gd name="T86" fmla="*/ 77 w 194"/>
                <a:gd name="T87" fmla="*/ 83 h 84"/>
                <a:gd name="T88" fmla="*/ 96 w 194"/>
                <a:gd name="T89" fmla="*/ 84 h 84"/>
                <a:gd name="T90" fmla="*/ 96 w 194"/>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84">
                  <a:moveTo>
                    <a:pt x="96" y="84"/>
                  </a:moveTo>
                  <a:lnTo>
                    <a:pt x="96" y="84"/>
                  </a:lnTo>
                  <a:lnTo>
                    <a:pt x="116" y="83"/>
                  </a:lnTo>
                  <a:lnTo>
                    <a:pt x="135" y="80"/>
                  </a:lnTo>
                  <a:lnTo>
                    <a:pt x="150" y="76"/>
                  </a:lnTo>
                  <a:lnTo>
                    <a:pt x="165" y="71"/>
                  </a:lnTo>
                  <a:lnTo>
                    <a:pt x="177" y="66"/>
                  </a:lnTo>
                  <a:lnTo>
                    <a:pt x="186" y="58"/>
                  </a:lnTo>
                  <a:lnTo>
                    <a:pt x="189" y="54"/>
                  </a:lnTo>
                  <a:lnTo>
                    <a:pt x="191" y="50"/>
                  </a:lnTo>
                  <a:lnTo>
                    <a:pt x="193" y="46"/>
                  </a:lnTo>
                  <a:lnTo>
                    <a:pt x="194" y="42"/>
                  </a:lnTo>
                  <a:lnTo>
                    <a:pt x="194" y="42"/>
                  </a:lnTo>
                  <a:lnTo>
                    <a:pt x="193" y="38"/>
                  </a:lnTo>
                  <a:lnTo>
                    <a:pt x="191" y="34"/>
                  </a:lnTo>
                  <a:lnTo>
                    <a:pt x="189" y="30"/>
                  </a:lnTo>
                  <a:lnTo>
                    <a:pt x="186" y="26"/>
                  </a:lnTo>
                  <a:lnTo>
                    <a:pt x="177" y="18"/>
                  </a:lnTo>
                  <a:lnTo>
                    <a:pt x="165" y="13"/>
                  </a:lnTo>
                  <a:lnTo>
                    <a:pt x="150" y="8"/>
                  </a:lnTo>
                  <a:lnTo>
                    <a:pt x="135" y="4"/>
                  </a:lnTo>
                  <a:lnTo>
                    <a:pt x="116" y="1"/>
                  </a:lnTo>
                  <a:lnTo>
                    <a:pt x="96" y="0"/>
                  </a:lnTo>
                  <a:lnTo>
                    <a:pt x="96" y="0"/>
                  </a:lnTo>
                  <a:lnTo>
                    <a:pt x="77" y="1"/>
                  </a:lnTo>
                  <a:lnTo>
                    <a:pt x="58" y="4"/>
                  </a:lnTo>
                  <a:lnTo>
                    <a:pt x="42" y="8"/>
                  </a:lnTo>
                  <a:lnTo>
                    <a:pt x="28" y="13"/>
                  </a:lnTo>
                  <a:lnTo>
                    <a:pt x="16" y="18"/>
                  </a:lnTo>
                  <a:lnTo>
                    <a:pt x="7" y="26"/>
                  </a:lnTo>
                  <a:lnTo>
                    <a:pt x="4" y="30"/>
                  </a:lnTo>
                  <a:lnTo>
                    <a:pt x="1" y="34"/>
                  </a:lnTo>
                  <a:lnTo>
                    <a:pt x="0" y="38"/>
                  </a:lnTo>
                  <a:lnTo>
                    <a:pt x="0" y="42"/>
                  </a:lnTo>
                  <a:lnTo>
                    <a:pt x="0" y="42"/>
                  </a:lnTo>
                  <a:lnTo>
                    <a:pt x="0" y="46"/>
                  </a:lnTo>
                  <a:lnTo>
                    <a:pt x="1" y="50"/>
                  </a:lnTo>
                  <a:lnTo>
                    <a:pt x="4" y="54"/>
                  </a:lnTo>
                  <a:lnTo>
                    <a:pt x="7" y="58"/>
                  </a:lnTo>
                  <a:lnTo>
                    <a:pt x="16" y="66"/>
                  </a:lnTo>
                  <a:lnTo>
                    <a:pt x="28" y="71"/>
                  </a:lnTo>
                  <a:lnTo>
                    <a:pt x="42" y="76"/>
                  </a:lnTo>
                  <a:lnTo>
                    <a:pt x="58" y="80"/>
                  </a:lnTo>
                  <a:lnTo>
                    <a:pt x="77" y="83"/>
                  </a:lnTo>
                  <a:lnTo>
                    <a:pt x="96" y="84"/>
                  </a:lnTo>
                  <a:lnTo>
                    <a:pt x="9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30"/>
            <p:cNvSpPr>
              <a:spLocks noEditPoints="1"/>
            </p:cNvSpPr>
            <p:nvPr/>
          </p:nvSpPr>
          <p:spPr bwMode="auto">
            <a:xfrm>
              <a:off x="2795588" y="2865438"/>
              <a:ext cx="588963" cy="622300"/>
            </a:xfrm>
            <a:custGeom>
              <a:avLst/>
              <a:gdLst>
                <a:gd name="T0" fmla="*/ 358 w 371"/>
                <a:gd name="T1" fmla="*/ 137 h 392"/>
                <a:gd name="T2" fmla="*/ 323 w 371"/>
                <a:gd name="T3" fmla="*/ 156 h 392"/>
                <a:gd name="T4" fmla="*/ 305 w 371"/>
                <a:gd name="T5" fmla="*/ 188 h 392"/>
                <a:gd name="T6" fmla="*/ 294 w 371"/>
                <a:gd name="T7" fmla="*/ 206 h 392"/>
                <a:gd name="T8" fmla="*/ 282 w 371"/>
                <a:gd name="T9" fmla="*/ 137 h 392"/>
                <a:gd name="T10" fmla="*/ 272 w 371"/>
                <a:gd name="T11" fmla="*/ 72 h 392"/>
                <a:gd name="T12" fmla="*/ 267 w 371"/>
                <a:gd name="T13" fmla="*/ 86 h 392"/>
                <a:gd name="T14" fmla="*/ 243 w 371"/>
                <a:gd name="T15" fmla="*/ 103 h 392"/>
                <a:gd name="T16" fmla="*/ 194 w 371"/>
                <a:gd name="T17" fmla="*/ 113 h 392"/>
                <a:gd name="T18" fmla="*/ 155 w 371"/>
                <a:gd name="T19" fmla="*/ 113 h 392"/>
                <a:gd name="T20" fmla="*/ 106 w 371"/>
                <a:gd name="T21" fmla="*/ 103 h 392"/>
                <a:gd name="T22" fmla="*/ 82 w 371"/>
                <a:gd name="T23" fmla="*/ 86 h 392"/>
                <a:gd name="T24" fmla="*/ 78 w 371"/>
                <a:gd name="T25" fmla="*/ 72 h 392"/>
                <a:gd name="T26" fmla="*/ 65 w 371"/>
                <a:gd name="T27" fmla="*/ 0 h 392"/>
                <a:gd name="T28" fmla="*/ 62 w 371"/>
                <a:gd name="T29" fmla="*/ 5 h 392"/>
                <a:gd name="T30" fmla="*/ 33 w 371"/>
                <a:gd name="T31" fmla="*/ 13 h 392"/>
                <a:gd name="T32" fmla="*/ 11 w 371"/>
                <a:gd name="T33" fmla="*/ 9 h 392"/>
                <a:gd name="T34" fmla="*/ 0 w 371"/>
                <a:gd name="T35" fmla="*/ 0 h 392"/>
                <a:gd name="T36" fmla="*/ 0 w 371"/>
                <a:gd name="T37" fmla="*/ 377 h 392"/>
                <a:gd name="T38" fmla="*/ 2 w 371"/>
                <a:gd name="T39" fmla="*/ 381 h 392"/>
                <a:gd name="T40" fmla="*/ 20 w 371"/>
                <a:gd name="T41" fmla="*/ 390 h 392"/>
                <a:gd name="T42" fmla="*/ 45 w 371"/>
                <a:gd name="T43" fmla="*/ 390 h 392"/>
                <a:gd name="T44" fmla="*/ 64 w 371"/>
                <a:gd name="T45" fmla="*/ 381 h 392"/>
                <a:gd name="T46" fmla="*/ 371 w 371"/>
                <a:gd name="T47" fmla="*/ 206 h 392"/>
                <a:gd name="T48" fmla="*/ 56 w 371"/>
                <a:gd name="T49" fmla="*/ 377 h 392"/>
                <a:gd name="T50" fmla="*/ 49 w 371"/>
                <a:gd name="T51" fmla="*/ 380 h 392"/>
                <a:gd name="T52" fmla="*/ 33 w 371"/>
                <a:gd name="T53" fmla="*/ 382 h 392"/>
                <a:gd name="T54" fmla="*/ 14 w 371"/>
                <a:gd name="T55" fmla="*/ 378 h 392"/>
                <a:gd name="T56" fmla="*/ 11 w 371"/>
                <a:gd name="T57" fmla="*/ 20 h 392"/>
                <a:gd name="T58" fmla="*/ 33 w 371"/>
                <a:gd name="T59" fmla="*/ 22 h 392"/>
                <a:gd name="T60" fmla="*/ 56 w 371"/>
                <a:gd name="T61" fmla="*/ 20 h 392"/>
                <a:gd name="T62" fmla="*/ 181 w 371"/>
                <a:gd name="T63" fmla="*/ 294 h 392"/>
                <a:gd name="T64" fmla="*/ 261 w 371"/>
                <a:gd name="T65" fmla="*/ 294 h 392"/>
                <a:gd name="T66" fmla="*/ 255 w 371"/>
                <a:gd name="T67" fmla="*/ 149 h 392"/>
                <a:gd name="T68" fmla="*/ 236 w 371"/>
                <a:gd name="T69" fmla="*/ 169 h 392"/>
                <a:gd name="T70" fmla="*/ 228 w 371"/>
                <a:gd name="T71" fmla="*/ 194 h 392"/>
                <a:gd name="T72" fmla="*/ 218 w 371"/>
                <a:gd name="T73" fmla="*/ 206 h 392"/>
                <a:gd name="T74" fmla="*/ 205 w 371"/>
                <a:gd name="T75" fmla="*/ 137 h 392"/>
                <a:gd name="T76" fmla="*/ 170 w 371"/>
                <a:gd name="T77" fmla="*/ 156 h 392"/>
                <a:gd name="T78" fmla="*/ 152 w 371"/>
                <a:gd name="T79" fmla="*/ 188 h 392"/>
                <a:gd name="T80" fmla="*/ 87 w 371"/>
                <a:gd name="T81" fmla="*/ 206 h 392"/>
                <a:gd name="T82" fmla="*/ 95 w 371"/>
                <a:gd name="T83" fmla="*/ 108 h 392"/>
                <a:gd name="T84" fmla="*/ 124 w 371"/>
                <a:gd name="T85" fmla="*/ 119 h 392"/>
                <a:gd name="T86" fmla="*/ 174 w 371"/>
                <a:gd name="T87" fmla="*/ 124 h 392"/>
                <a:gd name="T88" fmla="*/ 236 w 371"/>
                <a:gd name="T89" fmla="*/ 115 h 392"/>
                <a:gd name="T90" fmla="*/ 261 w 371"/>
                <a:gd name="T91" fmla="*/ 103 h 392"/>
                <a:gd name="T92" fmla="*/ 272 w 371"/>
                <a:gd name="T93" fmla="*/ 294 h 392"/>
                <a:gd name="T94" fmla="*/ 352 w 371"/>
                <a:gd name="T95" fmla="*/ 29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1" h="392">
                  <a:moveTo>
                    <a:pt x="371" y="136"/>
                  </a:moveTo>
                  <a:lnTo>
                    <a:pt x="371" y="136"/>
                  </a:lnTo>
                  <a:lnTo>
                    <a:pt x="358" y="137"/>
                  </a:lnTo>
                  <a:lnTo>
                    <a:pt x="344" y="141"/>
                  </a:lnTo>
                  <a:lnTo>
                    <a:pt x="334" y="148"/>
                  </a:lnTo>
                  <a:lnTo>
                    <a:pt x="323" y="156"/>
                  </a:lnTo>
                  <a:lnTo>
                    <a:pt x="315" y="165"/>
                  </a:lnTo>
                  <a:lnTo>
                    <a:pt x="309" y="177"/>
                  </a:lnTo>
                  <a:lnTo>
                    <a:pt x="305" y="188"/>
                  </a:lnTo>
                  <a:lnTo>
                    <a:pt x="304" y="203"/>
                  </a:lnTo>
                  <a:lnTo>
                    <a:pt x="304" y="206"/>
                  </a:lnTo>
                  <a:lnTo>
                    <a:pt x="294" y="206"/>
                  </a:lnTo>
                  <a:lnTo>
                    <a:pt x="294" y="136"/>
                  </a:lnTo>
                  <a:lnTo>
                    <a:pt x="294" y="136"/>
                  </a:lnTo>
                  <a:lnTo>
                    <a:pt x="282" y="137"/>
                  </a:lnTo>
                  <a:lnTo>
                    <a:pt x="272" y="140"/>
                  </a:lnTo>
                  <a:lnTo>
                    <a:pt x="272" y="72"/>
                  </a:lnTo>
                  <a:lnTo>
                    <a:pt x="272" y="72"/>
                  </a:lnTo>
                  <a:lnTo>
                    <a:pt x="271" y="78"/>
                  </a:lnTo>
                  <a:lnTo>
                    <a:pt x="269" y="82"/>
                  </a:lnTo>
                  <a:lnTo>
                    <a:pt x="267" y="86"/>
                  </a:lnTo>
                  <a:lnTo>
                    <a:pt x="264" y="90"/>
                  </a:lnTo>
                  <a:lnTo>
                    <a:pt x="255" y="96"/>
                  </a:lnTo>
                  <a:lnTo>
                    <a:pt x="243" y="103"/>
                  </a:lnTo>
                  <a:lnTo>
                    <a:pt x="228" y="108"/>
                  </a:lnTo>
                  <a:lnTo>
                    <a:pt x="213" y="111"/>
                  </a:lnTo>
                  <a:lnTo>
                    <a:pt x="194" y="113"/>
                  </a:lnTo>
                  <a:lnTo>
                    <a:pt x="174" y="115"/>
                  </a:lnTo>
                  <a:lnTo>
                    <a:pt x="174" y="115"/>
                  </a:lnTo>
                  <a:lnTo>
                    <a:pt x="155" y="113"/>
                  </a:lnTo>
                  <a:lnTo>
                    <a:pt x="136" y="111"/>
                  </a:lnTo>
                  <a:lnTo>
                    <a:pt x="120" y="108"/>
                  </a:lnTo>
                  <a:lnTo>
                    <a:pt x="106" y="103"/>
                  </a:lnTo>
                  <a:lnTo>
                    <a:pt x="94" y="96"/>
                  </a:lnTo>
                  <a:lnTo>
                    <a:pt x="85" y="90"/>
                  </a:lnTo>
                  <a:lnTo>
                    <a:pt x="82" y="86"/>
                  </a:lnTo>
                  <a:lnTo>
                    <a:pt x="79" y="82"/>
                  </a:lnTo>
                  <a:lnTo>
                    <a:pt x="78" y="78"/>
                  </a:lnTo>
                  <a:lnTo>
                    <a:pt x="78" y="72"/>
                  </a:lnTo>
                  <a:lnTo>
                    <a:pt x="78" y="206"/>
                  </a:lnTo>
                  <a:lnTo>
                    <a:pt x="65" y="206"/>
                  </a:lnTo>
                  <a:lnTo>
                    <a:pt x="65" y="0"/>
                  </a:lnTo>
                  <a:lnTo>
                    <a:pt x="65" y="0"/>
                  </a:lnTo>
                  <a:lnTo>
                    <a:pt x="65" y="3"/>
                  </a:lnTo>
                  <a:lnTo>
                    <a:pt x="62" y="5"/>
                  </a:lnTo>
                  <a:lnTo>
                    <a:pt x="56" y="9"/>
                  </a:lnTo>
                  <a:lnTo>
                    <a:pt x="45" y="12"/>
                  </a:lnTo>
                  <a:lnTo>
                    <a:pt x="33" y="13"/>
                  </a:lnTo>
                  <a:lnTo>
                    <a:pt x="33" y="13"/>
                  </a:lnTo>
                  <a:lnTo>
                    <a:pt x="20" y="12"/>
                  </a:lnTo>
                  <a:lnTo>
                    <a:pt x="11" y="9"/>
                  </a:lnTo>
                  <a:lnTo>
                    <a:pt x="3" y="5"/>
                  </a:lnTo>
                  <a:lnTo>
                    <a:pt x="2" y="3"/>
                  </a:lnTo>
                  <a:lnTo>
                    <a:pt x="0" y="0"/>
                  </a:lnTo>
                  <a:lnTo>
                    <a:pt x="0" y="377"/>
                  </a:lnTo>
                  <a:lnTo>
                    <a:pt x="0" y="377"/>
                  </a:lnTo>
                  <a:lnTo>
                    <a:pt x="0" y="377"/>
                  </a:lnTo>
                  <a:lnTo>
                    <a:pt x="0" y="377"/>
                  </a:lnTo>
                  <a:lnTo>
                    <a:pt x="0" y="377"/>
                  </a:lnTo>
                  <a:lnTo>
                    <a:pt x="2" y="381"/>
                  </a:lnTo>
                  <a:lnTo>
                    <a:pt x="3" y="384"/>
                  </a:lnTo>
                  <a:lnTo>
                    <a:pt x="11" y="388"/>
                  </a:lnTo>
                  <a:lnTo>
                    <a:pt x="20" y="390"/>
                  </a:lnTo>
                  <a:lnTo>
                    <a:pt x="33" y="392"/>
                  </a:lnTo>
                  <a:lnTo>
                    <a:pt x="33" y="392"/>
                  </a:lnTo>
                  <a:lnTo>
                    <a:pt x="45" y="390"/>
                  </a:lnTo>
                  <a:lnTo>
                    <a:pt x="54" y="388"/>
                  </a:lnTo>
                  <a:lnTo>
                    <a:pt x="61" y="384"/>
                  </a:lnTo>
                  <a:lnTo>
                    <a:pt x="64" y="381"/>
                  </a:lnTo>
                  <a:lnTo>
                    <a:pt x="65" y="378"/>
                  </a:lnTo>
                  <a:lnTo>
                    <a:pt x="371" y="378"/>
                  </a:lnTo>
                  <a:lnTo>
                    <a:pt x="371" y="206"/>
                  </a:lnTo>
                  <a:lnTo>
                    <a:pt x="371" y="206"/>
                  </a:lnTo>
                  <a:lnTo>
                    <a:pt x="371" y="136"/>
                  </a:lnTo>
                  <a:close/>
                  <a:moveTo>
                    <a:pt x="56" y="377"/>
                  </a:moveTo>
                  <a:lnTo>
                    <a:pt x="56" y="377"/>
                  </a:lnTo>
                  <a:lnTo>
                    <a:pt x="53" y="378"/>
                  </a:lnTo>
                  <a:lnTo>
                    <a:pt x="49" y="380"/>
                  </a:lnTo>
                  <a:lnTo>
                    <a:pt x="41" y="381"/>
                  </a:lnTo>
                  <a:lnTo>
                    <a:pt x="33" y="382"/>
                  </a:lnTo>
                  <a:lnTo>
                    <a:pt x="33" y="382"/>
                  </a:lnTo>
                  <a:lnTo>
                    <a:pt x="24" y="381"/>
                  </a:lnTo>
                  <a:lnTo>
                    <a:pt x="18" y="380"/>
                  </a:lnTo>
                  <a:lnTo>
                    <a:pt x="14" y="378"/>
                  </a:lnTo>
                  <a:lnTo>
                    <a:pt x="11" y="377"/>
                  </a:lnTo>
                  <a:lnTo>
                    <a:pt x="11" y="376"/>
                  </a:lnTo>
                  <a:lnTo>
                    <a:pt x="11" y="20"/>
                  </a:lnTo>
                  <a:lnTo>
                    <a:pt x="11" y="20"/>
                  </a:lnTo>
                  <a:lnTo>
                    <a:pt x="21" y="22"/>
                  </a:lnTo>
                  <a:lnTo>
                    <a:pt x="33" y="22"/>
                  </a:lnTo>
                  <a:lnTo>
                    <a:pt x="33" y="22"/>
                  </a:lnTo>
                  <a:lnTo>
                    <a:pt x="45" y="22"/>
                  </a:lnTo>
                  <a:lnTo>
                    <a:pt x="56" y="20"/>
                  </a:lnTo>
                  <a:lnTo>
                    <a:pt x="56" y="377"/>
                  </a:lnTo>
                  <a:close/>
                  <a:moveTo>
                    <a:pt x="261" y="294"/>
                  </a:moveTo>
                  <a:lnTo>
                    <a:pt x="181" y="294"/>
                  </a:lnTo>
                  <a:lnTo>
                    <a:pt x="181" y="237"/>
                  </a:lnTo>
                  <a:lnTo>
                    <a:pt x="261" y="237"/>
                  </a:lnTo>
                  <a:lnTo>
                    <a:pt x="261" y="294"/>
                  </a:lnTo>
                  <a:close/>
                  <a:moveTo>
                    <a:pt x="261" y="145"/>
                  </a:moveTo>
                  <a:lnTo>
                    <a:pt x="261" y="145"/>
                  </a:lnTo>
                  <a:lnTo>
                    <a:pt x="255" y="149"/>
                  </a:lnTo>
                  <a:lnTo>
                    <a:pt x="248" y="154"/>
                  </a:lnTo>
                  <a:lnTo>
                    <a:pt x="242" y="161"/>
                  </a:lnTo>
                  <a:lnTo>
                    <a:pt x="236" y="169"/>
                  </a:lnTo>
                  <a:lnTo>
                    <a:pt x="232" y="177"/>
                  </a:lnTo>
                  <a:lnTo>
                    <a:pt x="230" y="185"/>
                  </a:lnTo>
                  <a:lnTo>
                    <a:pt x="228" y="194"/>
                  </a:lnTo>
                  <a:lnTo>
                    <a:pt x="227" y="203"/>
                  </a:lnTo>
                  <a:lnTo>
                    <a:pt x="227" y="206"/>
                  </a:lnTo>
                  <a:lnTo>
                    <a:pt x="218" y="206"/>
                  </a:lnTo>
                  <a:lnTo>
                    <a:pt x="218" y="136"/>
                  </a:lnTo>
                  <a:lnTo>
                    <a:pt x="218" y="136"/>
                  </a:lnTo>
                  <a:lnTo>
                    <a:pt x="205" y="137"/>
                  </a:lnTo>
                  <a:lnTo>
                    <a:pt x="192" y="141"/>
                  </a:lnTo>
                  <a:lnTo>
                    <a:pt x="181" y="148"/>
                  </a:lnTo>
                  <a:lnTo>
                    <a:pt x="170" y="156"/>
                  </a:lnTo>
                  <a:lnTo>
                    <a:pt x="163" y="165"/>
                  </a:lnTo>
                  <a:lnTo>
                    <a:pt x="156" y="177"/>
                  </a:lnTo>
                  <a:lnTo>
                    <a:pt x="152" y="188"/>
                  </a:lnTo>
                  <a:lnTo>
                    <a:pt x="151" y="203"/>
                  </a:lnTo>
                  <a:lnTo>
                    <a:pt x="151" y="206"/>
                  </a:lnTo>
                  <a:lnTo>
                    <a:pt x="87" y="206"/>
                  </a:lnTo>
                  <a:lnTo>
                    <a:pt x="87" y="103"/>
                  </a:lnTo>
                  <a:lnTo>
                    <a:pt x="87" y="103"/>
                  </a:lnTo>
                  <a:lnTo>
                    <a:pt x="95" y="108"/>
                  </a:lnTo>
                  <a:lnTo>
                    <a:pt x="103" y="112"/>
                  </a:lnTo>
                  <a:lnTo>
                    <a:pt x="114" y="115"/>
                  </a:lnTo>
                  <a:lnTo>
                    <a:pt x="124" y="119"/>
                  </a:lnTo>
                  <a:lnTo>
                    <a:pt x="148" y="123"/>
                  </a:lnTo>
                  <a:lnTo>
                    <a:pt x="174" y="124"/>
                  </a:lnTo>
                  <a:lnTo>
                    <a:pt x="174" y="124"/>
                  </a:lnTo>
                  <a:lnTo>
                    <a:pt x="201" y="123"/>
                  </a:lnTo>
                  <a:lnTo>
                    <a:pt x="224" y="119"/>
                  </a:lnTo>
                  <a:lnTo>
                    <a:pt x="236" y="115"/>
                  </a:lnTo>
                  <a:lnTo>
                    <a:pt x="246" y="112"/>
                  </a:lnTo>
                  <a:lnTo>
                    <a:pt x="255" y="108"/>
                  </a:lnTo>
                  <a:lnTo>
                    <a:pt x="261" y="103"/>
                  </a:lnTo>
                  <a:lnTo>
                    <a:pt x="261" y="145"/>
                  </a:lnTo>
                  <a:close/>
                  <a:moveTo>
                    <a:pt x="352" y="294"/>
                  </a:moveTo>
                  <a:lnTo>
                    <a:pt x="272" y="294"/>
                  </a:lnTo>
                  <a:lnTo>
                    <a:pt x="272" y="237"/>
                  </a:lnTo>
                  <a:lnTo>
                    <a:pt x="352" y="237"/>
                  </a:lnTo>
                  <a:lnTo>
                    <a:pt x="35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31"/>
            <p:cNvSpPr>
              <a:spLocks/>
            </p:cNvSpPr>
            <p:nvPr/>
          </p:nvSpPr>
          <p:spPr bwMode="auto">
            <a:xfrm>
              <a:off x="2898776" y="28654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32"/>
            <p:cNvSpPr>
              <a:spLocks/>
            </p:cNvSpPr>
            <p:nvPr/>
          </p:nvSpPr>
          <p:spPr bwMode="auto">
            <a:xfrm>
              <a:off x="2795588" y="28654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50"/>
          <p:cNvGrpSpPr/>
          <p:nvPr/>
        </p:nvGrpSpPr>
        <p:grpSpPr>
          <a:xfrm>
            <a:off x="270129" y="1331258"/>
            <a:ext cx="443625" cy="469869"/>
            <a:chOff x="2484438" y="1412875"/>
            <a:chExt cx="754063" cy="674688"/>
          </a:xfrm>
          <a:solidFill>
            <a:schemeClr val="bg1"/>
          </a:solidFill>
        </p:grpSpPr>
        <p:sp>
          <p:nvSpPr>
            <p:cNvPr id="52" name="Freeform 33"/>
            <p:cNvSpPr>
              <a:spLocks/>
            </p:cNvSpPr>
            <p:nvPr/>
          </p:nvSpPr>
          <p:spPr bwMode="auto">
            <a:xfrm>
              <a:off x="2484438" y="1412875"/>
              <a:ext cx="754063" cy="190500"/>
            </a:xfrm>
            <a:custGeom>
              <a:avLst/>
              <a:gdLst>
                <a:gd name="T0" fmla="*/ 472 w 475"/>
                <a:gd name="T1" fmla="*/ 111 h 120"/>
                <a:gd name="T2" fmla="*/ 239 w 475"/>
                <a:gd name="T3" fmla="*/ 1 h 120"/>
                <a:gd name="T4" fmla="*/ 237 w 475"/>
                <a:gd name="T5" fmla="*/ 0 h 120"/>
                <a:gd name="T6" fmla="*/ 3 w 475"/>
                <a:gd name="T7" fmla="*/ 111 h 120"/>
                <a:gd name="T8" fmla="*/ 3 w 475"/>
                <a:gd name="T9" fmla="*/ 111 h 120"/>
                <a:gd name="T10" fmla="*/ 0 w 475"/>
                <a:gd name="T11" fmla="*/ 113 h 120"/>
                <a:gd name="T12" fmla="*/ 0 w 475"/>
                <a:gd name="T13" fmla="*/ 117 h 120"/>
                <a:gd name="T14" fmla="*/ 0 w 475"/>
                <a:gd name="T15" fmla="*/ 117 h 120"/>
                <a:gd name="T16" fmla="*/ 3 w 475"/>
                <a:gd name="T17" fmla="*/ 120 h 120"/>
                <a:gd name="T18" fmla="*/ 7 w 475"/>
                <a:gd name="T19" fmla="*/ 119 h 120"/>
                <a:gd name="T20" fmla="*/ 237 w 475"/>
                <a:gd name="T21" fmla="*/ 11 h 120"/>
                <a:gd name="T22" fmla="*/ 468 w 475"/>
                <a:gd name="T23" fmla="*/ 119 h 120"/>
                <a:gd name="T24" fmla="*/ 468 w 475"/>
                <a:gd name="T25" fmla="*/ 119 h 120"/>
                <a:gd name="T26" fmla="*/ 469 w 475"/>
                <a:gd name="T27" fmla="*/ 120 h 120"/>
                <a:gd name="T28" fmla="*/ 469 w 475"/>
                <a:gd name="T29" fmla="*/ 120 h 120"/>
                <a:gd name="T30" fmla="*/ 472 w 475"/>
                <a:gd name="T31" fmla="*/ 119 h 120"/>
                <a:gd name="T32" fmla="*/ 473 w 475"/>
                <a:gd name="T33" fmla="*/ 117 h 120"/>
                <a:gd name="T34" fmla="*/ 473 w 475"/>
                <a:gd name="T35" fmla="*/ 117 h 120"/>
                <a:gd name="T36" fmla="*/ 475 w 475"/>
                <a:gd name="T37" fmla="*/ 113 h 120"/>
                <a:gd name="T38" fmla="*/ 472 w 475"/>
                <a:gd name="T39" fmla="*/ 111 h 120"/>
                <a:gd name="T40" fmla="*/ 472 w 475"/>
                <a:gd name="T41" fmla="*/ 1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120">
                  <a:moveTo>
                    <a:pt x="472" y="111"/>
                  </a:moveTo>
                  <a:lnTo>
                    <a:pt x="239" y="1"/>
                  </a:lnTo>
                  <a:lnTo>
                    <a:pt x="237" y="0"/>
                  </a:lnTo>
                  <a:lnTo>
                    <a:pt x="3" y="111"/>
                  </a:lnTo>
                  <a:lnTo>
                    <a:pt x="3" y="111"/>
                  </a:lnTo>
                  <a:lnTo>
                    <a:pt x="0" y="113"/>
                  </a:lnTo>
                  <a:lnTo>
                    <a:pt x="0" y="117"/>
                  </a:lnTo>
                  <a:lnTo>
                    <a:pt x="0" y="117"/>
                  </a:lnTo>
                  <a:lnTo>
                    <a:pt x="3" y="120"/>
                  </a:lnTo>
                  <a:lnTo>
                    <a:pt x="7" y="119"/>
                  </a:lnTo>
                  <a:lnTo>
                    <a:pt x="237" y="11"/>
                  </a:lnTo>
                  <a:lnTo>
                    <a:pt x="468" y="119"/>
                  </a:lnTo>
                  <a:lnTo>
                    <a:pt x="468" y="119"/>
                  </a:lnTo>
                  <a:lnTo>
                    <a:pt x="469" y="120"/>
                  </a:lnTo>
                  <a:lnTo>
                    <a:pt x="469" y="120"/>
                  </a:lnTo>
                  <a:lnTo>
                    <a:pt x="472" y="119"/>
                  </a:lnTo>
                  <a:lnTo>
                    <a:pt x="473" y="117"/>
                  </a:lnTo>
                  <a:lnTo>
                    <a:pt x="473" y="117"/>
                  </a:lnTo>
                  <a:lnTo>
                    <a:pt x="475" y="113"/>
                  </a:lnTo>
                  <a:lnTo>
                    <a:pt x="472" y="111"/>
                  </a:lnTo>
                  <a:lnTo>
                    <a:pt x="472"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34"/>
            <p:cNvSpPr>
              <a:spLocks/>
            </p:cNvSpPr>
            <p:nvPr/>
          </p:nvSpPr>
          <p:spPr bwMode="auto">
            <a:xfrm>
              <a:off x="2503488" y="1447800"/>
              <a:ext cx="712788" cy="168275"/>
            </a:xfrm>
            <a:custGeom>
              <a:avLst/>
              <a:gdLst>
                <a:gd name="T0" fmla="*/ 0 w 449"/>
                <a:gd name="T1" fmla="*/ 106 h 106"/>
                <a:gd name="T2" fmla="*/ 449 w 449"/>
                <a:gd name="T3" fmla="*/ 106 h 106"/>
                <a:gd name="T4" fmla="*/ 225 w 449"/>
                <a:gd name="T5" fmla="*/ 0 h 106"/>
                <a:gd name="T6" fmla="*/ 0 w 449"/>
                <a:gd name="T7" fmla="*/ 106 h 106"/>
              </a:gdLst>
              <a:ahLst/>
              <a:cxnLst>
                <a:cxn ang="0">
                  <a:pos x="T0" y="T1"/>
                </a:cxn>
                <a:cxn ang="0">
                  <a:pos x="T2" y="T3"/>
                </a:cxn>
                <a:cxn ang="0">
                  <a:pos x="T4" y="T5"/>
                </a:cxn>
                <a:cxn ang="0">
                  <a:pos x="T6" y="T7"/>
                </a:cxn>
              </a:cxnLst>
              <a:rect l="0" t="0" r="r" b="b"/>
              <a:pathLst>
                <a:path w="449" h="106">
                  <a:moveTo>
                    <a:pt x="0" y="106"/>
                  </a:moveTo>
                  <a:lnTo>
                    <a:pt x="449" y="106"/>
                  </a:lnTo>
                  <a:lnTo>
                    <a:pt x="225"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35"/>
            <p:cNvSpPr>
              <a:spLocks noEditPoints="1"/>
            </p:cNvSpPr>
            <p:nvPr/>
          </p:nvSpPr>
          <p:spPr bwMode="auto">
            <a:xfrm>
              <a:off x="2516188" y="1641475"/>
              <a:ext cx="687388" cy="446088"/>
            </a:xfrm>
            <a:custGeom>
              <a:avLst/>
              <a:gdLst>
                <a:gd name="T0" fmla="*/ 383 w 433"/>
                <a:gd name="T1" fmla="*/ 0 h 281"/>
                <a:gd name="T2" fmla="*/ 320 w 433"/>
                <a:gd name="T3" fmla="*/ 215 h 281"/>
                <a:gd name="T4" fmla="*/ 249 w 433"/>
                <a:gd name="T5" fmla="*/ 0 h 281"/>
                <a:gd name="T6" fmla="*/ 186 w 433"/>
                <a:gd name="T7" fmla="*/ 215 h 281"/>
                <a:gd name="T8" fmla="*/ 114 w 433"/>
                <a:gd name="T9" fmla="*/ 215 h 281"/>
                <a:gd name="T10" fmla="*/ 51 w 433"/>
                <a:gd name="T11" fmla="*/ 0 h 281"/>
                <a:gd name="T12" fmla="*/ 51 w 433"/>
                <a:gd name="T13" fmla="*/ 217 h 281"/>
                <a:gd name="T14" fmla="*/ 30 w 433"/>
                <a:gd name="T15" fmla="*/ 225 h 281"/>
                <a:gd name="T16" fmla="*/ 14 w 433"/>
                <a:gd name="T17" fmla="*/ 240 h 281"/>
                <a:gd name="T18" fmla="*/ 4 w 433"/>
                <a:gd name="T19" fmla="*/ 258 h 281"/>
                <a:gd name="T20" fmla="*/ 0 w 433"/>
                <a:gd name="T21" fmla="*/ 281 h 281"/>
                <a:gd name="T22" fmla="*/ 433 w 433"/>
                <a:gd name="T23" fmla="*/ 281 h 281"/>
                <a:gd name="T24" fmla="*/ 432 w 433"/>
                <a:gd name="T25" fmla="*/ 270 h 281"/>
                <a:gd name="T26" fmla="*/ 426 w 433"/>
                <a:gd name="T27" fmla="*/ 249 h 281"/>
                <a:gd name="T28" fmla="*/ 412 w 433"/>
                <a:gd name="T29" fmla="*/ 232 h 281"/>
                <a:gd name="T30" fmla="*/ 394 w 433"/>
                <a:gd name="T31" fmla="*/ 220 h 281"/>
                <a:gd name="T32" fmla="*/ 383 w 433"/>
                <a:gd name="T33" fmla="*/ 217 h 281"/>
                <a:gd name="T34" fmla="*/ 105 w 433"/>
                <a:gd name="T35" fmla="*/ 245 h 281"/>
                <a:gd name="T36" fmla="*/ 97 w 433"/>
                <a:gd name="T37" fmla="*/ 248 h 281"/>
                <a:gd name="T38" fmla="*/ 83 w 433"/>
                <a:gd name="T39" fmla="*/ 250 h 281"/>
                <a:gd name="T40" fmla="*/ 74 w 433"/>
                <a:gd name="T41" fmla="*/ 249 h 281"/>
                <a:gd name="T42" fmla="*/ 63 w 433"/>
                <a:gd name="T43" fmla="*/ 246 h 281"/>
                <a:gd name="T44" fmla="*/ 60 w 433"/>
                <a:gd name="T45" fmla="*/ 245 h 281"/>
                <a:gd name="T46" fmla="*/ 60 w 433"/>
                <a:gd name="T47" fmla="*/ 9 h 281"/>
                <a:gd name="T48" fmla="*/ 105 w 433"/>
                <a:gd name="T49" fmla="*/ 245 h 281"/>
                <a:gd name="T50" fmla="*/ 240 w 433"/>
                <a:gd name="T51" fmla="*/ 245 h 281"/>
                <a:gd name="T52" fmla="*/ 232 w 433"/>
                <a:gd name="T53" fmla="*/ 248 h 281"/>
                <a:gd name="T54" fmla="*/ 217 w 433"/>
                <a:gd name="T55" fmla="*/ 250 h 281"/>
                <a:gd name="T56" fmla="*/ 208 w 433"/>
                <a:gd name="T57" fmla="*/ 249 h 281"/>
                <a:gd name="T58" fmla="*/ 197 w 433"/>
                <a:gd name="T59" fmla="*/ 246 h 281"/>
                <a:gd name="T60" fmla="*/ 195 w 433"/>
                <a:gd name="T61" fmla="*/ 244 h 281"/>
                <a:gd name="T62" fmla="*/ 195 w 433"/>
                <a:gd name="T63" fmla="*/ 9 h 281"/>
                <a:gd name="T64" fmla="*/ 240 w 433"/>
                <a:gd name="T65" fmla="*/ 245 h 281"/>
                <a:gd name="T66" fmla="*/ 374 w 433"/>
                <a:gd name="T67" fmla="*/ 245 h 281"/>
                <a:gd name="T68" fmla="*/ 368 w 433"/>
                <a:gd name="T69" fmla="*/ 248 h 281"/>
                <a:gd name="T70" fmla="*/ 352 w 433"/>
                <a:gd name="T71" fmla="*/ 250 h 281"/>
                <a:gd name="T72" fmla="*/ 342 w 433"/>
                <a:gd name="T73" fmla="*/ 249 h 281"/>
                <a:gd name="T74" fmla="*/ 332 w 433"/>
                <a:gd name="T75" fmla="*/ 246 h 281"/>
                <a:gd name="T76" fmla="*/ 329 w 433"/>
                <a:gd name="T77" fmla="*/ 245 h 281"/>
                <a:gd name="T78" fmla="*/ 329 w 433"/>
                <a:gd name="T79" fmla="*/ 9 h 281"/>
                <a:gd name="T80" fmla="*/ 374 w 433"/>
                <a:gd name="T81" fmla="*/ 24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281">
                  <a:moveTo>
                    <a:pt x="383" y="217"/>
                  </a:moveTo>
                  <a:lnTo>
                    <a:pt x="383" y="0"/>
                  </a:lnTo>
                  <a:lnTo>
                    <a:pt x="320" y="0"/>
                  </a:lnTo>
                  <a:lnTo>
                    <a:pt x="320" y="215"/>
                  </a:lnTo>
                  <a:lnTo>
                    <a:pt x="249" y="215"/>
                  </a:lnTo>
                  <a:lnTo>
                    <a:pt x="249" y="0"/>
                  </a:lnTo>
                  <a:lnTo>
                    <a:pt x="186" y="0"/>
                  </a:lnTo>
                  <a:lnTo>
                    <a:pt x="186" y="215"/>
                  </a:lnTo>
                  <a:lnTo>
                    <a:pt x="170" y="215"/>
                  </a:lnTo>
                  <a:lnTo>
                    <a:pt x="114" y="215"/>
                  </a:lnTo>
                  <a:lnTo>
                    <a:pt x="114" y="0"/>
                  </a:lnTo>
                  <a:lnTo>
                    <a:pt x="51" y="0"/>
                  </a:lnTo>
                  <a:lnTo>
                    <a:pt x="51" y="217"/>
                  </a:lnTo>
                  <a:lnTo>
                    <a:pt x="51" y="217"/>
                  </a:lnTo>
                  <a:lnTo>
                    <a:pt x="41" y="220"/>
                  </a:lnTo>
                  <a:lnTo>
                    <a:pt x="30" y="225"/>
                  </a:lnTo>
                  <a:lnTo>
                    <a:pt x="22" y="232"/>
                  </a:lnTo>
                  <a:lnTo>
                    <a:pt x="14" y="240"/>
                  </a:lnTo>
                  <a:lnTo>
                    <a:pt x="9" y="249"/>
                  </a:lnTo>
                  <a:lnTo>
                    <a:pt x="4" y="258"/>
                  </a:lnTo>
                  <a:lnTo>
                    <a:pt x="1" y="270"/>
                  </a:lnTo>
                  <a:lnTo>
                    <a:pt x="0" y="281"/>
                  </a:lnTo>
                  <a:lnTo>
                    <a:pt x="170" y="281"/>
                  </a:lnTo>
                  <a:lnTo>
                    <a:pt x="433" y="281"/>
                  </a:lnTo>
                  <a:lnTo>
                    <a:pt x="433" y="281"/>
                  </a:lnTo>
                  <a:lnTo>
                    <a:pt x="432" y="270"/>
                  </a:lnTo>
                  <a:lnTo>
                    <a:pt x="429" y="258"/>
                  </a:lnTo>
                  <a:lnTo>
                    <a:pt x="426" y="249"/>
                  </a:lnTo>
                  <a:lnTo>
                    <a:pt x="419" y="240"/>
                  </a:lnTo>
                  <a:lnTo>
                    <a:pt x="412" y="232"/>
                  </a:lnTo>
                  <a:lnTo>
                    <a:pt x="403" y="225"/>
                  </a:lnTo>
                  <a:lnTo>
                    <a:pt x="394" y="220"/>
                  </a:lnTo>
                  <a:lnTo>
                    <a:pt x="383" y="217"/>
                  </a:lnTo>
                  <a:lnTo>
                    <a:pt x="383" y="217"/>
                  </a:lnTo>
                  <a:close/>
                  <a:moveTo>
                    <a:pt x="105" y="245"/>
                  </a:moveTo>
                  <a:lnTo>
                    <a:pt x="105" y="245"/>
                  </a:lnTo>
                  <a:lnTo>
                    <a:pt x="103" y="246"/>
                  </a:lnTo>
                  <a:lnTo>
                    <a:pt x="97" y="248"/>
                  </a:lnTo>
                  <a:lnTo>
                    <a:pt x="91" y="249"/>
                  </a:lnTo>
                  <a:lnTo>
                    <a:pt x="83" y="250"/>
                  </a:lnTo>
                  <a:lnTo>
                    <a:pt x="83" y="250"/>
                  </a:lnTo>
                  <a:lnTo>
                    <a:pt x="74" y="249"/>
                  </a:lnTo>
                  <a:lnTo>
                    <a:pt x="67" y="248"/>
                  </a:lnTo>
                  <a:lnTo>
                    <a:pt x="63" y="246"/>
                  </a:lnTo>
                  <a:lnTo>
                    <a:pt x="60" y="245"/>
                  </a:lnTo>
                  <a:lnTo>
                    <a:pt x="60" y="245"/>
                  </a:lnTo>
                  <a:lnTo>
                    <a:pt x="60" y="244"/>
                  </a:lnTo>
                  <a:lnTo>
                    <a:pt x="60" y="9"/>
                  </a:lnTo>
                  <a:lnTo>
                    <a:pt x="105" y="9"/>
                  </a:lnTo>
                  <a:lnTo>
                    <a:pt x="105" y="245"/>
                  </a:lnTo>
                  <a:close/>
                  <a:moveTo>
                    <a:pt x="240" y="245"/>
                  </a:moveTo>
                  <a:lnTo>
                    <a:pt x="240" y="245"/>
                  </a:lnTo>
                  <a:lnTo>
                    <a:pt x="237" y="246"/>
                  </a:lnTo>
                  <a:lnTo>
                    <a:pt x="232" y="248"/>
                  </a:lnTo>
                  <a:lnTo>
                    <a:pt x="225" y="249"/>
                  </a:lnTo>
                  <a:lnTo>
                    <a:pt x="217" y="250"/>
                  </a:lnTo>
                  <a:lnTo>
                    <a:pt x="217" y="250"/>
                  </a:lnTo>
                  <a:lnTo>
                    <a:pt x="208" y="249"/>
                  </a:lnTo>
                  <a:lnTo>
                    <a:pt x="201" y="248"/>
                  </a:lnTo>
                  <a:lnTo>
                    <a:pt x="197" y="246"/>
                  </a:lnTo>
                  <a:lnTo>
                    <a:pt x="195" y="245"/>
                  </a:lnTo>
                  <a:lnTo>
                    <a:pt x="195" y="244"/>
                  </a:lnTo>
                  <a:lnTo>
                    <a:pt x="195" y="244"/>
                  </a:lnTo>
                  <a:lnTo>
                    <a:pt x="195" y="9"/>
                  </a:lnTo>
                  <a:lnTo>
                    <a:pt x="240" y="9"/>
                  </a:lnTo>
                  <a:lnTo>
                    <a:pt x="240" y="245"/>
                  </a:lnTo>
                  <a:close/>
                  <a:moveTo>
                    <a:pt x="374" y="245"/>
                  </a:moveTo>
                  <a:lnTo>
                    <a:pt x="374" y="245"/>
                  </a:lnTo>
                  <a:lnTo>
                    <a:pt x="371" y="246"/>
                  </a:lnTo>
                  <a:lnTo>
                    <a:pt x="368" y="248"/>
                  </a:lnTo>
                  <a:lnTo>
                    <a:pt x="360" y="249"/>
                  </a:lnTo>
                  <a:lnTo>
                    <a:pt x="352" y="250"/>
                  </a:lnTo>
                  <a:lnTo>
                    <a:pt x="352" y="250"/>
                  </a:lnTo>
                  <a:lnTo>
                    <a:pt x="342" y="249"/>
                  </a:lnTo>
                  <a:lnTo>
                    <a:pt x="336" y="248"/>
                  </a:lnTo>
                  <a:lnTo>
                    <a:pt x="332" y="246"/>
                  </a:lnTo>
                  <a:lnTo>
                    <a:pt x="329" y="245"/>
                  </a:lnTo>
                  <a:lnTo>
                    <a:pt x="329" y="245"/>
                  </a:lnTo>
                  <a:lnTo>
                    <a:pt x="329" y="244"/>
                  </a:lnTo>
                  <a:lnTo>
                    <a:pt x="329" y="9"/>
                  </a:lnTo>
                  <a:lnTo>
                    <a:pt x="374" y="9"/>
                  </a:lnTo>
                  <a:lnTo>
                    <a:pt x="37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5" name="Группа 54"/>
          <p:cNvGrpSpPr/>
          <p:nvPr/>
        </p:nvGrpSpPr>
        <p:grpSpPr>
          <a:xfrm>
            <a:off x="254605" y="3070939"/>
            <a:ext cx="542564" cy="453799"/>
            <a:chOff x="2867026" y="5345113"/>
            <a:chExt cx="749300" cy="642938"/>
          </a:xfrm>
          <a:solidFill>
            <a:schemeClr val="bg1"/>
          </a:solidFill>
        </p:grpSpPr>
        <p:sp>
          <p:nvSpPr>
            <p:cNvPr id="56" name="Freeform 8"/>
            <p:cNvSpPr>
              <a:spLocks noEditPoints="1"/>
            </p:cNvSpPr>
            <p:nvPr/>
          </p:nvSpPr>
          <p:spPr bwMode="auto">
            <a:xfrm>
              <a:off x="3116263" y="5446713"/>
              <a:ext cx="400050" cy="398463"/>
            </a:xfrm>
            <a:custGeom>
              <a:avLst/>
              <a:gdLst>
                <a:gd name="T0" fmla="*/ 116 w 252"/>
                <a:gd name="T1" fmla="*/ 0 h 251"/>
                <a:gd name="T2" fmla="*/ 69 w 252"/>
                <a:gd name="T3" fmla="*/ 14 h 251"/>
                <a:gd name="T4" fmla="*/ 30 w 252"/>
                <a:gd name="T5" fmla="*/ 44 h 251"/>
                <a:gd name="T6" fmla="*/ 11 w 252"/>
                <a:gd name="T7" fmla="*/ 76 h 251"/>
                <a:gd name="T8" fmla="*/ 0 w 252"/>
                <a:gd name="T9" fmla="*/ 123 h 251"/>
                <a:gd name="T10" fmla="*/ 5 w 252"/>
                <a:gd name="T11" fmla="*/ 159 h 251"/>
                <a:gd name="T12" fmla="*/ 25 w 252"/>
                <a:gd name="T13" fmla="*/ 200 h 251"/>
                <a:gd name="T14" fmla="*/ 59 w 252"/>
                <a:gd name="T15" fmla="*/ 232 h 251"/>
                <a:gd name="T16" fmla="*/ 102 w 252"/>
                <a:gd name="T17" fmla="*/ 249 h 251"/>
                <a:gd name="T18" fmla="*/ 137 w 252"/>
                <a:gd name="T19" fmla="*/ 250 h 251"/>
                <a:gd name="T20" fmla="*/ 174 w 252"/>
                <a:gd name="T21" fmla="*/ 242 h 251"/>
                <a:gd name="T22" fmla="*/ 214 w 252"/>
                <a:gd name="T23" fmla="*/ 214 h 251"/>
                <a:gd name="T24" fmla="*/ 241 w 252"/>
                <a:gd name="T25" fmla="*/ 175 h 251"/>
                <a:gd name="T26" fmla="*/ 252 w 252"/>
                <a:gd name="T27" fmla="*/ 127 h 251"/>
                <a:gd name="T28" fmla="*/ 247 w 252"/>
                <a:gd name="T29" fmla="*/ 90 h 251"/>
                <a:gd name="T30" fmla="*/ 227 w 252"/>
                <a:gd name="T31" fmla="*/ 50 h 251"/>
                <a:gd name="T32" fmla="*/ 193 w 252"/>
                <a:gd name="T33" fmla="*/ 19 h 251"/>
                <a:gd name="T34" fmla="*/ 150 w 252"/>
                <a:gd name="T35" fmla="*/ 2 h 251"/>
                <a:gd name="T36" fmla="*/ 12 w 252"/>
                <a:gd name="T37" fmla="*/ 135 h 251"/>
                <a:gd name="T38" fmla="*/ 13 w 252"/>
                <a:gd name="T39" fmla="*/ 112 h 251"/>
                <a:gd name="T40" fmla="*/ 48 w 252"/>
                <a:gd name="T41" fmla="*/ 130 h 251"/>
                <a:gd name="T42" fmla="*/ 70 w 252"/>
                <a:gd name="T43" fmla="*/ 163 h 251"/>
                <a:gd name="T44" fmla="*/ 77 w 252"/>
                <a:gd name="T45" fmla="*/ 195 h 251"/>
                <a:gd name="T46" fmla="*/ 58 w 252"/>
                <a:gd name="T47" fmla="*/ 217 h 251"/>
                <a:gd name="T48" fmla="*/ 24 w 252"/>
                <a:gd name="T49" fmla="*/ 176 h 251"/>
                <a:gd name="T50" fmla="*/ 12 w 252"/>
                <a:gd name="T51" fmla="*/ 135 h 251"/>
                <a:gd name="T52" fmla="*/ 125 w 252"/>
                <a:gd name="T53" fmla="*/ 239 h 251"/>
                <a:gd name="T54" fmla="*/ 107 w 252"/>
                <a:gd name="T55" fmla="*/ 226 h 251"/>
                <a:gd name="T56" fmla="*/ 120 w 252"/>
                <a:gd name="T57" fmla="*/ 221 h 251"/>
                <a:gd name="T58" fmla="*/ 138 w 252"/>
                <a:gd name="T59" fmla="*/ 197 h 251"/>
                <a:gd name="T60" fmla="*/ 121 w 252"/>
                <a:gd name="T61" fmla="*/ 171 h 251"/>
                <a:gd name="T62" fmla="*/ 108 w 252"/>
                <a:gd name="T63" fmla="*/ 167 h 251"/>
                <a:gd name="T64" fmla="*/ 96 w 252"/>
                <a:gd name="T65" fmla="*/ 134 h 251"/>
                <a:gd name="T66" fmla="*/ 102 w 252"/>
                <a:gd name="T67" fmla="*/ 122 h 251"/>
                <a:gd name="T68" fmla="*/ 98 w 252"/>
                <a:gd name="T69" fmla="*/ 92 h 251"/>
                <a:gd name="T70" fmla="*/ 67 w 252"/>
                <a:gd name="T71" fmla="*/ 85 h 251"/>
                <a:gd name="T72" fmla="*/ 55 w 252"/>
                <a:gd name="T73" fmla="*/ 90 h 251"/>
                <a:gd name="T74" fmla="*/ 22 w 252"/>
                <a:gd name="T75" fmla="*/ 76 h 251"/>
                <a:gd name="T76" fmla="*/ 49 w 252"/>
                <a:gd name="T77" fmla="*/ 42 h 251"/>
                <a:gd name="T78" fmla="*/ 102 w 252"/>
                <a:gd name="T79" fmla="*/ 14 h 251"/>
                <a:gd name="T80" fmla="*/ 127 w 252"/>
                <a:gd name="T81" fmla="*/ 11 h 251"/>
                <a:gd name="T82" fmla="*/ 167 w 252"/>
                <a:gd name="T83" fmla="*/ 19 h 251"/>
                <a:gd name="T84" fmla="*/ 203 w 252"/>
                <a:gd name="T85" fmla="*/ 40 h 251"/>
                <a:gd name="T86" fmla="*/ 228 w 252"/>
                <a:gd name="T87" fmla="*/ 75 h 251"/>
                <a:gd name="T88" fmla="*/ 240 w 252"/>
                <a:gd name="T89" fmla="*/ 116 h 251"/>
                <a:gd name="T90" fmla="*/ 237 w 252"/>
                <a:gd name="T91" fmla="*/ 150 h 251"/>
                <a:gd name="T92" fmla="*/ 220 w 252"/>
                <a:gd name="T93" fmla="*/ 189 h 251"/>
                <a:gd name="T94" fmla="*/ 189 w 252"/>
                <a:gd name="T95" fmla="*/ 221 h 251"/>
                <a:gd name="T96" fmla="*/ 148 w 252"/>
                <a:gd name="T97" fmla="*/ 2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251">
                  <a:moveTo>
                    <a:pt x="127" y="0"/>
                  </a:moveTo>
                  <a:lnTo>
                    <a:pt x="127" y="0"/>
                  </a:lnTo>
                  <a:lnTo>
                    <a:pt x="116" y="0"/>
                  </a:lnTo>
                  <a:lnTo>
                    <a:pt x="116" y="0"/>
                  </a:lnTo>
                  <a:lnTo>
                    <a:pt x="103" y="1"/>
                  </a:lnTo>
                  <a:lnTo>
                    <a:pt x="91" y="5"/>
                  </a:lnTo>
                  <a:lnTo>
                    <a:pt x="79" y="9"/>
                  </a:lnTo>
                  <a:lnTo>
                    <a:pt x="69" y="14"/>
                  </a:lnTo>
                  <a:lnTo>
                    <a:pt x="58" y="19"/>
                  </a:lnTo>
                  <a:lnTo>
                    <a:pt x="48" y="27"/>
                  </a:lnTo>
                  <a:lnTo>
                    <a:pt x="38" y="35"/>
                  </a:lnTo>
                  <a:lnTo>
                    <a:pt x="30" y="44"/>
                  </a:lnTo>
                  <a:lnTo>
                    <a:pt x="30" y="44"/>
                  </a:lnTo>
                  <a:lnTo>
                    <a:pt x="22" y="54"/>
                  </a:lnTo>
                  <a:lnTo>
                    <a:pt x="16" y="64"/>
                  </a:lnTo>
                  <a:lnTo>
                    <a:pt x="11" y="76"/>
                  </a:lnTo>
                  <a:lnTo>
                    <a:pt x="7" y="87"/>
                  </a:lnTo>
                  <a:lnTo>
                    <a:pt x="3" y="98"/>
                  </a:lnTo>
                  <a:lnTo>
                    <a:pt x="1" y="110"/>
                  </a:lnTo>
                  <a:lnTo>
                    <a:pt x="0" y="123"/>
                  </a:lnTo>
                  <a:lnTo>
                    <a:pt x="1" y="135"/>
                  </a:lnTo>
                  <a:lnTo>
                    <a:pt x="1" y="135"/>
                  </a:lnTo>
                  <a:lnTo>
                    <a:pt x="3" y="147"/>
                  </a:lnTo>
                  <a:lnTo>
                    <a:pt x="5" y="159"/>
                  </a:lnTo>
                  <a:lnTo>
                    <a:pt x="9" y="171"/>
                  </a:lnTo>
                  <a:lnTo>
                    <a:pt x="13" y="181"/>
                  </a:lnTo>
                  <a:lnTo>
                    <a:pt x="20" y="191"/>
                  </a:lnTo>
                  <a:lnTo>
                    <a:pt x="25" y="200"/>
                  </a:lnTo>
                  <a:lnTo>
                    <a:pt x="33" y="209"/>
                  </a:lnTo>
                  <a:lnTo>
                    <a:pt x="41" y="217"/>
                  </a:lnTo>
                  <a:lnTo>
                    <a:pt x="50" y="225"/>
                  </a:lnTo>
                  <a:lnTo>
                    <a:pt x="59" y="232"/>
                  </a:lnTo>
                  <a:lnTo>
                    <a:pt x="70" y="237"/>
                  </a:lnTo>
                  <a:lnTo>
                    <a:pt x="80" y="242"/>
                  </a:lnTo>
                  <a:lnTo>
                    <a:pt x="91" y="246"/>
                  </a:lnTo>
                  <a:lnTo>
                    <a:pt x="102" y="249"/>
                  </a:lnTo>
                  <a:lnTo>
                    <a:pt x="113" y="250"/>
                  </a:lnTo>
                  <a:lnTo>
                    <a:pt x="125" y="251"/>
                  </a:lnTo>
                  <a:lnTo>
                    <a:pt x="125" y="251"/>
                  </a:lnTo>
                  <a:lnTo>
                    <a:pt x="137" y="250"/>
                  </a:lnTo>
                  <a:lnTo>
                    <a:pt x="137" y="250"/>
                  </a:lnTo>
                  <a:lnTo>
                    <a:pt x="149" y="249"/>
                  </a:lnTo>
                  <a:lnTo>
                    <a:pt x="162" y="246"/>
                  </a:lnTo>
                  <a:lnTo>
                    <a:pt x="174" y="242"/>
                  </a:lnTo>
                  <a:lnTo>
                    <a:pt x="185" y="237"/>
                  </a:lnTo>
                  <a:lnTo>
                    <a:pt x="195" y="230"/>
                  </a:lnTo>
                  <a:lnTo>
                    <a:pt x="204" y="224"/>
                  </a:lnTo>
                  <a:lnTo>
                    <a:pt x="214" y="214"/>
                  </a:lnTo>
                  <a:lnTo>
                    <a:pt x="222" y="207"/>
                  </a:lnTo>
                  <a:lnTo>
                    <a:pt x="229" y="196"/>
                  </a:lnTo>
                  <a:lnTo>
                    <a:pt x="236" y="187"/>
                  </a:lnTo>
                  <a:lnTo>
                    <a:pt x="241" y="175"/>
                  </a:lnTo>
                  <a:lnTo>
                    <a:pt x="245" y="164"/>
                  </a:lnTo>
                  <a:lnTo>
                    <a:pt x="249" y="152"/>
                  </a:lnTo>
                  <a:lnTo>
                    <a:pt x="251" y="139"/>
                  </a:lnTo>
                  <a:lnTo>
                    <a:pt x="252" y="127"/>
                  </a:lnTo>
                  <a:lnTo>
                    <a:pt x="252" y="114"/>
                  </a:lnTo>
                  <a:lnTo>
                    <a:pt x="252" y="114"/>
                  </a:lnTo>
                  <a:lnTo>
                    <a:pt x="249" y="102"/>
                  </a:lnTo>
                  <a:lnTo>
                    <a:pt x="247" y="90"/>
                  </a:lnTo>
                  <a:lnTo>
                    <a:pt x="244" y="80"/>
                  </a:lnTo>
                  <a:lnTo>
                    <a:pt x="239" y="69"/>
                  </a:lnTo>
                  <a:lnTo>
                    <a:pt x="233" y="59"/>
                  </a:lnTo>
                  <a:lnTo>
                    <a:pt x="227" y="50"/>
                  </a:lnTo>
                  <a:lnTo>
                    <a:pt x="219" y="40"/>
                  </a:lnTo>
                  <a:lnTo>
                    <a:pt x="211" y="32"/>
                  </a:lnTo>
                  <a:lnTo>
                    <a:pt x="202" y="26"/>
                  </a:lnTo>
                  <a:lnTo>
                    <a:pt x="193" y="19"/>
                  </a:lnTo>
                  <a:lnTo>
                    <a:pt x="183" y="13"/>
                  </a:lnTo>
                  <a:lnTo>
                    <a:pt x="173" y="9"/>
                  </a:lnTo>
                  <a:lnTo>
                    <a:pt x="161" y="5"/>
                  </a:lnTo>
                  <a:lnTo>
                    <a:pt x="150" y="2"/>
                  </a:lnTo>
                  <a:lnTo>
                    <a:pt x="138" y="0"/>
                  </a:lnTo>
                  <a:lnTo>
                    <a:pt x="127" y="0"/>
                  </a:lnTo>
                  <a:lnTo>
                    <a:pt x="127" y="0"/>
                  </a:lnTo>
                  <a:close/>
                  <a:moveTo>
                    <a:pt x="12" y="135"/>
                  </a:moveTo>
                  <a:lnTo>
                    <a:pt x="12" y="135"/>
                  </a:lnTo>
                  <a:lnTo>
                    <a:pt x="12" y="122"/>
                  </a:lnTo>
                  <a:lnTo>
                    <a:pt x="13" y="112"/>
                  </a:lnTo>
                  <a:lnTo>
                    <a:pt x="13" y="112"/>
                  </a:lnTo>
                  <a:lnTo>
                    <a:pt x="22" y="114"/>
                  </a:lnTo>
                  <a:lnTo>
                    <a:pt x="32" y="118"/>
                  </a:lnTo>
                  <a:lnTo>
                    <a:pt x="40" y="123"/>
                  </a:lnTo>
                  <a:lnTo>
                    <a:pt x="48" y="130"/>
                  </a:lnTo>
                  <a:lnTo>
                    <a:pt x="54" y="137"/>
                  </a:lnTo>
                  <a:lnTo>
                    <a:pt x="61" y="145"/>
                  </a:lnTo>
                  <a:lnTo>
                    <a:pt x="66" y="152"/>
                  </a:lnTo>
                  <a:lnTo>
                    <a:pt x="70" y="163"/>
                  </a:lnTo>
                  <a:lnTo>
                    <a:pt x="70" y="163"/>
                  </a:lnTo>
                  <a:lnTo>
                    <a:pt x="73" y="171"/>
                  </a:lnTo>
                  <a:lnTo>
                    <a:pt x="75" y="179"/>
                  </a:lnTo>
                  <a:lnTo>
                    <a:pt x="77" y="195"/>
                  </a:lnTo>
                  <a:lnTo>
                    <a:pt x="74" y="209"/>
                  </a:lnTo>
                  <a:lnTo>
                    <a:pt x="70" y="225"/>
                  </a:lnTo>
                  <a:lnTo>
                    <a:pt x="70" y="225"/>
                  </a:lnTo>
                  <a:lnTo>
                    <a:pt x="58" y="217"/>
                  </a:lnTo>
                  <a:lnTo>
                    <a:pt x="48" y="208"/>
                  </a:lnTo>
                  <a:lnTo>
                    <a:pt x="38" y="199"/>
                  </a:lnTo>
                  <a:lnTo>
                    <a:pt x="30" y="188"/>
                  </a:lnTo>
                  <a:lnTo>
                    <a:pt x="24" y="176"/>
                  </a:lnTo>
                  <a:lnTo>
                    <a:pt x="19" y="163"/>
                  </a:lnTo>
                  <a:lnTo>
                    <a:pt x="15" y="149"/>
                  </a:lnTo>
                  <a:lnTo>
                    <a:pt x="12" y="135"/>
                  </a:lnTo>
                  <a:lnTo>
                    <a:pt x="12" y="135"/>
                  </a:lnTo>
                  <a:close/>
                  <a:moveTo>
                    <a:pt x="136" y="239"/>
                  </a:moveTo>
                  <a:lnTo>
                    <a:pt x="136" y="239"/>
                  </a:lnTo>
                  <a:lnTo>
                    <a:pt x="125" y="239"/>
                  </a:lnTo>
                  <a:lnTo>
                    <a:pt x="125" y="239"/>
                  </a:lnTo>
                  <a:lnTo>
                    <a:pt x="115" y="238"/>
                  </a:lnTo>
                  <a:lnTo>
                    <a:pt x="103" y="237"/>
                  </a:lnTo>
                  <a:lnTo>
                    <a:pt x="103" y="237"/>
                  </a:lnTo>
                  <a:lnTo>
                    <a:pt x="107" y="226"/>
                  </a:lnTo>
                  <a:lnTo>
                    <a:pt x="107" y="226"/>
                  </a:lnTo>
                  <a:lnTo>
                    <a:pt x="109" y="225"/>
                  </a:lnTo>
                  <a:lnTo>
                    <a:pt x="120" y="221"/>
                  </a:lnTo>
                  <a:lnTo>
                    <a:pt x="120" y="221"/>
                  </a:lnTo>
                  <a:lnTo>
                    <a:pt x="128" y="217"/>
                  </a:lnTo>
                  <a:lnTo>
                    <a:pt x="133" y="212"/>
                  </a:lnTo>
                  <a:lnTo>
                    <a:pt x="137" y="205"/>
                  </a:lnTo>
                  <a:lnTo>
                    <a:pt x="138" y="197"/>
                  </a:lnTo>
                  <a:lnTo>
                    <a:pt x="137" y="189"/>
                  </a:lnTo>
                  <a:lnTo>
                    <a:pt x="135" y="181"/>
                  </a:lnTo>
                  <a:lnTo>
                    <a:pt x="129" y="176"/>
                  </a:lnTo>
                  <a:lnTo>
                    <a:pt x="121" y="171"/>
                  </a:lnTo>
                  <a:lnTo>
                    <a:pt x="111" y="168"/>
                  </a:lnTo>
                  <a:lnTo>
                    <a:pt x="111" y="168"/>
                  </a:lnTo>
                  <a:lnTo>
                    <a:pt x="108" y="167"/>
                  </a:lnTo>
                  <a:lnTo>
                    <a:pt x="108" y="167"/>
                  </a:lnTo>
                  <a:lnTo>
                    <a:pt x="108" y="162"/>
                  </a:lnTo>
                  <a:lnTo>
                    <a:pt x="108" y="162"/>
                  </a:lnTo>
                  <a:lnTo>
                    <a:pt x="103" y="147"/>
                  </a:lnTo>
                  <a:lnTo>
                    <a:pt x="96" y="134"/>
                  </a:lnTo>
                  <a:lnTo>
                    <a:pt x="96" y="134"/>
                  </a:lnTo>
                  <a:lnTo>
                    <a:pt x="98" y="131"/>
                  </a:lnTo>
                  <a:lnTo>
                    <a:pt x="102" y="122"/>
                  </a:lnTo>
                  <a:lnTo>
                    <a:pt x="102" y="122"/>
                  </a:lnTo>
                  <a:lnTo>
                    <a:pt x="104" y="113"/>
                  </a:lnTo>
                  <a:lnTo>
                    <a:pt x="104" y="105"/>
                  </a:lnTo>
                  <a:lnTo>
                    <a:pt x="102" y="98"/>
                  </a:lnTo>
                  <a:lnTo>
                    <a:pt x="98" y="92"/>
                  </a:lnTo>
                  <a:lnTo>
                    <a:pt x="91" y="87"/>
                  </a:lnTo>
                  <a:lnTo>
                    <a:pt x="84" y="84"/>
                  </a:lnTo>
                  <a:lnTo>
                    <a:pt x="77" y="83"/>
                  </a:lnTo>
                  <a:lnTo>
                    <a:pt x="67" y="85"/>
                  </a:lnTo>
                  <a:lnTo>
                    <a:pt x="58" y="89"/>
                  </a:lnTo>
                  <a:lnTo>
                    <a:pt x="58" y="89"/>
                  </a:lnTo>
                  <a:lnTo>
                    <a:pt x="55" y="90"/>
                  </a:lnTo>
                  <a:lnTo>
                    <a:pt x="55" y="90"/>
                  </a:lnTo>
                  <a:lnTo>
                    <a:pt x="40" y="83"/>
                  </a:lnTo>
                  <a:lnTo>
                    <a:pt x="22" y="76"/>
                  </a:lnTo>
                  <a:lnTo>
                    <a:pt x="22" y="76"/>
                  </a:lnTo>
                  <a:lnTo>
                    <a:pt x="22" y="76"/>
                  </a:lnTo>
                  <a:lnTo>
                    <a:pt x="22" y="76"/>
                  </a:lnTo>
                  <a:lnTo>
                    <a:pt x="30" y="64"/>
                  </a:lnTo>
                  <a:lnTo>
                    <a:pt x="38" y="52"/>
                  </a:lnTo>
                  <a:lnTo>
                    <a:pt x="49" y="42"/>
                  </a:lnTo>
                  <a:lnTo>
                    <a:pt x="61" y="32"/>
                  </a:lnTo>
                  <a:lnTo>
                    <a:pt x="73" y="25"/>
                  </a:lnTo>
                  <a:lnTo>
                    <a:pt x="87" y="18"/>
                  </a:lnTo>
                  <a:lnTo>
                    <a:pt x="102" y="14"/>
                  </a:lnTo>
                  <a:lnTo>
                    <a:pt x="116" y="11"/>
                  </a:lnTo>
                  <a:lnTo>
                    <a:pt x="116" y="11"/>
                  </a:lnTo>
                  <a:lnTo>
                    <a:pt x="127" y="11"/>
                  </a:lnTo>
                  <a:lnTo>
                    <a:pt x="127" y="11"/>
                  </a:lnTo>
                  <a:lnTo>
                    <a:pt x="137" y="11"/>
                  </a:lnTo>
                  <a:lnTo>
                    <a:pt x="148" y="13"/>
                  </a:lnTo>
                  <a:lnTo>
                    <a:pt x="158" y="15"/>
                  </a:lnTo>
                  <a:lnTo>
                    <a:pt x="167" y="19"/>
                  </a:lnTo>
                  <a:lnTo>
                    <a:pt x="178" y="23"/>
                  </a:lnTo>
                  <a:lnTo>
                    <a:pt x="186" y="29"/>
                  </a:lnTo>
                  <a:lnTo>
                    <a:pt x="195" y="34"/>
                  </a:lnTo>
                  <a:lnTo>
                    <a:pt x="203" y="40"/>
                  </a:lnTo>
                  <a:lnTo>
                    <a:pt x="211" y="48"/>
                  </a:lnTo>
                  <a:lnTo>
                    <a:pt x="218" y="56"/>
                  </a:lnTo>
                  <a:lnTo>
                    <a:pt x="223" y="65"/>
                  </a:lnTo>
                  <a:lnTo>
                    <a:pt x="228" y="75"/>
                  </a:lnTo>
                  <a:lnTo>
                    <a:pt x="232" y="84"/>
                  </a:lnTo>
                  <a:lnTo>
                    <a:pt x="236" y="94"/>
                  </a:lnTo>
                  <a:lnTo>
                    <a:pt x="239" y="105"/>
                  </a:lnTo>
                  <a:lnTo>
                    <a:pt x="240" y="116"/>
                  </a:lnTo>
                  <a:lnTo>
                    <a:pt x="240" y="116"/>
                  </a:lnTo>
                  <a:lnTo>
                    <a:pt x="240" y="127"/>
                  </a:lnTo>
                  <a:lnTo>
                    <a:pt x="240" y="138"/>
                  </a:lnTo>
                  <a:lnTo>
                    <a:pt x="237" y="150"/>
                  </a:lnTo>
                  <a:lnTo>
                    <a:pt x="235" y="160"/>
                  </a:lnTo>
                  <a:lnTo>
                    <a:pt x="231" y="171"/>
                  </a:lnTo>
                  <a:lnTo>
                    <a:pt x="225" y="180"/>
                  </a:lnTo>
                  <a:lnTo>
                    <a:pt x="220" y="189"/>
                  </a:lnTo>
                  <a:lnTo>
                    <a:pt x="214" y="199"/>
                  </a:lnTo>
                  <a:lnTo>
                    <a:pt x="206" y="207"/>
                  </a:lnTo>
                  <a:lnTo>
                    <a:pt x="198" y="214"/>
                  </a:lnTo>
                  <a:lnTo>
                    <a:pt x="189" y="221"/>
                  </a:lnTo>
                  <a:lnTo>
                    <a:pt x="179" y="226"/>
                  </a:lnTo>
                  <a:lnTo>
                    <a:pt x="169" y="230"/>
                  </a:lnTo>
                  <a:lnTo>
                    <a:pt x="158" y="234"/>
                  </a:lnTo>
                  <a:lnTo>
                    <a:pt x="148" y="237"/>
                  </a:lnTo>
                  <a:lnTo>
                    <a:pt x="136" y="239"/>
                  </a:lnTo>
                  <a:lnTo>
                    <a:pt x="13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9"/>
            <p:cNvSpPr>
              <a:spLocks noEditPoints="1"/>
            </p:cNvSpPr>
            <p:nvPr/>
          </p:nvSpPr>
          <p:spPr bwMode="auto">
            <a:xfrm>
              <a:off x="2867026" y="5345113"/>
              <a:ext cx="749300" cy="642938"/>
            </a:xfrm>
            <a:custGeom>
              <a:avLst/>
              <a:gdLst>
                <a:gd name="T0" fmla="*/ 440 w 472"/>
                <a:gd name="T1" fmla="*/ 152 h 405"/>
                <a:gd name="T2" fmla="*/ 462 w 472"/>
                <a:gd name="T3" fmla="*/ 110 h 405"/>
                <a:gd name="T4" fmla="*/ 408 w 472"/>
                <a:gd name="T5" fmla="*/ 82 h 405"/>
                <a:gd name="T6" fmla="*/ 368 w 472"/>
                <a:gd name="T7" fmla="*/ 48 h 405"/>
                <a:gd name="T8" fmla="*/ 339 w 472"/>
                <a:gd name="T9" fmla="*/ 0 h 405"/>
                <a:gd name="T10" fmla="*/ 293 w 472"/>
                <a:gd name="T11" fmla="*/ 28 h 405"/>
                <a:gd name="T12" fmla="*/ 243 w 472"/>
                <a:gd name="T13" fmla="*/ 29 h 405"/>
                <a:gd name="T14" fmla="*/ 195 w 472"/>
                <a:gd name="T15" fmla="*/ 13 h 405"/>
                <a:gd name="T16" fmla="*/ 176 w 472"/>
                <a:gd name="T17" fmla="*/ 67 h 405"/>
                <a:gd name="T18" fmla="*/ 128 w 472"/>
                <a:gd name="T19" fmla="*/ 104 h 405"/>
                <a:gd name="T20" fmla="*/ 95 w 472"/>
                <a:gd name="T21" fmla="*/ 148 h 405"/>
                <a:gd name="T22" fmla="*/ 46 w 472"/>
                <a:gd name="T23" fmla="*/ 151 h 405"/>
                <a:gd name="T24" fmla="*/ 37 w 472"/>
                <a:gd name="T25" fmla="*/ 209 h 405"/>
                <a:gd name="T26" fmla="*/ 0 w 472"/>
                <a:gd name="T27" fmla="*/ 253 h 405"/>
                <a:gd name="T28" fmla="*/ 31 w 472"/>
                <a:gd name="T29" fmla="*/ 289 h 405"/>
                <a:gd name="T30" fmla="*/ 33 w 472"/>
                <a:gd name="T31" fmla="*/ 346 h 405"/>
                <a:gd name="T32" fmla="*/ 83 w 472"/>
                <a:gd name="T33" fmla="*/ 360 h 405"/>
                <a:gd name="T34" fmla="*/ 129 w 472"/>
                <a:gd name="T35" fmla="*/ 400 h 405"/>
                <a:gd name="T36" fmla="*/ 174 w 472"/>
                <a:gd name="T37" fmla="*/ 376 h 405"/>
                <a:gd name="T38" fmla="*/ 226 w 472"/>
                <a:gd name="T39" fmla="*/ 377 h 405"/>
                <a:gd name="T40" fmla="*/ 273 w 472"/>
                <a:gd name="T41" fmla="*/ 351 h 405"/>
                <a:gd name="T42" fmla="*/ 323 w 472"/>
                <a:gd name="T43" fmla="*/ 350 h 405"/>
                <a:gd name="T44" fmla="*/ 372 w 472"/>
                <a:gd name="T45" fmla="*/ 365 h 405"/>
                <a:gd name="T46" fmla="*/ 390 w 472"/>
                <a:gd name="T47" fmla="*/ 310 h 405"/>
                <a:gd name="T48" fmla="*/ 438 w 472"/>
                <a:gd name="T49" fmla="*/ 273 h 405"/>
                <a:gd name="T50" fmla="*/ 472 w 472"/>
                <a:gd name="T51" fmla="*/ 234 h 405"/>
                <a:gd name="T52" fmla="*/ 170 w 472"/>
                <a:gd name="T53" fmla="*/ 340 h 405"/>
                <a:gd name="T54" fmla="*/ 86 w 472"/>
                <a:gd name="T55" fmla="*/ 317 h 405"/>
                <a:gd name="T56" fmla="*/ 62 w 472"/>
                <a:gd name="T57" fmla="*/ 255 h 405"/>
                <a:gd name="T58" fmla="*/ 108 w 472"/>
                <a:gd name="T59" fmla="*/ 181 h 405"/>
                <a:gd name="T60" fmla="*/ 123 w 472"/>
                <a:gd name="T61" fmla="*/ 206 h 405"/>
                <a:gd name="T62" fmla="*/ 104 w 472"/>
                <a:gd name="T63" fmla="*/ 259 h 405"/>
                <a:gd name="T64" fmla="*/ 144 w 472"/>
                <a:gd name="T65" fmla="*/ 298 h 405"/>
                <a:gd name="T66" fmla="*/ 198 w 472"/>
                <a:gd name="T67" fmla="*/ 326 h 405"/>
                <a:gd name="T68" fmla="*/ 438 w 472"/>
                <a:gd name="T69" fmla="*/ 261 h 405"/>
                <a:gd name="T70" fmla="*/ 379 w 472"/>
                <a:gd name="T71" fmla="*/ 305 h 405"/>
                <a:gd name="T72" fmla="*/ 376 w 472"/>
                <a:gd name="T73" fmla="*/ 348 h 405"/>
                <a:gd name="T74" fmla="*/ 344 w 472"/>
                <a:gd name="T75" fmla="*/ 352 h 405"/>
                <a:gd name="T76" fmla="*/ 284 w 472"/>
                <a:gd name="T77" fmla="*/ 339 h 405"/>
                <a:gd name="T78" fmla="*/ 253 w 472"/>
                <a:gd name="T79" fmla="*/ 358 h 405"/>
                <a:gd name="T80" fmla="*/ 218 w 472"/>
                <a:gd name="T81" fmla="*/ 361 h 405"/>
                <a:gd name="T82" fmla="*/ 205 w 472"/>
                <a:gd name="T83" fmla="*/ 317 h 405"/>
                <a:gd name="T84" fmla="*/ 143 w 472"/>
                <a:gd name="T85" fmla="*/ 286 h 405"/>
                <a:gd name="T86" fmla="*/ 116 w 472"/>
                <a:gd name="T87" fmla="*/ 259 h 405"/>
                <a:gd name="T88" fmla="*/ 133 w 472"/>
                <a:gd name="T89" fmla="*/ 205 h 405"/>
                <a:gd name="T90" fmla="*/ 115 w 472"/>
                <a:gd name="T91" fmla="*/ 158 h 405"/>
                <a:gd name="T92" fmla="*/ 128 w 472"/>
                <a:gd name="T93" fmla="*/ 116 h 405"/>
                <a:gd name="T94" fmla="*/ 176 w 472"/>
                <a:gd name="T95" fmla="*/ 85 h 405"/>
                <a:gd name="T96" fmla="*/ 186 w 472"/>
                <a:gd name="T97" fmla="*/ 37 h 405"/>
                <a:gd name="T98" fmla="*/ 214 w 472"/>
                <a:gd name="T99" fmla="*/ 23 h 405"/>
                <a:gd name="T100" fmla="*/ 249 w 472"/>
                <a:gd name="T101" fmla="*/ 42 h 405"/>
                <a:gd name="T102" fmla="*/ 301 w 472"/>
                <a:gd name="T103" fmla="*/ 36 h 405"/>
                <a:gd name="T104" fmla="*/ 340 w 472"/>
                <a:gd name="T105" fmla="*/ 13 h 405"/>
                <a:gd name="T106" fmla="*/ 356 w 472"/>
                <a:gd name="T107" fmla="*/ 53 h 405"/>
                <a:gd name="T108" fmla="*/ 405 w 472"/>
                <a:gd name="T109" fmla="*/ 94 h 405"/>
                <a:gd name="T110" fmla="*/ 448 w 472"/>
                <a:gd name="T111" fmla="*/ 106 h 405"/>
                <a:gd name="T112" fmla="*/ 427 w 472"/>
                <a:gd name="T113" fmla="*/ 149 h 405"/>
                <a:gd name="T114" fmla="*/ 437 w 472"/>
                <a:gd name="T115" fmla="*/ 2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405">
                  <a:moveTo>
                    <a:pt x="459" y="210"/>
                  </a:moveTo>
                  <a:lnTo>
                    <a:pt x="447" y="202"/>
                  </a:lnTo>
                  <a:lnTo>
                    <a:pt x="447" y="202"/>
                  </a:lnTo>
                  <a:lnTo>
                    <a:pt x="444" y="199"/>
                  </a:lnTo>
                  <a:lnTo>
                    <a:pt x="444" y="199"/>
                  </a:lnTo>
                  <a:lnTo>
                    <a:pt x="444" y="193"/>
                  </a:lnTo>
                  <a:lnTo>
                    <a:pt x="444" y="193"/>
                  </a:lnTo>
                  <a:lnTo>
                    <a:pt x="444" y="172"/>
                  </a:lnTo>
                  <a:lnTo>
                    <a:pt x="440" y="152"/>
                  </a:lnTo>
                  <a:lnTo>
                    <a:pt x="440" y="152"/>
                  </a:lnTo>
                  <a:lnTo>
                    <a:pt x="443" y="149"/>
                  </a:lnTo>
                  <a:lnTo>
                    <a:pt x="452" y="139"/>
                  </a:lnTo>
                  <a:lnTo>
                    <a:pt x="452" y="139"/>
                  </a:lnTo>
                  <a:lnTo>
                    <a:pt x="456" y="135"/>
                  </a:lnTo>
                  <a:lnTo>
                    <a:pt x="459" y="129"/>
                  </a:lnTo>
                  <a:lnTo>
                    <a:pt x="460" y="125"/>
                  </a:lnTo>
                  <a:lnTo>
                    <a:pt x="462" y="120"/>
                  </a:lnTo>
                  <a:lnTo>
                    <a:pt x="462" y="110"/>
                  </a:lnTo>
                  <a:lnTo>
                    <a:pt x="459" y="100"/>
                  </a:lnTo>
                  <a:lnTo>
                    <a:pt x="454" y="93"/>
                  </a:lnTo>
                  <a:lnTo>
                    <a:pt x="447" y="86"/>
                  </a:lnTo>
                  <a:lnTo>
                    <a:pt x="438" y="81"/>
                  </a:lnTo>
                  <a:lnTo>
                    <a:pt x="433" y="79"/>
                  </a:lnTo>
                  <a:lnTo>
                    <a:pt x="427" y="79"/>
                  </a:lnTo>
                  <a:lnTo>
                    <a:pt x="427" y="79"/>
                  </a:lnTo>
                  <a:lnTo>
                    <a:pt x="422" y="79"/>
                  </a:lnTo>
                  <a:lnTo>
                    <a:pt x="408" y="82"/>
                  </a:lnTo>
                  <a:lnTo>
                    <a:pt x="408" y="82"/>
                  </a:lnTo>
                  <a:lnTo>
                    <a:pt x="404" y="82"/>
                  </a:lnTo>
                  <a:lnTo>
                    <a:pt x="404" y="82"/>
                  </a:lnTo>
                  <a:lnTo>
                    <a:pt x="396" y="74"/>
                  </a:lnTo>
                  <a:lnTo>
                    <a:pt x="388" y="66"/>
                  </a:lnTo>
                  <a:lnTo>
                    <a:pt x="379" y="58"/>
                  </a:lnTo>
                  <a:lnTo>
                    <a:pt x="368" y="52"/>
                  </a:lnTo>
                  <a:lnTo>
                    <a:pt x="368" y="52"/>
                  </a:lnTo>
                  <a:lnTo>
                    <a:pt x="368" y="48"/>
                  </a:lnTo>
                  <a:lnTo>
                    <a:pt x="368" y="35"/>
                  </a:lnTo>
                  <a:lnTo>
                    <a:pt x="368" y="35"/>
                  </a:lnTo>
                  <a:lnTo>
                    <a:pt x="367" y="27"/>
                  </a:lnTo>
                  <a:lnTo>
                    <a:pt x="364" y="20"/>
                  </a:lnTo>
                  <a:lnTo>
                    <a:pt x="360" y="13"/>
                  </a:lnTo>
                  <a:lnTo>
                    <a:pt x="356" y="9"/>
                  </a:lnTo>
                  <a:lnTo>
                    <a:pt x="351" y="6"/>
                  </a:lnTo>
                  <a:lnTo>
                    <a:pt x="344" y="2"/>
                  </a:lnTo>
                  <a:lnTo>
                    <a:pt x="339" y="0"/>
                  </a:lnTo>
                  <a:lnTo>
                    <a:pt x="332" y="0"/>
                  </a:lnTo>
                  <a:lnTo>
                    <a:pt x="332" y="0"/>
                  </a:lnTo>
                  <a:lnTo>
                    <a:pt x="324" y="0"/>
                  </a:lnTo>
                  <a:lnTo>
                    <a:pt x="317" y="3"/>
                  </a:lnTo>
                  <a:lnTo>
                    <a:pt x="310" y="7"/>
                  </a:lnTo>
                  <a:lnTo>
                    <a:pt x="303" y="13"/>
                  </a:lnTo>
                  <a:lnTo>
                    <a:pt x="295" y="25"/>
                  </a:lnTo>
                  <a:lnTo>
                    <a:pt x="295" y="25"/>
                  </a:lnTo>
                  <a:lnTo>
                    <a:pt x="293" y="28"/>
                  </a:lnTo>
                  <a:lnTo>
                    <a:pt x="293" y="28"/>
                  </a:lnTo>
                  <a:lnTo>
                    <a:pt x="288" y="28"/>
                  </a:lnTo>
                  <a:lnTo>
                    <a:pt x="288" y="28"/>
                  </a:lnTo>
                  <a:lnTo>
                    <a:pt x="284" y="28"/>
                  </a:lnTo>
                  <a:lnTo>
                    <a:pt x="284" y="28"/>
                  </a:lnTo>
                  <a:lnTo>
                    <a:pt x="264" y="28"/>
                  </a:lnTo>
                  <a:lnTo>
                    <a:pt x="247" y="32"/>
                  </a:lnTo>
                  <a:lnTo>
                    <a:pt x="247" y="32"/>
                  </a:lnTo>
                  <a:lnTo>
                    <a:pt x="243" y="29"/>
                  </a:lnTo>
                  <a:lnTo>
                    <a:pt x="234" y="20"/>
                  </a:lnTo>
                  <a:lnTo>
                    <a:pt x="234" y="20"/>
                  </a:lnTo>
                  <a:lnTo>
                    <a:pt x="227" y="15"/>
                  </a:lnTo>
                  <a:lnTo>
                    <a:pt x="222" y="12"/>
                  </a:lnTo>
                  <a:lnTo>
                    <a:pt x="215" y="11"/>
                  </a:lnTo>
                  <a:lnTo>
                    <a:pt x="208" y="9"/>
                  </a:lnTo>
                  <a:lnTo>
                    <a:pt x="208" y="9"/>
                  </a:lnTo>
                  <a:lnTo>
                    <a:pt x="202" y="11"/>
                  </a:lnTo>
                  <a:lnTo>
                    <a:pt x="195" y="13"/>
                  </a:lnTo>
                  <a:lnTo>
                    <a:pt x="189" y="16"/>
                  </a:lnTo>
                  <a:lnTo>
                    <a:pt x="183" y="21"/>
                  </a:lnTo>
                  <a:lnTo>
                    <a:pt x="178" y="28"/>
                  </a:lnTo>
                  <a:lnTo>
                    <a:pt x="176" y="35"/>
                  </a:lnTo>
                  <a:lnTo>
                    <a:pt x="174" y="42"/>
                  </a:lnTo>
                  <a:lnTo>
                    <a:pt x="174" y="50"/>
                  </a:lnTo>
                  <a:lnTo>
                    <a:pt x="176" y="64"/>
                  </a:lnTo>
                  <a:lnTo>
                    <a:pt x="176" y="64"/>
                  </a:lnTo>
                  <a:lnTo>
                    <a:pt x="176" y="67"/>
                  </a:lnTo>
                  <a:lnTo>
                    <a:pt x="176" y="67"/>
                  </a:lnTo>
                  <a:lnTo>
                    <a:pt x="168" y="77"/>
                  </a:lnTo>
                  <a:lnTo>
                    <a:pt x="160" y="85"/>
                  </a:lnTo>
                  <a:lnTo>
                    <a:pt x="152" y="94"/>
                  </a:lnTo>
                  <a:lnTo>
                    <a:pt x="145" y="104"/>
                  </a:lnTo>
                  <a:lnTo>
                    <a:pt x="145" y="104"/>
                  </a:lnTo>
                  <a:lnTo>
                    <a:pt x="141" y="104"/>
                  </a:lnTo>
                  <a:lnTo>
                    <a:pt x="128" y="104"/>
                  </a:lnTo>
                  <a:lnTo>
                    <a:pt x="128" y="104"/>
                  </a:lnTo>
                  <a:lnTo>
                    <a:pt x="119" y="106"/>
                  </a:lnTo>
                  <a:lnTo>
                    <a:pt x="112" y="110"/>
                  </a:lnTo>
                  <a:lnTo>
                    <a:pt x="106" y="114"/>
                  </a:lnTo>
                  <a:lnTo>
                    <a:pt x="100" y="119"/>
                  </a:lnTo>
                  <a:lnTo>
                    <a:pt x="96" y="125"/>
                  </a:lnTo>
                  <a:lnTo>
                    <a:pt x="94" y="133"/>
                  </a:lnTo>
                  <a:lnTo>
                    <a:pt x="94" y="141"/>
                  </a:lnTo>
                  <a:lnTo>
                    <a:pt x="95" y="148"/>
                  </a:lnTo>
                  <a:lnTo>
                    <a:pt x="95" y="148"/>
                  </a:lnTo>
                  <a:lnTo>
                    <a:pt x="89" y="152"/>
                  </a:lnTo>
                  <a:lnTo>
                    <a:pt x="89" y="152"/>
                  </a:lnTo>
                  <a:lnTo>
                    <a:pt x="86" y="151"/>
                  </a:lnTo>
                  <a:lnTo>
                    <a:pt x="75" y="145"/>
                  </a:lnTo>
                  <a:lnTo>
                    <a:pt x="75" y="145"/>
                  </a:lnTo>
                  <a:lnTo>
                    <a:pt x="67" y="143"/>
                  </a:lnTo>
                  <a:lnTo>
                    <a:pt x="60" y="143"/>
                  </a:lnTo>
                  <a:lnTo>
                    <a:pt x="52" y="145"/>
                  </a:lnTo>
                  <a:lnTo>
                    <a:pt x="46" y="151"/>
                  </a:lnTo>
                  <a:lnTo>
                    <a:pt x="41" y="156"/>
                  </a:lnTo>
                  <a:lnTo>
                    <a:pt x="38" y="164"/>
                  </a:lnTo>
                  <a:lnTo>
                    <a:pt x="37" y="172"/>
                  </a:lnTo>
                  <a:lnTo>
                    <a:pt x="40" y="181"/>
                  </a:lnTo>
                  <a:lnTo>
                    <a:pt x="44" y="190"/>
                  </a:lnTo>
                  <a:lnTo>
                    <a:pt x="44" y="190"/>
                  </a:lnTo>
                  <a:lnTo>
                    <a:pt x="45" y="193"/>
                  </a:lnTo>
                  <a:lnTo>
                    <a:pt x="45" y="193"/>
                  </a:lnTo>
                  <a:lnTo>
                    <a:pt x="37" y="209"/>
                  </a:lnTo>
                  <a:lnTo>
                    <a:pt x="31" y="224"/>
                  </a:lnTo>
                  <a:lnTo>
                    <a:pt x="31" y="224"/>
                  </a:lnTo>
                  <a:lnTo>
                    <a:pt x="28" y="226"/>
                  </a:lnTo>
                  <a:lnTo>
                    <a:pt x="19" y="230"/>
                  </a:lnTo>
                  <a:lnTo>
                    <a:pt x="19" y="230"/>
                  </a:lnTo>
                  <a:lnTo>
                    <a:pt x="11" y="234"/>
                  </a:lnTo>
                  <a:lnTo>
                    <a:pt x="4" y="239"/>
                  </a:lnTo>
                  <a:lnTo>
                    <a:pt x="2" y="245"/>
                  </a:lnTo>
                  <a:lnTo>
                    <a:pt x="0" y="253"/>
                  </a:lnTo>
                  <a:lnTo>
                    <a:pt x="0" y="261"/>
                  </a:lnTo>
                  <a:lnTo>
                    <a:pt x="4" y="269"/>
                  </a:lnTo>
                  <a:lnTo>
                    <a:pt x="9" y="274"/>
                  </a:lnTo>
                  <a:lnTo>
                    <a:pt x="17" y="280"/>
                  </a:lnTo>
                  <a:lnTo>
                    <a:pt x="27" y="282"/>
                  </a:lnTo>
                  <a:lnTo>
                    <a:pt x="27" y="282"/>
                  </a:lnTo>
                  <a:lnTo>
                    <a:pt x="29" y="284"/>
                  </a:lnTo>
                  <a:lnTo>
                    <a:pt x="29" y="284"/>
                  </a:lnTo>
                  <a:lnTo>
                    <a:pt x="31" y="289"/>
                  </a:lnTo>
                  <a:lnTo>
                    <a:pt x="31" y="289"/>
                  </a:lnTo>
                  <a:lnTo>
                    <a:pt x="36" y="303"/>
                  </a:lnTo>
                  <a:lnTo>
                    <a:pt x="42" y="317"/>
                  </a:lnTo>
                  <a:lnTo>
                    <a:pt x="42" y="317"/>
                  </a:lnTo>
                  <a:lnTo>
                    <a:pt x="41" y="319"/>
                  </a:lnTo>
                  <a:lnTo>
                    <a:pt x="36" y="329"/>
                  </a:lnTo>
                  <a:lnTo>
                    <a:pt x="36" y="329"/>
                  </a:lnTo>
                  <a:lnTo>
                    <a:pt x="33" y="338"/>
                  </a:lnTo>
                  <a:lnTo>
                    <a:pt x="33" y="346"/>
                  </a:lnTo>
                  <a:lnTo>
                    <a:pt x="36" y="352"/>
                  </a:lnTo>
                  <a:lnTo>
                    <a:pt x="41" y="359"/>
                  </a:lnTo>
                  <a:lnTo>
                    <a:pt x="46" y="364"/>
                  </a:lnTo>
                  <a:lnTo>
                    <a:pt x="54" y="367"/>
                  </a:lnTo>
                  <a:lnTo>
                    <a:pt x="62" y="367"/>
                  </a:lnTo>
                  <a:lnTo>
                    <a:pt x="70" y="365"/>
                  </a:lnTo>
                  <a:lnTo>
                    <a:pt x="81" y="361"/>
                  </a:lnTo>
                  <a:lnTo>
                    <a:pt x="81" y="361"/>
                  </a:lnTo>
                  <a:lnTo>
                    <a:pt x="83" y="360"/>
                  </a:lnTo>
                  <a:lnTo>
                    <a:pt x="83" y="360"/>
                  </a:lnTo>
                  <a:lnTo>
                    <a:pt x="99" y="368"/>
                  </a:lnTo>
                  <a:lnTo>
                    <a:pt x="115" y="375"/>
                  </a:lnTo>
                  <a:lnTo>
                    <a:pt x="115" y="375"/>
                  </a:lnTo>
                  <a:lnTo>
                    <a:pt x="116" y="377"/>
                  </a:lnTo>
                  <a:lnTo>
                    <a:pt x="119" y="387"/>
                  </a:lnTo>
                  <a:lnTo>
                    <a:pt x="119" y="387"/>
                  </a:lnTo>
                  <a:lnTo>
                    <a:pt x="123" y="394"/>
                  </a:lnTo>
                  <a:lnTo>
                    <a:pt x="129" y="400"/>
                  </a:lnTo>
                  <a:lnTo>
                    <a:pt x="136" y="404"/>
                  </a:lnTo>
                  <a:lnTo>
                    <a:pt x="144" y="405"/>
                  </a:lnTo>
                  <a:lnTo>
                    <a:pt x="152" y="404"/>
                  </a:lnTo>
                  <a:lnTo>
                    <a:pt x="158" y="401"/>
                  </a:lnTo>
                  <a:lnTo>
                    <a:pt x="165" y="396"/>
                  </a:lnTo>
                  <a:lnTo>
                    <a:pt x="169" y="388"/>
                  </a:lnTo>
                  <a:lnTo>
                    <a:pt x="173" y="379"/>
                  </a:lnTo>
                  <a:lnTo>
                    <a:pt x="173" y="379"/>
                  </a:lnTo>
                  <a:lnTo>
                    <a:pt x="174" y="376"/>
                  </a:lnTo>
                  <a:lnTo>
                    <a:pt x="174" y="376"/>
                  </a:lnTo>
                  <a:lnTo>
                    <a:pt x="178" y="375"/>
                  </a:lnTo>
                  <a:lnTo>
                    <a:pt x="178" y="375"/>
                  </a:lnTo>
                  <a:lnTo>
                    <a:pt x="193" y="369"/>
                  </a:lnTo>
                  <a:lnTo>
                    <a:pt x="206" y="364"/>
                  </a:lnTo>
                  <a:lnTo>
                    <a:pt x="206" y="364"/>
                  </a:lnTo>
                  <a:lnTo>
                    <a:pt x="211" y="369"/>
                  </a:lnTo>
                  <a:lnTo>
                    <a:pt x="218" y="375"/>
                  </a:lnTo>
                  <a:lnTo>
                    <a:pt x="226" y="377"/>
                  </a:lnTo>
                  <a:lnTo>
                    <a:pt x="235" y="379"/>
                  </a:lnTo>
                  <a:lnTo>
                    <a:pt x="235" y="379"/>
                  </a:lnTo>
                  <a:lnTo>
                    <a:pt x="241" y="377"/>
                  </a:lnTo>
                  <a:lnTo>
                    <a:pt x="249" y="375"/>
                  </a:lnTo>
                  <a:lnTo>
                    <a:pt x="256" y="371"/>
                  </a:lnTo>
                  <a:lnTo>
                    <a:pt x="263" y="364"/>
                  </a:lnTo>
                  <a:lnTo>
                    <a:pt x="270" y="354"/>
                  </a:lnTo>
                  <a:lnTo>
                    <a:pt x="270" y="354"/>
                  </a:lnTo>
                  <a:lnTo>
                    <a:pt x="273" y="351"/>
                  </a:lnTo>
                  <a:lnTo>
                    <a:pt x="273" y="351"/>
                  </a:lnTo>
                  <a:lnTo>
                    <a:pt x="280" y="351"/>
                  </a:lnTo>
                  <a:lnTo>
                    <a:pt x="280" y="351"/>
                  </a:lnTo>
                  <a:lnTo>
                    <a:pt x="284" y="351"/>
                  </a:lnTo>
                  <a:lnTo>
                    <a:pt x="284" y="351"/>
                  </a:lnTo>
                  <a:lnTo>
                    <a:pt x="302" y="350"/>
                  </a:lnTo>
                  <a:lnTo>
                    <a:pt x="321" y="347"/>
                  </a:lnTo>
                  <a:lnTo>
                    <a:pt x="321" y="347"/>
                  </a:lnTo>
                  <a:lnTo>
                    <a:pt x="323" y="350"/>
                  </a:lnTo>
                  <a:lnTo>
                    <a:pt x="334" y="359"/>
                  </a:lnTo>
                  <a:lnTo>
                    <a:pt x="334" y="359"/>
                  </a:lnTo>
                  <a:lnTo>
                    <a:pt x="339" y="363"/>
                  </a:lnTo>
                  <a:lnTo>
                    <a:pt x="344" y="365"/>
                  </a:lnTo>
                  <a:lnTo>
                    <a:pt x="351" y="368"/>
                  </a:lnTo>
                  <a:lnTo>
                    <a:pt x="357" y="368"/>
                  </a:lnTo>
                  <a:lnTo>
                    <a:pt x="357" y="368"/>
                  </a:lnTo>
                  <a:lnTo>
                    <a:pt x="364" y="367"/>
                  </a:lnTo>
                  <a:lnTo>
                    <a:pt x="372" y="365"/>
                  </a:lnTo>
                  <a:lnTo>
                    <a:pt x="377" y="361"/>
                  </a:lnTo>
                  <a:lnTo>
                    <a:pt x="384" y="356"/>
                  </a:lnTo>
                  <a:lnTo>
                    <a:pt x="388" y="351"/>
                  </a:lnTo>
                  <a:lnTo>
                    <a:pt x="390" y="344"/>
                  </a:lnTo>
                  <a:lnTo>
                    <a:pt x="393" y="336"/>
                  </a:lnTo>
                  <a:lnTo>
                    <a:pt x="393" y="329"/>
                  </a:lnTo>
                  <a:lnTo>
                    <a:pt x="390" y="314"/>
                  </a:lnTo>
                  <a:lnTo>
                    <a:pt x="390" y="314"/>
                  </a:lnTo>
                  <a:lnTo>
                    <a:pt x="390" y="310"/>
                  </a:lnTo>
                  <a:lnTo>
                    <a:pt x="390" y="310"/>
                  </a:lnTo>
                  <a:lnTo>
                    <a:pt x="398" y="302"/>
                  </a:lnTo>
                  <a:lnTo>
                    <a:pt x="406" y="293"/>
                  </a:lnTo>
                  <a:lnTo>
                    <a:pt x="414" y="284"/>
                  </a:lnTo>
                  <a:lnTo>
                    <a:pt x="421" y="274"/>
                  </a:lnTo>
                  <a:lnTo>
                    <a:pt x="421" y="274"/>
                  </a:lnTo>
                  <a:lnTo>
                    <a:pt x="425" y="274"/>
                  </a:lnTo>
                  <a:lnTo>
                    <a:pt x="438" y="273"/>
                  </a:lnTo>
                  <a:lnTo>
                    <a:pt x="438" y="273"/>
                  </a:lnTo>
                  <a:lnTo>
                    <a:pt x="444" y="273"/>
                  </a:lnTo>
                  <a:lnTo>
                    <a:pt x="450" y="272"/>
                  </a:lnTo>
                  <a:lnTo>
                    <a:pt x="455" y="269"/>
                  </a:lnTo>
                  <a:lnTo>
                    <a:pt x="459" y="267"/>
                  </a:lnTo>
                  <a:lnTo>
                    <a:pt x="463" y="263"/>
                  </a:lnTo>
                  <a:lnTo>
                    <a:pt x="467" y="259"/>
                  </a:lnTo>
                  <a:lnTo>
                    <a:pt x="471" y="249"/>
                  </a:lnTo>
                  <a:lnTo>
                    <a:pt x="472" y="239"/>
                  </a:lnTo>
                  <a:lnTo>
                    <a:pt x="472" y="234"/>
                  </a:lnTo>
                  <a:lnTo>
                    <a:pt x="471" y="228"/>
                  </a:lnTo>
                  <a:lnTo>
                    <a:pt x="469" y="223"/>
                  </a:lnTo>
                  <a:lnTo>
                    <a:pt x="467" y="218"/>
                  </a:lnTo>
                  <a:lnTo>
                    <a:pt x="463" y="214"/>
                  </a:lnTo>
                  <a:lnTo>
                    <a:pt x="459" y="210"/>
                  </a:lnTo>
                  <a:lnTo>
                    <a:pt x="459" y="210"/>
                  </a:lnTo>
                  <a:close/>
                  <a:moveTo>
                    <a:pt x="178" y="338"/>
                  </a:moveTo>
                  <a:lnTo>
                    <a:pt x="178" y="338"/>
                  </a:lnTo>
                  <a:lnTo>
                    <a:pt x="170" y="340"/>
                  </a:lnTo>
                  <a:lnTo>
                    <a:pt x="161" y="342"/>
                  </a:lnTo>
                  <a:lnTo>
                    <a:pt x="153" y="343"/>
                  </a:lnTo>
                  <a:lnTo>
                    <a:pt x="145" y="343"/>
                  </a:lnTo>
                  <a:lnTo>
                    <a:pt x="136" y="342"/>
                  </a:lnTo>
                  <a:lnTo>
                    <a:pt x="128" y="340"/>
                  </a:lnTo>
                  <a:lnTo>
                    <a:pt x="112" y="335"/>
                  </a:lnTo>
                  <a:lnTo>
                    <a:pt x="99" y="327"/>
                  </a:lnTo>
                  <a:lnTo>
                    <a:pt x="92" y="322"/>
                  </a:lnTo>
                  <a:lnTo>
                    <a:pt x="86" y="317"/>
                  </a:lnTo>
                  <a:lnTo>
                    <a:pt x="81" y="310"/>
                  </a:lnTo>
                  <a:lnTo>
                    <a:pt x="75" y="303"/>
                  </a:lnTo>
                  <a:lnTo>
                    <a:pt x="71" y="296"/>
                  </a:lnTo>
                  <a:lnTo>
                    <a:pt x="67" y="288"/>
                  </a:lnTo>
                  <a:lnTo>
                    <a:pt x="67" y="288"/>
                  </a:lnTo>
                  <a:lnTo>
                    <a:pt x="65" y="280"/>
                  </a:lnTo>
                  <a:lnTo>
                    <a:pt x="63" y="272"/>
                  </a:lnTo>
                  <a:lnTo>
                    <a:pt x="62" y="263"/>
                  </a:lnTo>
                  <a:lnTo>
                    <a:pt x="62" y="255"/>
                  </a:lnTo>
                  <a:lnTo>
                    <a:pt x="62" y="247"/>
                  </a:lnTo>
                  <a:lnTo>
                    <a:pt x="65" y="238"/>
                  </a:lnTo>
                  <a:lnTo>
                    <a:pt x="69" y="223"/>
                  </a:lnTo>
                  <a:lnTo>
                    <a:pt x="78" y="209"/>
                  </a:lnTo>
                  <a:lnTo>
                    <a:pt x="82" y="202"/>
                  </a:lnTo>
                  <a:lnTo>
                    <a:pt x="89" y="195"/>
                  </a:lnTo>
                  <a:lnTo>
                    <a:pt x="94" y="190"/>
                  </a:lnTo>
                  <a:lnTo>
                    <a:pt x="102" y="185"/>
                  </a:lnTo>
                  <a:lnTo>
                    <a:pt x="108" y="181"/>
                  </a:lnTo>
                  <a:lnTo>
                    <a:pt x="116" y="177"/>
                  </a:lnTo>
                  <a:lnTo>
                    <a:pt x="116" y="177"/>
                  </a:lnTo>
                  <a:lnTo>
                    <a:pt x="119" y="177"/>
                  </a:lnTo>
                  <a:lnTo>
                    <a:pt x="119" y="177"/>
                  </a:lnTo>
                  <a:lnTo>
                    <a:pt x="121" y="180"/>
                  </a:lnTo>
                  <a:lnTo>
                    <a:pt x="121" y="180"/>
                  </a:lnTo>
                  <a:lnTo>
                    <a:pt x="121" y="185"/>
                  </a:lnTo>
                  <a:lnTo>
                    <a:pt x="121" y="185"/>
                  </a:lnTo>
                  <a:lnTo>
                    <a:pt x="123" y="206"/>
                  </a:lnTo>
                  <a:lnTo>
                    <a:pt x="125" y="226"/>
                  </a:lnTo>
                  <a:lnTo>
                    <a:pt x="125" y="226"/>
                  </a:lnTo>
                  <a:lnTo>
                    <a:pt x="123" y="230"/>
                  </a:lnTo>
                  <a:lnTo>
                    <a:pt x="114" y="239"/>
                  </a:lnTo>
                  <a:lnTo>
                    <a:pt x="114" y="239"/>
                  </a:lnTo>
                  <a:lnTo>
                    <a:pt x="110" y="244"/>
                  </a:lnTo>
                  <a:lnTo>
                    <a:pt x="107" y="248"/>
                  </a:lnTo>
                  <a:lnTo>
                    <a:pt x="106" y="253"/>
                  </a:lnTo>
                  <a:lnTo>
                    <a:pt x="104" y="259"/>
                  </a:lnTo>
                  <a:lnTo>
                    <a:pt x="104" y="268"/>
                  </a:lnTo>
                  <a:lnTo>
                    <a:pt x="107" y="277"/>
                  </a:lnTo>
                  <a:lnTo>
                    <a:pt x="112" y="286"/>
                  </a:lnTo>
                  <a:lnTo>
                    <a:pt x="120" y="293"/>
                  </a:lnTo>
                  <a:lnTo>
                    <a:pt x="128" y="297"/>
                  </a:lnTo>
                  <a:lnTo>
                    <a:pt x="133" y="298"/>
                  </a:lnTo>
                  <a:lnTo>
                    <a:pt x="139" y="298"/>
                  </a:lnTo>
                  <a:lnTo>
                    <a:pt x="139" y="298"/>
                  </a:lnTo>
                  <a:lnTo>
                    <a:pt x="144" y="298"/>
                  </a:lnTo>
                  <a:lnTo>
                    <a:pt x="158" y="297"/>
                  </a:lnTo>
                  <a:lnTo>
                    <a:pt x="158" y="297"/>
                  </a:lnTo>
                  <a:lnTo>
                    <a:pt x="162" y="297"/>
                  </a:lnTo>
                  <a:lnTo>
                    <a:pt x="162" y="297"/>
                  </a:lnTo>
                  <a:lnTo>
                    <a:pt x="170" y="305"/>
                  </a:lnTo>
                  <a:lnTo>
                    <a:pt x="178" y="313"/>
                  </a:lnTo>
                  <a:lnTo>
                    <a:pt x="187" y="319"/>
                  </a:lnTo>
                  <a:lnTo>
                    <a:pt x="198" y="326"/>
                  </a:lnTo>
                  <a:lnTo>
                    <a:pt x="198" y="326"/>
                  </a:lnTo>
                  <a:lnTo>
                    <a:pt x="189" y="332"/>
                  </a:lnTo>
                  <a:lnTo>
                    <a:pt x="178" y="338"/>
                  </a:lnTo>
                  <a:lnTo>
                    <a:pt x="178" y="338"/>
                  </a:lnTo>
                  <a:close/>
                  <a:moveTo>
                    <a:pt x="460" y="245"/>
                  </a:moveTo>
                  <a:lnTo>
                    <a:pt x="460" y="245"/>
                  </a:lnTo>
                  <a:lnTo>
                    <a:pt x="458" y="251"/>
                  </a:lnTo>
                  <a:lnTo>
                    <a:pt x="452" y="256"/>
                  </a:lnTo>
                  <a:lnTo>
                    <a:pt x="446" y="260"/>
                  </a:lnTo>
                  <a:lnTo>
                    <a:pt x="438" y="261"/>
                  </a:lnTo>
                  <a:lnTo>
                    <a:pt x="423" y="263"/>
                  </a:lnTo>
                  <a:lnTo>
                    <a:pt x="423" y="263"/>
                  </a:lnTo>
                  <a:lnTo>
                    <a:pt x="418" y="263"/>
                  </a:lnTo>
                  <a:lnTo>
                    <a:pt x="413" y="264"/>
                  </a:lnTo>
                  <a:lnTo>
                    <a:pt x="410" y="268"/>
                  </a:lnTo>
                  <a:lnTo>
                    <a:pt x="410" y="268"/>
                  </a:lnTo>
                  <a:lnTo>
                    <a:pt x="398" y="286"/>
                  </a:lnTo>
                  <a:lnTo>
                    <a:pt x="382" y="301"/>
                  </a:lnTo>
                  <a:lnTo>
                    <a:pt x="379" y="305"/>
                  </a:lnTo>
                  <a:lnTo>
                    <a:pt x="379" y="310"/>
                  </a:lnTo>
                  <a:lnTo>
                    <a:pt x="379" y="310"/>
                  </a:lnTo>
                  <a:lnTo>
                    <a:pt x="379" y="315"/>
                  </a:lnTo>
                  <a:lnTo>
                    <a:pt x="381" y="330"/>
                  </a:lnTo>
                  <a:lnTo>
                    <a:pt x="381" y="330"/>
                  </a:lnTo>
                  <a:lnTo>
                    <a:pt x="381" y="335"/>
                  </a:lnTo>
                  <a:lnTo>
                    <a:pt x="380" y="340"/>
                  </a:lnTo>
                  <a:lnTo>
                    <a:pt x="377" y="344"/>
                  </a:lnTo>
                  <a:lnTo>
                    <a:pt x="376" y="348"/>
                  </a:lnTo>
                  <a:lnTo>
                    <a:pt x="376" y="348"/>
                  </a:lnTo>
                  <a:lnTo>
                    <a:pt x="372" y="352"/>
                  </a:lnTo>
                  <a:lnTo>
                    <a:pt x="367" y="355"/>
                  </a:lnTo>
                  <a:lnTo>
                    <a:pt x="363" y="356"/>
                  </a:lnTo>
                  <a:lnTo>
                    <a:pt x="357" y="356"/>
                  </a:lnTo>
                  <a:lnTo>
                    <a:pt x="357" y="356"/>
                  </a:lnTo>
                  <a:lnTo>
                    <a:pt x="352" y="356"/>
                  </a:lnTo>
                  <a:lnTo>
                    <a:pt x="348" y="355"/>
                  </a:lnTo>
                  <a:lnTo>
                    <a:pt x="344" y="352"/>
                  </a:lnTo>
                  <a:lnTo>
                    <a:pt x="342" y="350"/>
                  </a:lnTo>
                  <a:lnTo>
                    <a:pt x="331" y="340"/>
                  </a:lnTo>
                  <a:lnTo>
                    <a:pt x="331" y="340"/>
                  </a:lnTo>
                  <a:lnTo>
                    <a:pt x="327" y="338"/>
                  </a:lnTo>
                  <a:lnTo>
                    <a:pt x="323" y="334"/>
                  </a:lnTo>
                  <a:lnTo>
                    <a:pt x="318" y="335"/>
                  </a:lnTo>
                  <a:lnTo>
                    <a:pt x="318" y="335"/>
                  </a:lnTo>
                  <a:lnTo>
                    <a:pt x="301" y="338"/>
                  </a:lnTo>
                  <a:lnTo>
                    <a:pt x="284" y="339"/>
                  </a:lnTo>
                  <a:lnTo>
                    <a:pt x="284" y="339"/>
                  </a:lnTo>
                  <a:lnTo>
                    <a:pt x="280" y="339"/>
                  </a:lnTo>
                  <a:lnTo>
                    <a:pt x="280" y="339"/>
                  </a:lnTo>
                  <a:lnTo>
                    <a:pt x="274" y="339"/>
                  </a:lnTo>
                  <a:lnTo>
                    <a:pt x="269" y="339"/>
                  </a:lnTo>
                  <a:lnTo>
                    <a:pt x="265" y="343"/>
                  </a:lnTo>
                  <a:lnTo>
                    <a:pt x="265" y="343"/>
                  </a:lnTo>
                  <a:lnTo>
                    <a:pt x="261" y="347"/>
                  </a:lnTo>
                  <a:lnTo>
                    <a:pt x="253" y="358"/>
                  </a:lnTo>
                  <a:lnTo>
                    <a:pt x="253" y="358"/>
                  </a:lnTo>
                  <a:lnTo>
                    <a:pt x="249" y="361"/>
                  </a:lnTo>
                  <a:lnTo>
                    <a:pt x="244" y="364"/>
                  </a:lnTo>
                  <a:lnTo>
                    <a:pt x="240" y="367"/>
                  </a:lnTo>
                  <a:lnTo>
                    <a:pt x="235" y="367"/>
                  </a:lnTo>
                  <a:lnTo>
                    <a:pt x="235" y="367"/>
                  </a:lnTo>
                  <a:lnTo>
                    <a:pt x="226" y="365"/>
                  </a:lnTo>
                  <a:lnTo>
                    <a:pt x="222" y="364"/>
                  </a:lnTo>
                  <a:lnTo>
                    <a:pt x="218" y="361"/>
                  </a:lnTo>
                  <a:lnTo>
                    <a:pt x="215" y="358"/>
                  </a:lnTo>
                  <a:lnTo>
                    <a:pt x="212" y="354"/>
                  </a:lnTo>
                  <a:lnTo>
                    <a:pt x="211" y="350"/>
                  </a:lnTo>
                  <a:lnTo>
                    <a:pt x="210" y="344"/>
                  </a:lnTo>
                  <a:lnTo>
                    <a:pt x="210" y="330"/>
                  </a:lnTo>
                  <a:lnTo>
                    <a:pt x="210" y="330"/>
                  </a:lnTo>
                  <a:lnTo>
                    <a:pt x="210" y="325"/>
                  </a:lnTo>
                  <a:lnTo>
                    <a:pt x="208" y="319"/>
                  </a:lnTo>
                  <a:lnTo>
                    <a:pt x="205" y="317"/>
                  </a:lnTo>
                  <a:lnTo>
                    <a:pt x="205" y="317"/>
                  </a:lnTo>
                  <a:lnTo>
                    <a:pt x="186" y="303"/>
                  </a:lnTo>
                  <a:lnTo>
                    <a:pt x="170" y="289"/>
                  </a:lnTo>
                  <a:lnTo>
                    <a:pt x="168" y="285"/>
                  </a:lnTo>
                  <a:lnTo>
                    <a:pt x="162" y="285"/>
                  </a:lnTo>
                  <a:lnTo>
                    <a:pt x="162" y="285"/>
                  </a:lnTo>
                  <a:lnTo>
                    <a:pt x="157" y="285"/>
                  </a:lnTo>
                  <a:lnTo>
                    <a:pt x="143" y="286"/>
                  </a:lnTo>
                  <a:lnTo>
                    <a:pt x="143" y="286"/>
                  </a:lnTo>
                  <a:lnTo>
                    <a:pt x="139" y="288"/>
                  </a:lnTo>
                  <a:lnTo>
                    <a:pt x="139" y="288"/>
                  </a:lnTo>
                  <a:lnTo>
                    <a:pt x="132" y="286"/>
                  </a:lnTo>
                  <a:lnTo>
                    <a:pt x="125" y="282"/>
                  </a:lnTo>
                  <a:lnTo>
                    <a:pt x="120" y="278"/>
                  </a:lnTo>
                  <a:lnTo>
                    <a:pt x="118" y="273"/>
                  </a:lnTo>
                  <a:lnTo>
                    <a:pt x="118" y="273"/>
                  </a:lnTo>
                  <a:lnTo>
                    <a:pt x="116" y="267"/>
                  </a:lnTo>
                  <a:lnTo>
                    <a:pt x="116" y="259"/>
                  </a:lnTo>
                  <a:lnTo>
                    <a:pt x="118" y="253"/>
                  </a:lnTo>
                  <a:lnTo>
                    <a:pt x="123" y="247"/>
                  </a:lnTo>
                  <a:lnTo>
                    <a:pt x="132" y="238"/>
                  </a:lnTo>
                  <a:lnTo>
                    <a:pt x="132" y="238"/>
                  </a:lnTo>
                  <a:lnTo>
                    <a:pt x="135" y="234"/>
                  </a:lnTo>
                  <a:lnTo>
                    <a:pt x="139" y="228"/>
                  </a:lnTo>
                  <a:lnTo>
                    <a:pt x="137" y="223"/>
                  </a:lnTo>
                  <a:lnTo>
                    <a:pt x="137" y="223"/>
                  </a:lnTo>
                  <a:lnTo>
                    <a:pt x="133" y="205"/>
                  </a:lnTo>
                  <a:lnTo>
                    <a:pt x="133" y="185"/>
                  </a:lnTo>
                  <a:lnTo>
                    <a:pt x="133" y="185"/>
                  </a:lnTo>
                  <a:lnTo>
                    <a:pt x="133" y="180"/>
                  </a:lnTo>
                  <a:lnTo>
                    <a:pt x="133" y="174"/>
                  </a:lnTo>
                  <a:lnTo>
                    <a:pt x="129" y="170"/>
                  </a:lnTo>
                  <a:lnTo>
                    <a:pt x="129" y="170"/>
                  </a:lnTo>
                  <a:lnTo>
                    <a:pt x="125" y="168"/>
                  </a:lnTo>
                  <a:lnTo>
                    <a:pt x="115" y="158"/>
                  </a:lnTo>
                  <a:lnTo>
                    <a:pt x="115" y="158"/>
                  </a:lnTo>
                  <a:lnTo>
                    <a:pt x="108" y="153"/>
                  </a:lnTo>
                  <a:lnTo>
                    <a:pt x="106" y="147"/>
                  </a:lnTo>
                  <a:lnTo>
                    <a:pt x="106" y="139"/>
                  </a:lnTo>
                  <a:lnTo>
                    <a:pt x="107" y="133"/>
                  </a:lnTo>
                  <a:lnTo>
                    <a:pt x="107" y="133"/>
                  </a:lnTo>
                  <a:lnTo>
                    <a:pt x="110" y="127"/>
                  </a:lnTo>
                  <a:lnTo>
                    <a:pt x="114" y="122"/>
                  </a:lnTo>
                  <a:lnTo>
                    <a:pt x="120" y="118"/>
                  </a:lnTo>
                  <a:lnTo>
                    <a:pt x="128" y="116"/>
                  </a:lnTo>
                  <a:lnTo>
                    <a:pt x="143" y="116"/>
                  </a:lnTo>
                  <a:lnTo>
                    <a:pt x="143" y="116"/>
                  </a:lnTo>
                  <a:lnTo>
                    <a:pt x="148" y="115"/>
                  </a:lnTo>
                  <a:lnTo>
                    <a:pt x="153" y="115"/>
                  </a:lnTo>
                  <a:lnTo>
                    <a:pt x="156" y="110"/>
                  </a:lnTo>
                  <a:lnTo>
                    <a:pt x="156" y="110"/>
                  </a:lnTo>
                  <a:lnTo>
                    <a:pt x="162" y="100"/>
                  </a:lnTo>
                  <a:lnTo>
                    <a:pt x="169" y="93"/>
                  </a:lnTo>
                  <a:lnTo>
                    <a:pt x="176" y="85"/>
                  </a:lnTo>
                  <a:lnTo>
                    <a:pt x="183" y="77"/>
                  </a:lnTo>
                  <a:lnTo>
                    <a:pt x="187" y="73"/>
                  </a:lnTo>
                  <a:lnTo>
                    <a:pt x="187" y="67"/>
                  </a:lnTo>
                  <a:lnTo>
                    <a:pt x="187" y="67"/>
                  </a:lnTo>
                  <a:lnTo>
                    <a:pt x="187" y="62"/>
                  </a:lnTo>
                  <a:lnTo>
                    <a:pt x="185" y="49"/>
                  </a:lnTo>
                  <a:lnTo>
                    <a:pt x="185" y="49"/>
                  </a:lnTo>
                  <a:lnTo>
                    <a:pt x="185" y="42"/>
                  </a:lnTo>
                  <a:lnTo>
                    <a:pt x="186" y="37"/>
                  </a:lnTo>
                  <a:lnTo>
                    <a:pt x="189" y="33"/>
                  </a:lnTo>
                  <a:lnTo>
                    <a:pt x="190" y="31"/>
                  </a:lnTo>
                  <a:lnTo>
                    <a:pt x="190" y="31"/>
                  </a:lnTo>
                  <a:lnTo>
                    <a:pt x="194" y="27"/>
                  </a:lnTo>
                  <a:lnTo>
                    <a:pt x="199" y="24"/>
                  </a:lnTo>
                  <a:lnTo>
                    <a:pt x="205" y="23"/>
                  </a:lnTo>
                  <a:lnTo>
                    <a:pt x="208" y="21"/>
                  </a:lnTo>
                  <a:lnTo>
                    <a:pt x="208" y="21"/>
                  </a:lnTo>
                  <a:lnTo>
                    <a:pt x="214" y="23"/>
                  </a:lnTo>
                  <a:lnTo>
                    <a:pt x="218" y="24"/>
                  </a:lnTo>
                  <a:lnTo>
                    <a:pt x="222" y="25"/>
                  </a:lnTo>
                  <a:lnTo>
                    <a:pt x="226" y="28"/>
                  </a:lnTo>
                  <a:lnTo>
                    <a:pt x="235" y="37"/>
                  </a:lnTo>
                  <a:lnTo>
                    <a:pt x="235" y="37"/>
                  </a:lnTo>
                  <a:lnTo>
                    <a:pt x="239" y="41"/>
                  </a:lnTo>
                  <a:lnTo>
                    <a:pt x="244" y="44"/>
                  </a:lnTo>
                  <a:lnTo>
                    <a:pt x="249" y="42"/>
                  </a:lnTo>
                  <a:lnTo>
                    <a:pt x="249" y="42"/>
                  </a:lnTo>
                  <a:lnTo>
                    <a:pt x="265" y="40"/>
                  </a:lnTo>
                  <a:lnTo>
                    <a:pt x="284" y="38"/>
                  </a:lnTo>
                  <a:lnTo>
                    <a:pt x="284" y="38"/>
                  </a:lnTo>
                  <a:lnTo>
                    <a:pt x="286" y="40"/>
                  </a:lnTo>
                  <a:lnTo>
                    <a:pt x="286" y="40"/>
                  </a:lnTo>
                  <a:lnTo>
                    <a:pt x="293" y="40"/>
                  </a:lnTo>
                  <a:lnTo>
                    <a:pt x="298" y="40"/>
                  </a:lnTo>
                  <a:lnTo>
                    <a:pt x="301" y="36"/>
                  </a:lnTo>
                  <a:lnTo>
                    <a:pt x="301" y="36"/>
                  </a:lnTo>
                  <a:lnTo>
                    <a:pt x="305" y="32"/>
                  </a:lnTo>
                  <a:lnTo>
                    <a:pt x="313" y="21"/>
                  </a:lnTo>
                  <a:lnTo>
                    <a:pt x="313" y="21"/>
                  </a:lnTo>
                  <a:lnTo>
                    <a:pt x="317" y="16"/>
                  </a:lnTo>
                  <a:lnTo>
                    <a:pt x="322" y="13"/>
                  </a:lnTo>
                  <a:lnTo>
                    <a:pt x="326" y="12"/>
                  </a:lnTo>
                  <a:lnTo>
                    <a:pt x="332" y="11"/>
                  </a:lnTo>
                  <a:lnTo>
                    <a:pt x="332" y="11"/>
                  </a:lnTo>
                  <a:lnTo>
                    <a:pt x="340" y="13"/>
                  </a:lnTo>
                  <a:lnTo>
                    <a:pt x="344" y="15"/>
                  </a:lnTo>
                  <a:lnTo>
                    <a:pt x="348" y="17"/>
                  </a:lnTo>
                  <a:lnTo>
                    <a:pt x="351" y="20"/>
                  </a:lnTo>
                  <a:lnTo>
                    <a:pt x="353" y="24"/>
                  </a:lnTo>
                  <a:lnTo>
                    <a:pt x="355" y="29"/>
                  </a:lnTo>
                  <a:lnTo>
                    <a:pt x="356" y="35"/>
                  </a:lnTo>
                  <a:lnTo>
                    <a:pt x="356" y="48"/>
                  </a:lnTo>
                  <a:lnTo>
                    <a:pt x="356" y="48"/>
                  </a:lnTo>
                  <a:lnTo>
                    <a:pt x="356" y="53"/>
                  </a:lnTo>
                  <a:lnTo>
                    <a:pt x="357" y="58"/>
                  </a:lnTo>
                  <a:lnTo>
                    <a:pt x="363" y="62"/>
                  </a:lnTo>
                  <a:lnTo>
                    <a:pt x="363" y="62"/>
                  </a:lnTo>
                  <a:lnTo>
                    <a:pt x="371" y="67"/>
                  </a:lnTo>
                  <a:lnTo>
                    <a:pt x="380" y="74"/>
                  </a:lnTo>
                  <a:lnTo>
                    <a:pt x="396" y="90"/>
                  </a:lnTo>
                  <a:lnTo>
                    <a:pt x="398" y="94"/>
                  </a:lnTo>
                  <a:lnTo>
                    <a:pt x="405" y="94"/>
                  </a:lnTo>
                  <a:lnTo>
                    <a:pt x="405" y="94"/>
                  </a:lnTo>
                  <a:lnTo>
                    <a:pt x="410" y="94"/>
                  </a:lnTo>
                  <a:lnTo>
                    <a:pt x="423" y="91"/>
                  </a:lnTo>
                  <a:lnTo>
                    <a:pt x="423" y="91"/>
                  </a:lnTo>
                  <a:lnTo>
                    <a:pt x="427" y="91"/>
                  </a:lnTo>
                  <a:lnTo>
                    <a:pt x="427" y="91"/>
                  </a:lnTo>
                  <a:lnTo>
                    <a:pt x="435" y="93"/>
                  </a:lnTo>
                  <a:lnTo>
                    <a:pt x="440" y="95"/>
                  </a:lnTo>
                  <a:lnTo>
                    <a:pt x="446" y="100"/>
                  </a:lnTo>
                  <a:lnTo>
                    <a:pt x="448" y="106"/>
                  </a:lnTo>
                  <a:lnTo>
                    <a:pt x="448" y="106"/>
                  </a:lnTo>
                  <a:lnTo>
                    <a:pt x="450" y="112"/>
                  </a:lnTo>
                  <a:lnTo>
                    <a:pt x="450" y="119"/>
                  </a:lnTo>
                  <a:lnTo>
                    <a:pt x="448" y="125"/>
                  </a:lnTo>
                  <a:lnTo>
                    <a:pt x="444" y="131"/>
                  </a:lnTo>
                  <a:lnTo>
                    <a:pt x="434" y="141"/>
                  </a:lnTo>
                  <a:lnTo>
                    <a:pt x="434" y="141"/>
                  </a:lnTo>
                  <a:lnTo>
                    <a:pt x="431" y="145"/>
                  </a:lnTo>
                  <a:lnTo>
                    <a:pt x="427" y="149"/>
                  </a:lnTo>
                  <a:lnTo>
                    <a:pt x="429" y="154"/>
                  </a:lnTo>
                  <a:lnTo>
                    <a:pt x="429" y="154"/>
                  </a:lnTo>
                  <a:lnTo>
                    <a:pt x="433" y="174"/>
                  </a:lnTo>
                  <a:lnTo>
                    <a:pt x="433" y="193"/>
                  </a:lnTo>
                  <a:lnTo>
                    <a:pt x="433" y="193"/>
                  </a:lnTo>
                  <a:lnTo>
                    <a:pt x="433" y="198"/>
                  </a:lnTo>
                  <a:lnTo>
                    <a:pt x="433" y="203"/>
                  </a:lnTo>
                  <a:lnTo>
                    <a:pt x="437" y="207"/>
                  </a:lnTo>
                  <a:lnTo>
                    <a:pt x="437" y="207"/>
                  </a:lnTo>
                  <a:lnTo>
                    <a:pt x="440" y="211"/>
                  </a:lnTo>
                  <a:lnTo>
                    <a:pt x="451" y="219"/>
                  </a:lnTo>
                  <a:lnTo>
                    <a:pt x="451" y="219"/>
                  </a:lnTo>
                  <a:lnTo>
                    <a:pt x="458" y="226"/>
                  </a:lnTo>
                  <a:lnTo>
                    <a:pt x="460" y="232"/>
                  </a:lnTo>
                  <a:lnTo>
                    <a:pt x="460" y="239"/>
                  </a:lnTo>
                  <a:lnTo>
                    <a:pt x="460" y="245"/>
                  </a:lnTo>
                  <a:lnTo>
                    <a:pt x="460"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57"/>
          <p:cNvGrpSpPr/>
          <p:nvPr/>
        </p:nvGrpSpPr>
        <p:grpSpPr>
          <a:xfrm>
            <a:off x="320125" y="3837353"/>
            <a:ext cx="445784" cy="476739"/>
            <a:chOff x="5032375" y="3963988"/>
            <a:chExt cx="511175" cy="566738"/>
          </a:xfrm>
          <a:solidFill>
            <a:schemeClr val="bg1"/>
          </a:solidFill>
        </p:grpSpPr>
        <p:sp>
          <p:nvSpPr>
            <p:cNvPr id="59" name="Freeform 50"/>
            <p:cNvSpPr>
              <a:spLocks/>
            </p:cNvSpPr>
            <p:nvPr/>
          </p:nvSpPr>
          <p:spPr bwMode="auto">
            <a:xfrm>
              <a:off x="5035550" y="4233863"/>
              <a:ext cx="98425" cy="296863"/>
            </a:xfrm>
            <a:custGeom>
              <a:avLst/>
              <a:gdLst>
                <a:gd name="T0" fmla="*/ 3 w 26"/>
                <a:gd name="T1" fmla="*/ 0 h 79"/>
                <a:gd name="T2" fmla="*/ 24 w 26"/>
                <a:gd name="T3" fmla="*/ 0 h 79"/>
                <a:gd name="T4" fmla="*/ 26 w 26"/>
                <a:gd name="T5" fmla="*/ 3 h 79"/>
                <a:gd name="T6" fmla="*/ 26 w 26"/>
                <a:gd name="T7" fmla="*/ 77 h 79"/>
                <a:gd name="T8" fmla="*/ 24 w 26"/>
                <a:gd name="T9" fmla="*/ 79 h 79"/>
                <a:gd name="T10" fmla="*/ 3 w 26"/>
                <a:gd name="T11" fmla="*/ 79 h 79"/>
                <a:gd name="T12" fmla="*/ 0 w 26"/>
                <a:gd name="T13" fmla="*/ 77 h 79"/>
                <a:gd name="T14" fmla="*/ 0 w 26"/>
                <a:gd name="T15" fmla="*/ 3 h 79"/>
                <a:gd name="T16" fmla="*/ 3 w 26"/>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9">
                  <a:moveTo>
                    <a:pt x="3" y="0"/>
                  </a:moveTo>
                  <a:cubicBezTo>
                    <a:pt x="24" y="0"/>
                    <a:pt x="24" y="0"/>
                    <a:pt x="24" y="0"/>
                  </a:cubicBezTo>
                  <a:cubicBezTo>
                    <a:pt x="25" y="0"/>
                    <a:pt x="26" y="1"/>
                    <a:pt x="26" y="3"/>
                  </a:cubicBezTo>
                  <a:cubicBezTo>
                    <a:pt x="26" y="77"/>
                    <a:pt x="26" y="77"/>
                    <a:pt x="26" y="77"/>
                  </a:cubicBezTo>
                  <a:cubicBezTo>
                    <a:pt x="26" y="78"/>
                    <a:pt x="25" y="79"/>
                    <a:pt x="24" y="79"/>
                  </a:cubicBezTo>
                  <a:cubicBezTo>
                    <a:pt x="3" y="79"/>
                    <a:pt x="3" y="79"/>
                    <a:pt x="3" y="79"/>
                  </a:cubicBezTo>
                  <a:cubicBezTo>
                    <a:pt x="1" y="79"/>
                    <a:pt x="0" y="78"/>
                    <a:pt x="0" y="77"/>
                  </a:cubicBezTo>
                  <a:cubicBezTo>
                    <a:pt x="0" y="3"/>
                    <a:pt x="0" y="3"/>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51"/>
            <p:cNvSpPr>
              <a:spLocks/>
            </p:cNvSpPr>
            <p:nvPr/>
          </p:nvSpPr>
          <p:spPr bwMode="auto">
            <a:xfrm>
              <a:off x="5175250" y="4357688"/>
              <a:ext cx="96838" cy="173038"/>
            </a:xfrm>
            <a:custGeom>
              <a:avLst/>
              <a:gdLst>
                <a:gd name="T0" fmla="*/ 2 w 26"/>
                <a:gd name="T1" fmla="*/ 0 h 46"/>
                <a:gd name="T2" fmla="*/ 23 w 26"/>
                <a:gd name="T3" fmla="*/ 0 h 46"/>
                <a:gd name="T4" fmla="*/ 26 w 26"/>
                <a:gd name="T5" fmla="*/ 2 h 46"/>
                <a:gd name="T6" fmla="*/ 26 w 26"/>
                <a:gd name="T7" fmla="*/ 44 h 46"/>
                <a:gd name="T8" fmla="*/ 23 w 26"/>
                <a:gd name="T9" fmla="*/ 46 h 46"/>
                <a:gd name="T10" fmla="*/ 2 w 26"/>
                <a:gd name="T11" fmla="*/ 46 h 46"/>
                <a:gd name="T12" fmla="*/ 0 w 26"/>
                <a:gd name="T13" fmla="*/ 44 h 46"/>
                <a:gd name="T14" fmla="*/ 0 w 26"/>
                <a:gd name="T15" fmla="*/ 2 h 46"/>
                <a:gd name="T16" fmla="*/ 2 w 2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6">
                  <a:moveTo>
                    <a:pt x="2" y="0"/>
                  </a:moveTo>
                  <a:cubicBezTo>
                    <a:pt x="23" y="0"/>
                    <a:pt x="23" y="0"/>
                    <a:pt x="23" y="0"/>
                  </a:cubicBezTo>
                  <a:cubicBezTo>
                    <a:pt x="25" y="0"/>
                    <a:pt x="26" y="1"/>
                    <a:pt x="26" y="2"/>
                  </a:cubicBezTo>
                  <a:cubicBezTo>
                    <a:pt x="26" y="44"/>
                    <a:pt x="26" y="44"/>
                    <a:pt x="26" y="44"/>
                  </a:cubicBezTo>
                  <a:cubicBezTo>
                    <a:pt x="26" y="45"/>
                    <a:pt x="25" y="46"/>
                    <a:pt x="23" y="46"/>
                  </a:cubicBezTo>
                  <a:cubicBezTo>
                    <a:pt x="2" y="46"/>
                    <a:pt x="2" y="46"/>
                    <a:pt x="2" y="46"/>
                  </a:cubicBezTo>
                  <a:cubicBezTo>
                    <a:pt x="1" y="46"/>
                    <a:pt x="0" y="45"/>
                    <a:pt x="0" y="44"/>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2"/>
            <p:cNvSpPr>
              <a:spLocks/>
            </p:cNvSpPr>
            <p:nvPr/>
          </p:nvSpPr>
          <p:spPr bwMode="auto">
            <a:xfrm>
              <a:off x="5310188" y="4264026"/>
              <a:ext cx="98425" cy="266700"/>
            </a:xfrm>
            <a:custGeom>
              <a:avLst/>
              <a:gdLst>
                <a:gd name="T0" fmla="*/ 2 w 26"/>
                <a:gd name="T1" fmla="*/ 0 h 71"/>
                <a:gd name="T2" fmla="*/ 24 w 26"/>
                <a:gd name="T3" fmla="*/ 0 h 71"/>
                <a:gd name="T4" fmla="*/ 26 w 26"/>
                <a:gd name="T5" fmla="*/ 2 h 71"/>
                <a:gd name="T6" fmla="*/ 26 w 26"/>
                <a:gd name="T7" fmla="*/ 69 h 71"/>
                <a:gd name="T8" fmla="*/ 24 w 26"/>
                <a:gd name="T9" fmla="*/ 71 h 71"/>
                <a:gd name="T10" fmla="*/ 2 w 26"/>
                <a:gd name="T11" fmla="*/ 71 h 71"/>
                <a:gd name="T12" fmla="*/ 0 w 26"/>
                <a:gd name="T13" fmla="*/ 69 h 71"/>
                <a:gd name="T14" fmla="*/ 0 w 26"/>
                <a:gd name="T15" fmla="*/ 2 h 71"/>
                <a:gd name="T16" fmla="*/ 2 w 2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1">
                  <a:moveTo>
                    <a:pt x="2" y="0"/>
                  </a:moveTo>
                  <a:cubicBezTo>
                    <a:pt x="24" y="0"/>
                    <a:pt x="24" y="0"/>
                    <a:pt x="24" y="0"/>
                  </a:cubicBezTo>
                  <a:cubicBezTo>
                    <a:pt x="25" y="0"/>
                    <a:pt x="26" y="1"/>
                    <a:pt x="26" y="2"/>
                  </a:cubicBezTo>
                  <a:cubicBezTo>
                    <a:pt x="26" y="69"/>
                    <a:pt x="26" y="69"/>
                    <a:pt x="26" y="69"/>
                  </a:cubicBezTo>
                  <a:cubicBezTo>
                    <a:pt x="26" y="70"/>
                    <a:pt x="25" y="71"/>
                    <a:pt x="24" y="71"/>
                  </a:cubicBezTo>
                  <a:cubicBezTo>
                    <a:pt x="2" y="71"/>
                    <a:pt x="2" y="71"/>
                    <a:pt x="2" y="71"/>
                  </a:cubicBezTo>
                  <a:cubicBezTo>
                    <a:pt x="1" y="71"/>
                    <a:pt x="0" y="70"/>
                    <a:pt x="0" y="69"/>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53"/>
            <p:cNvSpPr>
              <a:spLocks/>
            </p:cNvSpPr>
            <p:nvPr/>
          </p:nvSpPr>
          <p:spPr bwMode="auto">
            <a:xfrm>
              <a:off x="5032375" y="3963988"/>
              <a:ext cx="506413" cy="319088"/>
            </a:xfrm>
            <a:custGeom>
              <a:avLst/>
              <a:gdLst>
                <a:gd name="T0" fmla="*/ 4 w 135"/>
                <a:gd name="T1" fmla="*/ 3 h 85"/>
                <a:gd name="T2" fmla="*/ 2 w 135"/>
                <a:gd name="T3" fmla="*/ 12 h 85"/>
                <a:gd name="T4" fmla="*/ 45 w 135"/>
                <a:gd name="T5" fmla="*/ 80 h 85"/>
                <a:gd name="T6" fmla="*/ 55 w 135"/>
                <a:gd name="T7" fmla="*/ 83 h 85"/>
                <a:gd name="T8" fmla="*/ 56 w 135"/>
                <a:gd name="T9" fmla="*/ 82 h 85"/>
                <a:gd name="T10" fmla="*/ 110 w 135"/>
                <a:gd name="T11" fmla="*/ 34 h 85"/>
                <a:gd name="T12" fmla="*/ 119 w 135"/>
                <a:gd name="T13" fmla="*/ 44 h 85"/>
                <a:gd name="T14" fmla="*/ 121 w 135"/>
                <a:gd name="T15" fmla="*/ 45 h 85"/>
                <a:gd name="T16" fmla="*/ 122 w 135"/>
                <a:gd name="T17" fmla="*/ 44 h 85"/>
                <a:gd name="T18" fmla="*/ 135 w 135"/>
                <a:gd name="T19" fmla="*/ 6 h 85"/>
                <a:gd name="T20" fmla="*/ 134 w 135"/>
                <a:gd name="T21" fmla="*/ 4 h 85"/>
                <a:gd name="T22" fmla="*/ 133 w 135"/>
                <a:gd name="T23" fmla="*/ 4 h 85"/>
                <a:gd name="T24" fmla="*/ 94 w 135"/>
                <a:gd name="T25" fmla="*/ 12 h 85"/>
                <a:gd name="T26" fmla="*/ 93 w 135"/>
                <a:gd name="T27" fmla="*/ 12 h 85"/>
                <a:gd name="T28" fmla="*/ 93 w 135"/>
                <a:gd name="T29" fmla="*/ 15 h 85"/>
                <a:gd name="T30" fmla="*/ 101 w 135"/>
                <a:gd name="T31" fmla="*/ 23 h 85"/>
                <a:gd name="T32" fmla="*/ 53 w 135"/>
                <a:gd name="T33" fmla="*/ 65 h 85"/>
                <a:gd name="T34" fmla="*/ 15 w 135"/>
                <a:gd name="T35" fmla="*/ 5 h 85"/>
                <a:gd name="T36" fmla="*/ 4 w 135"/>
                <a:gd name="T37" fmla="*/ 2 h 85"/>
                <a:gd name="T38" fmla="*/ 4 w 135"/>
                <a:gd name="T39"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85">
                  <a:moveTo>
                    <a:pt x="4" y="3"/>
                  </a:moveTo>
                  <a:cubicBezTo>
                    <a:pt x="1" y="5"/>
                    <a:pt x="0" y="9"/>
                    <a:pt x="2" y="12"/>
                  </a:cubicBezTo>
                  <a:cubicBezTo>
                    <a:pt x="45" y="80"/>
                    <a:pt x="45" y="80"/>
                    <a:pt x="45" y="80"/>
                  </a:cubicBezTo>
                  <a:cubicBezTo>
                    <a:pt x="47" y="84"/>
                    <a:pt x="52" y="85"/>
                    <a:pt x="55" y="83"/>
                  </a:cubicBezTo>
                  <a:cubicBezTo>
                    <a:pt x="55" y="82"/>
                    <a:pt x="56" y="82"/>
                    <a:pt x="56" y="82"/>
                  </a:cubicBezTo>
                  <a:cubicBezTo>
                    <a:pt x="110" y="34"/>
                    <a:pt x="110" y="34"/>
                    <a:pt x="110" y="34"/>
                  </a:cubicBezTo>
                  <a:cubicBezTo>
                    <a:pt x="119" y="44"/>
                    <a:pt x="119" y="44"/>
                    <a:pt x="119" y="44"/>
                  </a:cubicBezTo>
                  <a:cubicBezTo>
                    <a:pt x="120" y="45"/>
                    <a:pt x="120" y="45"/>
                    <a:pt x="121" y="45"/>
                  </a:cubicBezTo>
                  <a:cubicBezTo>
                    <a:pt x="122" y="45"/>
                    <a:pt x="122" y="44"/>
                    <a:pt x="122" y="44"/>
                  </a:cubicBezTo>
                  <a:cubicBezTo>
                    <a:pt x="135" y="6"/>
                    <a:pt x="135" y="6"/>
                    <a:pt x="135" y="6"/>
                  </a:cubicBezTo>
                  <a:cubicBezTo>
                    <a:pt x="135" y="6"/>
                    <a:pt x="135" y="5"/>
                    <a:pt x="134" y="4"/>
                  </a:cubicBezTo>
                  <a:cubicBezTo>
                    <a:pt x="134" y="4"/>
                    <a:pt x="133" y="4"/>
                    <a:pt x="133" y="4"/>
                  </a:cubicBezTo>
                  <a:cubicBezTo>
                    <a:pt x="94" y="12"/>
                    <a:pt x="94" y="12"/>
                    <a:pt x="94" y="12"/>
                  </a:cubicBezTo>
                  <a:cubicBezTo>
                    <a:pt x="94" y="12"/>
                    <a:pt x="93" y="12"/>
                    <a:pt x="93" y="12"/>
                  </a:cubicBezTo>
                  <a:cubicBezTo>
                    <a:pt x="93" y="13"/>
                    <a:pt x="92" y="14"/>
                    <a:pt x="93" y="15"/>
                  </a:cubicBezTo>
                  <a:cubicBezTo>
                    <a:pt x="101" y="23"/>
                    <a:pt x="101" y="23"/>
                    <a:pt x="101" y="23"/>
                  </a:cubicBezTo>
                  <a:cubicBezTo>
                    <a:pt x="53" y="65"/>
                    <a:pt x="53" y="65"/>
                    <a:pt x="53" y="65"/>
                  </a:cubicBezTo>
                  <a:cubicBezTo>
                    <a:pt x="15" y="5"/>
                    <a:pt x="15" y="5"/>
                    <a:pt x="15" y="5"/>
                  </a:cubicBezTo>
                  <a:cubicBezTo>
                    <a:pt x="12" y="1"/>
                    <a:pt x="8" y="0"/>
                    <a:pt x="4" y="2"/>
                  </a:cubicBezTo>
                  <a:cubicBezTo>
                    <a:pt x="4" y="2"/>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54"/>
            <p:cNvSpPr>
              <a:spLocks/>
            </p:cNvSpPr>
            <p:nvPr/>
          </p:nvSpPr>
          <p:spPr bwMode="auto">
            <a:xfrm>
              <a:off x="5445125" y="4176713"/>
              <a:ext cx="98425" cy="354013"/>
            </a:xfrm>
            <a:custGeom>
              <a:avLst/>
              <a:gdLst>
                <a:gd name="T0" fmla="*/ 3 w 26"/>
                <a:gd name="T1" fmla="*/ 0 h 94"/>
                <a:gd name="T2" fmla="*/ 24 w 26"/>
                <a:gd name="T3" fmla="*/ 0 h 94"/>
                <a:gd name="T4" fmla="*/ 26 w 26"/>
                <a:gd name="T5" fmla="*/ 2 h 94"/>
                <a:gd name="T6" fmla="*/ 26 w 26"/>
                <a:gd name="T7" fmla="*/ 92 h 94"/>
                <a:gd name="T8" fmla="*/ 24 w 26"/>
                <a:gd name="T9" fmla="*/ 94 h 94"/>
                <a:gd name="T10" fmla="*/ 3 w 26"/>
                <a:gd name="T11" fmla="*/ 94 h 94"/>
                <a:gd name="T12" fmla="*/ 0 w 26"/>
                <a:gd name="T13" fmla="*/ 92 h 94"/>
                <a:gd name="T14" fmla="*/ 0 w 26"/>
                <a:gd name="T15" fmla="*/ 2 h 94"/>
                <a:gd name="T16" fmla="*/ 3 w 2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4">
                  <a:moveTo>
                    <a:pt x="3" y="0"/>
                  </a:moveTo>
                  <a:cubicBezTo>
                    <a:pt x="24" y="0"/>
                    <a:pt x="24" y="0"/>
                    <a:pt x="24" y="0"/>
                  </a:cubicBezTo>
                  <a:cubicBezTo>
                    <a:pt x="25" y="0"/>
                    <a:pt x="26" y="1"/>
                    <a:pt x="26" y="2"/>
                  </a:cubicBezTo>
                  <a:cubicBezTo>
                    <a:pt x="26" y="92"/>
                    <a:pt x="26" y="92"/>
                    <a:pt x="26" y="92"/>
                  </a:cubicBezTo>
                  <a:cubicBezTo>
                    <a:pt x="26" y="93"/>
                    <a:pt x="25" y="94"/>
                    <a:pt x="24" y="94"/>
                  </a:cubicBezTo>
                  <a:cubicBezTo>
                    <a:pt x="3" y="94"/>
                    <a:pt x="3" y="94"/>
                    <a:pt x="3" y="94"/>
                  </a:cubicBezTo>
                  <a:cubicBezTo>
                    <a:pt x="1" y="94"/>
                    <a:pt x="0" y="93"/>
                    <a:pt x="0" y="92"/>
                  </a:cubicBezTo>
                  <a:cubicBezTo>
                    <a:pt x="0" y="2"/>
                    <a:pt x="0" y="2"/>
                    <a:pt x="0" y="2"/>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4" name="Group 17"/>
          <p:cNvGrpSpPr>
            <a:grpSpLocks noChangeAspect="1"/>
          </p:cNvGrpSpPr>
          <p:nvPr/>
        </p:nvGrpSpPr>
        <p:grpSpPr bwMode="auto">
          <a:xfrm>
            <a:off x="254630" y="2279666"/>
            <a:ext cx="506600" cy="419437"/>
            <a:chOff x="1806" y="2346"/>
            <a:chExt cx="959" cy="794"/>
          </a:xfrm>
          <a:solidFill>
            <a:schemeClr val="bg1"/>
          </a:solidFill>
        </p:grpSpPr>
        <p:sp>
          <p:nvSpPr>
            <p:cNvPr id="65" name="Oval 18"/>
            <p:cNvSpPr>
              <a:spLocks noChangeArrowheads="1"/>
            </p:cNvSpPr>
            <p:nvPr/>
          </p:nvSpPr>
          <p:spPr bwMode="auto">
            <a:xfrm>
              <a:off x="1858" y="2551"/>
              <a:ext cx="229" cy="1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66" name="Oval 19"/>
            <p:cNvSpPr>
              <a:spLocks noChangeArrowheads="1"/>
            </p:cNvSpPr>
            <p:nvPr/>
          </p:nvSpPr>
          <p:spPr bwMode="auto">
            <a:xfrm>
              <a:off x="2484" y="2551"/>
              <a:ext cx="227" cy="1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67" name="Freeform 20"/>
            <p:cNvSpPr>
              <a:spLocks noEditPoints="1"/>
            </p:cNvSpPr>
            <p:nvPr/>
          </p:nvSpPr>
          <p:spPr bwMode="auto">
            <a:xfrm>
              <a:off x="1806" y="2478"/>
              <a:ext cx="959" cy="662"/>
            </a:xfrm>
            <a:custGeom>
              <a:avLst/>
              <a:gdLst>
                <a:gd name="T0" fmla="*/ 378 w 403"/>
                <a:gd name="T1" fmla="*/ 64 h 278"/>
                <a:gd name="T2" fmla="*/ 287 w 403"/>
                <a:gd name="T3" fmla="*/ 64 h 278"/>
                <a:gd name="T4" fmla="*/ 277 w 403"/>
                <a:gd name="T5" fmla="*/ 0 h 278"/>
                <a:gd name="T6" fmla="*/ 125 w 403"/>
                <a:gd name="T7" fmla="*/ 0 h 278"/>
                <a:gd name="T8" fmla="*/ 115 w 403"/>
                <a:gd name="T9" fmla="*/ 64 h 278"/>
                <a:gd name="T10" fmla="*/ 25 w 403"/>
                <a:gd name="T11" fmla="*/ 64 h 278"/>
                <a:gd name="T12" fmla="*/ 0 w 403"/>
                <a:gd name="T13" fmla="*/ 204 h 278"/>
                <a:gd name="T14" fmla="*/ 85 w 403"/>
                <a:gd name="T15" fmla="*/ 230 h 278"/>
                <a:gd name="T16" fmla="*/ 201 w 403"/>
                <a:gd name="T17" fmla="*/ 278 h 278"/>
                <a:gd name="T18" fmla="*/ 317 w 403"/>
                <a:gd name="T19" fmla="*/ 230 h 278"/>
                <a:gd name="T20" fmla="*/ 403 w 403"/>
                <a:gd name="T21" fmla="*/ 204 h 278"/>
                <a:gd name="T22" fmla="*/ 88 w 403"/>
                <a:gd name="T23" fmla="*/ 221 h 278"/>
                <a:gd name="T24" fmla="*/ 8 w 403"/>
                <a:gd name="T25" fmla="*/ 205 h 278"/>
                <a:gd name="T26" fmla="*/ 15 w 403"/>
                <a:gd name="T27" fmla="*/ 184 h 278"/>
                <a:gd name="T28" fmla="*/ 70 w 403"/>
                <a:gd name="T29" fmla="*/ 86 h 278"/>
                <a:gd name="T30" fmla="*/ 113 w 403"/>
                <a:gd name="T31" fmla="*/ 155 h 278"/>
                <a:gd name="T32" fmla="*/ 201 w 403"/>
                <a:gd name="T33" fmla="*/ 270 h 278"/>
                <a:gd name="T34" fmla="*/ 94 w 403"/>
                <a:gd name="T35" fmla="*/ 229 h 278"/>
                <a:gd name="T36" fmla="*/ 95 w 403"/>
                <a:gd name="T37" fmla="*/ 224 h 278"/>
                <a:gd name="T38" fmla="*/ 105 w 403"/>
                <a:gd name="T39" fmla="*/ 199 h 278"/>
                <a:gd name="T40" fmla="*/ 120 w 403"/>
                <a:gd name="T41" fmla="*/ 161 h 278"/>
                <a:gd name="T42" fmla="*/ 136 w 403"/>
                <a:gd name="T43" fmla="*/ 18 h 278"/>
                <a:gd name="T44" fmla="*/ 267 w 403"/>
                <a:gd name="T45" fmla="*/ 18 h 278"/>
                <a:gd name="T46" fmla="*/ 283 w 403"/>
                <a:gd name="T47" fmla="*/ 161 h 278"/>
                <a:gd name="T48" fmla="*/ 297 w 403"/>
                <a:gd name="T49" fmla="*/ 199 h 278"/>
                <a:gd name="T50" fmla="*/ 307 w 403"/>
                <a:gd name="T51" fmla="*/ 224 h 278"/>
                <a:gd name="T52" fmla="*/ 308 w 403"/>
                <a:gd name="T53" fmla="*/ 229 h 278"/>
                <a:gd name="T54" fmla="*/ 201 w 403"/>
                <a:gd name="T55" fmla="*/ 270 h 278"/>
                <a:gd name="T56" fmla="*/ 314 w 403"/>
                <a:gd name="T57" fmla="*/ 221 h 278"/>
                <a:gd name="T58" fmla="*/ 297 w 403"/>
                <a:gd name="T59" fmla="*/ 80 h 278"/>
                <a:gd name="T60" fmla="*/ 368 w 403"/>
                <a:gd name="T61" fmla="*/ 80 h 278"/>
                <a:gd name="T62" fmla="*/ 393 w 403"/>
                <a:gd name="T63" fmla="*/ 200 h 278"/>
                <a:gd name="T64" fmla="*/ 333 w 403"/>
                <a:gd name="T65" fmla="*/ 22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278">
                  <a:moveTo>
                    <a:pt x="400" y="197"/>
                  </a:moveTo>
                  <a:cubicBezTo>
                    <a:pt x="393" y="173"/>
                    <a:pt x="367" y="132"/>
                    <a:pt x="378" y="64"/>
                  </a:cubicBezTo>
                  <a:cubicBezTo>
                    <a:pt x="371" y="72"/>
                    <a:pt x="354" y="78"/>
                    <a:pt x="333" y="78"/>
                  </a:cubicBezTo>
                  <a:cubicBezTo>
                    <a:pt x="311" y="78"/>
                    <a:pt x="294" y="72"/>
                    <a:pt x="287" y="64"/>
                  </a:cubicBezTo>
                  <a:cubicBezTo>
                    <a:pt x="292" y="95"/>
                    <a:pt x="290" y="120"/>
                    <a:pt x="285" y="140"/>
                  </a:cubicBezTo>
                  <a:cubicBezTo>
                    <a:pt x="274" y="104"/>
                    <a:pt x="268" y="58"/>
                    <a:pt x="277" y="0"/>
                  </a:cubicBezTo>
                  <a:cubicBezTo>
                    <a:pt x="266" y="14"/>
                    <a:pt x="236" y="23"/>
                    <a:pt x="201" y="23"/>
                  </a:cubicBezTo>
                  <a:cubicBezTo>
                    <a:pt x="166" y="23"/>
                    <a:pt x="136" y="14"/>
                    <a:pt x="125" y="0"/>
                  </a:cubicBezTo>
                  <a:cubicBezTo>
                    <a:pt x="135" y="58"/>
                    <a:pt x="128" y="104"/>
                    <a:pt x="118" y="140"/>
                  </a:cubicBezTo>
                  <a:cubicBezTo>
                    <a:pt x="113" y="120"/>
                    <a:pt x="110" y="95"/>
                    <a:pt x="115" y="64"/>
                  </a:cubicBezTo>
                  <a:cubicBezTo>
                    <a:pt x="109" y="72"/>
                    <a:pt x="91" y="78"/>
                    <a:pt x="70" y="78"/>
                  </a:cubicBezTo>
                  <a:cubicBezTo>
                    <a:pt x="49" y="78"/>
                    <a:pt x="31" y="72"/>
                    <a:pt x="25" y="64"/>
                  </a:cubicBezTo>
                  <a:cubicBezTo>
                    <a:pt x="36" y="132"/>
                    <a:pt x="10" y="173"/>
                    <a:pt x="2" y="197"/>
                  </a:cubicBezTo>
                  <a:cubicBezTo>
                    <a:pt x="1" y="201"/>
                    <a:pt x="0" y="204"/>
                    <a:pt x="0" y="204"/>
                  </a:cubicBezTo>
                  <a:cubicBezTo>
                    <a:pt x="0" y="218"/>
                    <a:pt x="31" y="230"/>
                    <a:pt x="70" y="230"/>
                  </a:cubicBezTo>
                  <a:cubicBezTo>
                    <a:pt x="75" y="230"/>
                    <a:pt x="80" y="230"/>
                    <a:pt x="85" y="230"/>
                  </a:cubicBezTo>
                  <a:cubicBezTo>
                    <a:pt x="84" y="232"/>
                    <a:pt x="84" y="234"/>
                    <a:pt x="84" y="234"/>
                  </a:cubicBezTo>
                  <a:cubicBezTo>
                    <a:pt x="84" y="258"/>
                    <a:pt x="136" y="278"/>
                    <a:pt x="201" y="278"/>
                  </a:cubicBezTo>
                  <a:cubicBezTo>
                    <a:pt x="266" y="278"/>
                    <a:pt x="319" y="258"/>
                    <a:pt x="319" y="234"/>
                  </a:cubicBezTo>
                  <a:cubicBezTo>
                    <a:pt x="319" y="234"/>
                    <a:pt x="318" y="232"/>
                    <a:pt x="317" y="230"/>
                  </a:cubicBezTo>
                  <a:cubicBezTo>
                    <a:pt x="322" y="230"/>
                    <a:pt x="327" y="230"/>
                    <a:pt x="333" y="230"/>
                  </a:cubicBezTo>
                  <a:cubicBezTo>
                    <a:pt x="371" y="230"/>
                    <a:pt x="403" y="218"/>
                    <a:pt x="403" y="204"/>
                  </a:cubicBezTo>
                  <a:cubicBezTo>
                    <a:pt x="403" y="204"/>
                    <a:pt x="402" y="201"/>
                    <a:pt x="400" y="197"/>
                  </a:cubicBezTo>
                  <a:close/>
                  <a:moveTo>
                    <a:pt x="88" y="221"/>
                  </a:moveTo>
                  <a:cubicBezTo>
                    <a:pt x="82" y="222"/>
                    <a:pt x="76" y="222"/>
                    <a:pt x="70" y="222"/>
                  </a:cubicBezTo>
                  <a:cubicBezTo>
                    <a:pt x="33" y="222"/>
                    <a:pt x="10" y="211"/>
                    <a:pt x="8" y="205"/>
                  </a:cubicBezTo>
                  <a:cubicBezTo>
                    <a:pt x="8" y="203"/>
                    <a:pt x="9" y="202"/>
                    <a:pt x="10" y="200"/>
                  </a:cubicBezTo>
                  <a:cubicBezTo>
                    <a:pt x="11" y="195"/>
                    <a:pt x="13" y="190"/>
                    <a:pt x="15" y="184"/>
                  </a:cubicBezTo>
                  <a:cubicBezTo>
                    <a:pt x="25" y="161"/>
                    <a:pt x="38" y="128"/>
                    <a:pt x="35" y="80"/>
                  </a:cubicBezTo>
                  <a:cubicBezTo>
                    <a:pt x="44" y="84"/>
                    <a:pt x="57" y="86"/>
                    <a:pt x="70" y="86"/>
                  </a:cubicBezTo>
                  <a:cubicBezTo>
                    <a:pt x="83" y="86"/>
                    <a:pt x="96" y="84"/>
                    <a:pt x="105" y="80"/>
                  </a:cubicBezTo>
                  <a:cubicBezTo>
                    <a:pt x="103" y="110"/>
                    <a:pt x="107" y="135"/>
                    <a:pt x="113" y="155"/>
                  </a:cubicBezTo>
                  <a:cubicBezTo>
                    <a:pt x="104" y="182"/>
                    <a:pt x="94" y="204"/>
                    <a:pt x="88" y="221"/>
                  </a:cubicBezTo>
                  <a:close/>
                  <a:moveTo>
                    <a:pt x="201" y="270"/>
                  </a:moveTo>
                  <a:cubicBezTo>
                    <a:pt x="135" y="270"/>
                    <a:pt x="94" y="250"/>
                    <a:pt x="92" y="235"/>
                  </a:cubicBezTo>
                  <a:cubicBezTo>
                    <a:pt x="92" y="234"/>
                    <a:pt x="93" y="231"/>
                    <a:pt x="94" y="229"/>
                  </a:cubicBezTo>
                  <a:cubicBezTo>
                    <a:pt x="94" y="228"/>
                    <a:pt x="95" y="226"/>
                    <a:pt x="95" y="225"/>
                  </a:cubicBezTo>
                  <a:cubicBezTo>
                    <a:pt x="95" y="225"/>
                    <a:pt x="95" y="225"/>
                    <a:pt x="95" y="224"/>
                  </a:cubicBezTo>
                  <a:cubicBezTo>
                    <a:pt x="96" y="223"/>
                    <a:pt x="96" y="222"/>
                    <a:pt x="97" y="220"/>
                  </a:cubicBezTo>
                  <a:cubicBezTo>
                    <a:pt x="99" y="214"/>
                    <a:pt x="102" y="207"/>
                    <a:pt x="105" y="199"/>
                  </a:cubicBezTo>
                  <a:cubicBezTo>
                    <a:pt x="109" y="190"/>
                    <a:pt x="113" y="179"/>
                    <a:pt x="118" y="167"/>
                  </a:cubicBezTo>
                  <a:cubicBezTo>
                    <a:pt x="118" y="165"/>
                    <a:pt x="119" y="163"/>
                    <a:pt x="120" y="161"/>
                  </a:cubicBezTo>
                  <a:cubicBezTo>
                    <a:pt x="120" y="159"/>
                    <a:pt x="121" y="157"/>
                    <a:pt x="122" y="155"/>
                  </a:cubicBezTo>
                  <a:cubicBezTo>
                    <a:pt x="133" y="119"/>
                    <a:pt x="142" y="75"/>
                    <a:pt x="136" y="18"/>
                  </a:cubicBezTo>
                  <a:cubicBezTo>
                    <a:pt x="152" y="26"/>
                    <a:pt x="175" y="31"/>
                    <a:pt x="201" y="31"/>
                  </a:cubicBezTo>
                  <a:cubicBezTo>
                    <a:pt x="227" y="31"/>
                    <a:pt x="250" y="26"/>
                    <a:pt x="267" y="18"/>
                  </a:cubicBezTo>
                  <a:cubicBezTo>
                    <a:pt x="260" y="75"/>
                    <a:pt x="269" y="119"/>
                    <a:pt x="281" y="155"/>
                  </a:cubicBezTo>
                  <a:cubicBezTo>
                    <a:pt x="281" y="157"/>
                    <a:pt x="282" y="159"/>
                    <a:pt x="283" y="161"/>
                  </a:cubicBezTo>
                  <a:cubicBezTo>
                    <a:pt x="283" y="163"/>
                    <a:pt x="284" y="165"/>
                    <a:pt x="285" y="167"/>
                  </a:cubicBezTo>
                  <a:cubicBezTo>
                    <a:pt x="289" y="179"/>
                    <a:pt x="293" y="190"/>
                    <a:pt x="297" y="199"/>
                  </a:cubicBezTo>
                  <a:cubicBezTo>
                    <a:pt x="300" y="207"/>
                    <a:pt x="303" y="214"/>
                    <a:pt x="305" y="220"/>
                  </a:cubicBezTo>
                  <a:cubicBezTo>
                    <a:pt x="306" y="222"/>
                    <a:pt x="307" y="223"/>
                    <a:pt x="307" y="224"/>
                  </a:cubicBezTo>
                  <a:cubicBezTo>
                    <a:pt x="307" y="225"/>
                    <a:pt x="307" y="225"/>
                    <a:pt x="307" y="225"/>
                  </a:cubicBezTo>
                  <a:cubicBezTo>
                    <a:pt x="308" y="226"/>
                    <a:pt x="308" y="228"/>
                    <a:pt x="308" y="229"/>
                  </a:cubicBezTo>
                  <a:cubicBezTo>
                    <a:pt x="309" y="231"/>
                    <a:pt x="310" y="234"/>
                    <a:pt x="310" y="235"/>
                  </a:cubicBezTo>
                  <a:cubicBezTo>
                    <a:pt x="308" y="250"/>
                    <a:pt x="267" y="270"/>
                    <a:pt x="201" y="270"/>
                  </a:cubicBezTo>
                  <a:close/>
                  <a:moveTo>
                    <a:pt x="333" y="222"/>
                  </a:moveTo>
                  <a:cubicBezTo>
                    <a:pt x="326" y="222"/>
                    <a:pt x="320" y="222"/>
                    <a:pt x="314" y="221"/>
                  </a:cubicBezTo>
                  <a:cubicBezTo>
                    <a:pt x="309" y="204"/>
                    <a:pt x="298" y="182"/>
                    <a:pt x="289" y="155"/>
                  </a:cubicBezTo>
                  <a:cubicBezTo>
                    <a:pt x="295" y="135"/>
                    <a:pt x="300" y="110"/>
                    <a:pt x="297" y="80"/>
                  </a:cubicBezTo>
                  <a:cubicBezTo>
                    <a:pt x="307" y="84"/>
                    <a:pt x="319" y="86"/>
                    <a:pt x="333" y="86"/>
                  </a:cubicBezTo>
                  <a:cubicBezTo>
                    <a:pt x="346" y="86"/>
                    <a:pt x="358" y="84"/>
                    <a:pt x="368" y="80"/>
                  </a:cubicBezTo>
                  <a:cubicBezTo>
                    <a:pt x="364" y="128"/>
                    <a:pt x="378" y="161"/>
                    <a:pt x="387" y="184"/>
                  </a:cubicBezTo>
                  <a:cubicBezTo>
                    <a:pt x="389" y="190"/>
                    <a:pt x="391" y="195"/>
                    <a:pt x="393" y="200"/>
                  </a:cubicBezTo>
                  <a:cubicBezTo>
                    <a:pt x="394" y="202"/>
                    <a:pt x="394" y="203"/>
                    <a:pt x="394" y="205"/>
                  </a:cubicBezTo>
                  <a:cubicBezTo>
                    <a:pt x="392" y="211"/>
                    <a:pt x="369" y="222"/>
                    <a:pt x="333"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sp>
          <p:nvSpPr>
            <p:cNvPr id="68" name="Oval 21"/>
            <p:cNvSpPr>
              <a:spLocks noChangeArrowheads="1"/>
            </p:cNvSpPr>
            <p:nvPr/>
          </p:nvSpPr>
          <p:spPr bwMode="auto">
            <a:xfrm>
              <a:off x="2094" y="2346"/>
              <a:ext cx="381" cy="1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ru-RU">
                <a:solidFill>
                  <a:srgbClr val="191919"/>
                </a:solidFill>
              </a:endParaRPr>
            </a:p>
          </p:txBody>
        </p:sp>
      </p:grpSp>
      <p:grpSp>
        <p:nvGrpSpPr>
          <p:cNvPr id="69" name="Группа 68"/>
          <p:cNvGrpSpPr/>
          <p:nvPr/>
        </p:nvGrpSpPr>
        <p:grpSpPr>
          <a:xfrm>
            <a:off x="293086" y="5472510"/>
            <a:ext cx="472821" cy="451551"/>
            <a:chOff x="5084763" y="4022725"/>
            <a:chExt cx="701675" cy="633413"/>
          </a:xfrm>
          <a:solidFill>
            <a:schemeClr val="bg1"/>
          </a:solidFill>
        </p:grpSpPr>
        <p:sp>
          <p:nvSpPr>
            <p:cNvPr id="70" name="Freeform 36"/>
            <p:cNvSpPr>
              <a:spLocks/>
            </p:cNvSpPr>
            <p:nvPr/>
          </p:nvSpPr>
          <p:spPr bwMode="auto">
            <a:xfrm>
              <a:off x="5568951" y="4379913"/>
              <a:ext cx="80963" cy="109538"/>
            </a:xfrm>
            <a:custGeom>
              <a:avLst/>
              <a:gdLst>
                <a:gd name="T0" fmla="*/ 22 w 51"/>
                <a:gd name="T1" fmla="*/ 36 h 69"/>
                <a:gd name="T2" fmla="*/ 22 w 51"/>
                <a:gd name="T3" fmla="*/ 36 h 69"/>
                <a:gd name="T4" fmla="*/ 12 w 51"/>
                <a:gd name="T5" fmla="*/ 52 h 69"/>
                <a:gd name="T6" fmla="*/ 0 w 51"/>
                <a:gd name="T7" fmla="*/ 69 h 69"/>
                <a:gd name="T8" fmla="*/ 0 w 51"/>
                <a:gd name="T9" fmla="*/ 69 h 69"/>
                <a:gd name="T10" fmla="*/ 26 w 51"/>
                <a:gd name="T11" fmla="*/ 61 h 69"/>
                <a:gd name="T12" fmla="*/ 51 w 51"/>
                <a:gd name="T13" fmla="*/ 52 h 69"/>
                <a:gd name="T14" fmla="*/ 51 w 51"/>
                <a:gd name="T15" fmla="*/ 52 h 69"/>
                <a:gd name="T16" fmla="*/ 47 w 51"/>
                <a:gd name="T17" fmla="*/ 27 h 69"/>
                <a:gd name="T18" fmla="*/ 41 w 51"/>
                <a:gd name="T19" fmla="*/ 0 h 69"/>
                <a:gd name="T20" fmla="*/ 41 w 51"/>
                <a:gd name="T21" fmla="*/ 0 h 69"/>
                <a:gd name="T22" fmla="*/ 32 w 51"/>
                <a:gd name="T23" fmla="*/ 18 h 69"/>
                <a:gd name="T24" fmla="*/ 22 w 51"/>
                <a:gd name="T25" fmla="*/ 36 h 69"/>
                <a:gd name="T26" fmla="*/ 22 w 51"/>
                <a:gd name="T27"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9">
                  <a:moveTo>
                    <a:pt x="22" y="36"/>
                  </a:moveTo>
                  <a:lnTo>
                    <a:pt x="22" y="36"/>
                  </a:lnTo>
                  <a:lnTo>
                    <a:pt x="12" y="52"/>
                  </a:lnTo>
                  <a:lnTo>
                    <a:pt x="0" y="69"/>
                  </a:lnTo>
                  <a:lnTo>
                    <a:pt x="0" y="69"/>
                  </a:lnTo>
                  <a:lnTo>
                    <a:pt x="26" y="61"/>
                  </a:lnTo>
                  <a:lnTo>
                    <a:pt x="51" y="52"/>
                  </a:lnTo>
                  <a:lnTo>
                    <a:pt x="51" y="52"/>
                  </a:lnTo>
                  <a:lnTo>
                    <a:pt x="47" y="27"/>
                  </a:lnTo>
                  <a:lnTo>
                    <a:pt x="41" y="0"/>
                  </a:lnTo>
                  <a:lnTo>
                    <a:pt x="41" y="0"/>
                  </a:lnTo>
                  <a:lnTo>
                    <a:pt x="32" y="18"/>
                  </a:lnTo>
                  <a:lnTo>
                    <a:pt x="22" y="36"/>
                  </a:lnTo>
                  <a:lnTo>
                    <a:pt x="2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37"/>
            <p:cNvSpPr>
              <a:spLocks/>
            </p:cNvSpPr>
            <p:nvPr/>
          </p:nvSpPr>
          <p:spPr bwMode="auto">
            <a:xfrm>
              <a:off x="5537201" y="4349750"/>
              <a:ext cx="92075" cy="146050"/>
            </a:xfrm>
            <a:custGeom>
              <a:avLst/>
              <a:gdLst>
                <a:gd name="T0" fmla="*/ 15 w 58"/>
                <a:gd name="T1" fmla="*/ 89 h 92"/>
                <a:gd name="T2" fmla="*/ 15 w 58"/>
                <a:gd name="T3" fmla="*/ 89 h 92"/>
                <a:gd name="T4" fmla="*/ 27 w 58"/>
                <a:gd name="T5" fmla="*/ 71 h 92"/>
                <a:gd name="T6" fmla="*/ 38 w 58"/>
                <a:gd name="T7" fmla="*/ 52 h 92"/>
                <a:gd name="T8" fmla="*/ 38 w 58"/>
                <a:gd name="T9" fmla="*/ 52 h 92"/>
                <a:gd name="T10" fmla="*/ 49 w 58"/>
                <a:gd name="T11" fmla="*/ 33 h 92"/>
                <a:gd name="T12" fmla="*/ 58 w 58"/>
                <a:gd name="T13" fmla="*/ 13 h 92"/>
                <a:gd name="T14" fmla="*/ 58 w 58"/>
                <a:gd name="T15" fmla="*/ 13 h 92"/>
                <a:gd name="T16" fmla="*/ 53 w 58"/>
                <a:gd name="T17" fmla="*/ 0 h 92"/>
                <a:gd name="T18" fmla="*/ 53 w 58"/>
                <a:gd name="T19" fmla="*/ 0 h 92"/>
                <a:gd name="T20" fmla="*/ 42 w 58"/>
                <a:gd name="T21" fmla="*/ 23 h 92"/>
                <a:gd name="T22" fmla="*/ 30 w 58"/>
                <a:gd name="T23" fmla="*/ 47 h 92"/>
                <a:gd name="T24" fmla="*/ 30 w 58"/>
                <a:gd name="T25" fmla="*/ 47 h 92"/>
                <a:gd name="T26" fmla="*/ 16 w 58"/>
                <a:gd name="T27" fmla="*/ 71 h 92"/>
                <a:gd name="T28" fmla="*/ 0 w 58"/>
                <a:gd name="T29" fmla="*/ 92 h 92"/>
                <a:gd name="T30" fmla="*/ 0 w 58"/>
                <a:gd name="T31" fmla="*/ 92 h 92"/>
                <a:gd name="T32" fmla="*/ 15 w 58"/>
                <a:gd name="T33" fmla="*/ 89 h 92"/>
                <a:gd name="T34" fmla="*/ 15 w 58"/>
                <a:gd name="T3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92">
                  <a:moveTo>
                    <a:pt x="15" y="89"/>
                  </a:moveTo>
                  <a:lnTo>
                    <a:pt x="15" y="89"/>
                  </a:lnTo>
                  <a:lnTo>
                    <a:pt x="27" y="71"/>
                  </a:lnTo>
                  <a:lnTo>
                    <a:pt x="38" y="52"/>
                  </a:lnTo>
                  <a:lnTo>
                    <a:pt x="38" y="52"/>
                  </a:lnTo>
                  <a:lnTo>
                    <a:pt x="49" y="33"/>
                  </a:lnTo>
                  <a:lnTo>
                    <a:pt x="58" y="13"/>
                  </a:lnTo>
                  <a:lnTo>
                    <a:pt x="58" y="13"/>
                  </a:lnTo>
                  <a:lnTo>
                    <a:pt x="53" y="0"/>
                  </a:lnTo>
                  <a:lnTo>
                    <a:pt x="53" y="0"/>
                  </a:lnTo>
                  <a:lnTo>
                    <a:pt x="42" y="23"/>
                  </a:lnTo>
                  <a:lnTo>
                    <a:pt x="30" y="47"/>
                  </a:lnTo>
                  <a:lnTo>
                    <a:pt x="30" y="47"/>
                  </a:lnTo>
                  <a:lnTo>
                    <a:pt x="16" y="71"/>
                  </a:lnTo>
                  <a:lnTo>
                    <a:pt x="0" y="92"/>
                  </a:lnTo>
                  <a:lnTo>
                    <a:pt x="0" y="92"/>
                  </a:lnTo>
                  <a:lnTo>
                    <a:pt x="15" y="89"/>
                  </a:lnTo>
                  <a:lnTo>
                    <a:pt x="1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38"/>
            <p:cNvSpPr>
              <a:spLocks/>
            </p:cNvSpPr>
            <p:nvPr/>
          </p:nvSpPr>
          <p:spPr bwMode="auto">
            <a:xfrm>
              <a:off x="5637213" y="4219575"/>
              <a:ext cx="34925" cy="111125"/>
            </a:xfrm>
            <a:custGeom>
              <a:avLst/>
              <a:gdLst>
                <a:gd name="T0" fmla="*/ 22 w 22"/>
                <a:gd name="T1" fmla="*/ 4 h 70"/>
                <a:gd name="T2" fmla="*/ 22 w 22"/>
                <a:gd name="T3" fmla="*/ 4 h 70"/>
                <a:gd name="T4" fmla="*/ 15 w 22"/>
                <a:gd name="T5" fmla="*/ 0 h 70"/>
                <a:gd name="T6" fmla="*/ 15 w 22"/>
                <a:gd name="T7" fmla="*/ 0 h 70"/>
                <a:gd name="T8" fmla="*/ 12 w 22"/>
                <a:gd name="T9" fmla="*/ 0 h 70"/>
                <a:gd name="T10" fmla="*/ 12 w 22"/>
                <a:gd name="T11" fmla="*/ 0 h 70"/>
                <a:gd name="T12" fmla="*/ 7 w 22"/>
                <a:gd name="T13" fmla="*/ 28 h 70"/>
                <a:gd name="T14" fmla="*/ 0 w 22"/>
                <a:gd name="T15" fmla="*/ 55 h 70"/>
                <a:gd name="T16" fmla="*/ 0 w 22"/>
                <a:gd name="T17" fmla="*/ 55 h 70"/>
                <a:gd name="T18" fmla="*/ 6 w 22"/>
                <a:gd name="T19" fmla="*/ 70 h 70"/>
                <a:gd name="T20" fmla="*/ 6 w 22"/>
                <a:gd name="T21" fmla="*/ 70 h 70"/>
                <a:gd name="T22" fmla="*/ 11 w 22"/>
                <a:gd name="T23" fmla="*/ 53 h 70"/>
                <a:gd name="T24" fmla="*/ 16 w 22"/>
                <a:gd name="T25" fmla="*/ 37 h 70"/>
                <a:gd name="T26" fmla="*/ 19 w 22"/>
                <a:gd name="T27" fmla="*/ 20 h 70"/>
                <a:gd name="T28" fmla="*/ 22 w 22"/>
                <a:gd name="T29" fmla="*/ 4 h 70"/>
                <a:gd name="T30" fmla="*/ 22 w 22"/>
                <a:gd name="T3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0">
                  <a:moveTo>
                    <a:pt x="22" y="4"/>
                  </a:moveTo>
                  <a:lnTo>
                    <a:pt x="22" y="4"/>
                  </a:lnTo>
                  <a:lnTo>
                    <a:pt x="15" y="0"/>
                  </a:lnTo>
                  <a:lnTo>
                    <a:pt x="15" y="0"/>
                  </a:lnTo>
                  <a:lnTo>
                    <a:pt x="12" y="0"/>
                  </a:lnTo>
                  <a:lnTo>
                    <a:pt x="12" y="0"/>
                  </a:lnTo>
                  <a:lnTo>
                    <a:pt x="7" y="28"/>
                  </a:lnTo>
                  <a:lnTo>
                    <a:pt x="0" y="55"/>
                  </a:lnTo>
                  <a:lnTo>
                    <a:pt x="0" y="55"/>
                  </a:lnTo>
                  <a:lnTo>
                    <a:pt x="6" y="70"/>
                  </a:lnTo>
                  <a:lnTo>
                    <a:pt x="6" y="70"/>
                  </a:lnTo>
                  <a:lnTo>
                    <a:pt x="11" y="53"/>
                  </a:lnTo>
                  <a:lnTo>
                    <a:pt x="16" y="37"/>
                  </a:lnTo>
                  <a:lnTo>
                    <a:pt x="19" y="20"/>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39"/>
            <p:cNvSpPr>
              <a:spLocks/>
            </p:cNvSpPr>
            <p:nvPr/>
          </p:nvSpPr>
          <p:spPr bwMode="auto">
            <a:xfrm>
              <a:off x="5443538" y="4524375"/>
              <a:ext cx="90488" cy="76200"/>
            </a:xfrm>
            <a:custGeom>
              <a:avLst/>
              <a:gdLst>
                <a:gd name="T0" fmla="*/ 1 w 57"/>
                <a:gd name="T1" fmla="*/ 43 h 48"/>
                <a:gd name="T2" fmla="*/ 1 w 57"/>
                <a:gd name="T3" fmla="*/ 43 h 48"/>
                <a:gd name="T4" fmla="*/ 6 w 57"/>
                <a:gd name="T5" fmla="*/ 47 h 48"/>
                <a:gd name="T6" fmla="*/ 8 w 57"/>
                <a:gd name="T7" fmla="*/ 48 h 48"/>
                <a:gd name="T8" fmla="*/ 8 w 57"/>
                <a:gd name="T9" fmla="*/ 48 h 48"/>
                <a:gd name="T10" fmla="*/ 21 w 57"/>
                <a:gd name="T11" fmla="*/ 37 h 48"/>
                <a:gd name="T12" fmla="*/ 33 w 57"/>
                <a:gd name="T13" fmla="*/ 25 h 48"/>
                <a:gd name="T14" fmla="*/ 45 w 57"/>
                <a:gd name="T15" fmla="*/ 14 h 48"/>
                <a:gd name="T16" fmla="*/ 57 w 57"/>
                <a:gd name="T17" fmla="*/ 0 h 48"/>
                <a:gd name="T18" fmla="*/ 57 w 57"/>
                <a:gd name="T19" fmla="*/ 0 h 48"/>
                <a:gd name="T20" fmla="*/ 43 w 57"/>
                <a:gd name="T21" fmla="*/ 3 h 48"/>
                <a:gd name="T22" fmla="*/ 43 w 57"/>
                <a:gd name="T23" fmla="*/ 3 h 48"/>
                <a:gd name="T24" fmla="*/ 22 w 57"/>
                <a:gd name="T25" fmla="*/ 24 h 48"/>
                <a:gd name="T26" fmla="*/ 0 w 57"/>
                <a:gd name="T27" fmla="*/ 43 h 48"/>
                <a:gd name="T28" fmla="*/ 0 w 57"/>
                <a:gd name="T29" fmla="*/ 43 h 48"/>
                <a:gd name="T30" fmla="*/ 1 w 57"/>
                <a:gd name="T31" fmla="*/ 43 h 48"/>
                <a:gd name="T32" fmla="*/ 1 w 57"/>
                <a:gd name="T33"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8">
                  <a:moveTo>
                    <a:pt x="1" y="43"/>
                  </a:moveTo>
                  <a:lnTo>
                    <a:pt x="1" y="43"/>
                  </a:lnTo>
                  <a:lnTo>
                    <a:pt x="6" y="47"/>
                  </a:lnTo>
                  <a:lnTo>
                    <a:pt x="8" y="48"/>
                  </a:lnTo>
                  <a:lnTo>
                    <a:pt x="8" y="48"/>
                  </a:lnTo>
                  <a:lnTo>
                    <a:pt x="21" y="37"/>
                  </a:lnTo>
                  <a:lnTo>
                    <a:pt x="33" y="25"/>
                  </a:lnTo>
                  <a:lnTo>
                    <a:pt x="45" y="14"/>
                  </a:lnTo>
                  <a:lnTo>
                    <a:pt x="57" y="0"/>
                  </a:lnTo>
                  <a:lnTo>
                    <a:pt x="57" y="0"/>
                  </a:lnTo>
                  <a:lnTo>
                    <a:pt x="43" y="3"/>
                  </a:lnTo>
                  <a:lnTo>
                    <a:pt x="43" y="3"/>
                  </a:lnTo>
                  <a:lnTo>
                    <a:pt x="22" y="24"/>
                  </a:lnTo>
                  <a:lnTo>
                    <a:pt x="0" y="43"/>
                  </a:lnTo>
                  <a:lnTo>
                    <a:pt x="0"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0"/>
            <p:cNvSpPr>
              <a:spLocks/>
            </p:cNvSpPr>
            <p:nvPr/>
          </p:nvSpPr>
          <p:spPr bwMode="auto">
            <a:xfrm>
              <a:off x="5241926" y="4349750"/>
              <a:ext cx="95250" cy="146050"/>
            </a:xfrm>
            <a:custGeom>
              <a:avLst/>
              <a:gdLst>
                <a:gd name="T0" fmla="*/ 6 w 60"/>
                <a:gd name="T1" fmla="*/ 0 h 92"/>
                <a:gd name="T2" fmla="*/ 6 w 60"/>
                <a:gd name="T3" fmla="*/ 0 h 92"/>
                <a:gd name="T4" fmla="*/ 0 w 60"/>
                <a:gd name="T5" fmla="*/ 13 h 92"/>
                <a:gd name="T6" fmla="*/ 0 w 60"/>
                <a:gd name="T7" fmla="*/ 13 h 92"/>
                <a:gd name="T8" fmla="*/ 10 w 60"/>
                <a:gd name="T9" fmla="*/ 33 h 92"/>
                <a:gd name="T10" fmla="*/ 20 w 60"/>
                <a:gd name="T11" fmla="*/ 52 h 92"/>
                <a:gd name="T12" fmla="*/ 20 w 60"/>
                <a:gd name="T13" fmla="*/ 52 h 92"/>
                <a:gd name="T14" fmla="*/ 32 w 60"/>
                <a:gd name="T15" fmla="*/ 71 h 92"/>
                <a:gd name="T16" fmla="*/ 45 w 60"/>
                <a:gd name="T17" fmla="*/ 89 h 92"/>
                <a:gd name="T18" fmla="*/ 45 w 60"/>
                <a:gd name="T19" fmla="*/ 89 h 92"/>
                <a:gd name="T20" fmla="*/ 60 w 60"/>
                <a:gd name="T21" fmla="*/ 92 h 92"/>
                <a:gd name="T22" fmla="*/ 60 w 60"/>
                <a:gd name="T23" fmla="*/ 92 h 92"/>
                <a:gd name="T24" fmla="*/ 44 w 60"/>
                <a:gd name="T25" fmla="*/ 71 h 92"/>
                <a:gd name="T26" fmla="*/ 29 w 60"/>
                <a:gd name="T27" fmla="*/ 47 h 92"/>
                <a:gd name="T28" fmla="*/ 29 w 60"/>
                <a:gd name="T29" fmla="*/ 47 h 92"/>
                <a:gd name="T30" fmla="*/ 16 w 60"/>
                <a:gd name="T31" fmla="*/ 23 h 92"/>
                <a:gd name="T32" fmla="*/ 6 w 60"/>
                <a:gd name="T33" fmla="*/ 0 h 92"/>
                <a:gd name="T34" fmla="*/ 6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6" y="0"/>
                  </a:moveTo>
                  <a:lnTo>
                    <a:pt x="6" y="0"/>
                  </a:lnTo>
                  <a:lnTo>
                    <a:pt x="0" y="13"/>
                  </a:lnTo>
                  <a:lnTo>
                    <a:pt x="0" y="13"/>
                  </a:lnTo>
                  <a:lnTo>
                    <a:pt x="10" y="33"/>
                  </a:lnTo>
                  <a:lnTo>
                    <a:pt x="20" y="52"/>
                  </a:lnTo>
                  <a:lnTo>
                    <a:pt x="20" y="52"/>
                  </a:lnTo>
                  <a:lnTo>
                    <a:pt x="32" y="71"/>
                  </a:lnTo>
                  <a:lnTo>
                    <a:pt x="45" y="89"/>
                  </a:lnTo>
                  <a:lnTo>
                    <a:pt x="45" y="89"/>
                  </a:lnTo>
                  <a:lnTo>
                    <a:pt x="60" y="92"/>
                  </a:lnTo>
                  <a:lnTo>
                    <a:pt x="60" y="92"/>
                  </a:lnTo>
                  <a:lnTo>
                    <a:pt x="44" y="71"/>
                  </a:lnTo>
                  <a:lnTo>
                    <a:pt x="29" y="47"/>
                  </a:lnTo>
                  <a:lnTo>
                    <a:pt x="29" y="47"/>
                  </a:lnTo>
                  <a:lnTo>
                    <a:pt x="16" y="2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41"/>
            <p:cNvSpPr>
              <a:spLocks/>
            </p:cNvSpPr>
            <p:nvPr/>
          </p:nvSpPr>
          <p:spPr bwMode="auto">
            <a:xfrm>
              <a:off x="5537201" y="4184650"/>
              <a:ext cx="134938" cy="276225"/>
            </a:xfrm>
            <a:custGeom>
              <a:avLst/>
              <a:gdLst>
                <a:gd name="T0" fmla="*/ 59 w 85"/>
                <a:gd name="T1" fmla="*/ 81 h 174"/>
                <a:gd name="T2" fmla="*/ 58 w 85"/>
                <a:gd name="T3" fmla="*/ 79 h 174"/>
                <a:gd name="T4" fmla="*/ 38 w 85"/>
                <a:gd name="T5" fmla="*/ 39 h 174"/>
                <a:gd name="T6" fmla="*/ 28 w 85"/>
                <a:gd name="T7" fmla="*/ 21 h 174"/>
                <a:gd name="T8" fmla="*/ 15 w 85"/>
                <a:gd name="T9" fmla="*/ 2 h 174"/>
                <a:gd name="T10" fmla="*/ 15 w 85"/>
                <a:gd name="T11" fmla="*/ 2 h 174"/>
                <a:gd name="T12" fmla="*/ 1 w 85"/>
                <a:gd name="T13" fmla="*/ 0 h 174"/>
                <a:gd name="T14" fmla="*/ 0 w 85"/>
                <a:gd name="T15" fmla="*/ 0 h 174"/>
                <a:gd name="T16" fmla="*/ 30 w 85"/>
                <a:gd name="T17" fmla="*/ 43 h 174"/>
                <a:gd name="T18" fmla="*/ 42 w 85"/>
                <a:gd name="T19" fmla="*/ 68 h 174"/>
                <a:gd name="T20" fmla="*/ 53 w 85"/>
                <a:gd name="T21" fmla="*/ 92 h 174"/>
                <a:gd name="T22" fmla="*/ 54 w 85"/>
                <a:gd name="T23" fmla="*/ 92 h 174"/>
                <a:gd name="T24" fmla="*/ 54 w 85"/>
                <a:gd name="T25" fmla="*/ 94 h 174"/>
                <a:gd name="T26" fmla="*/ 54 w 85"/>
                <a:gd name="T27" fmla="*/ 94 h 174"/>
                <a:gd name="T28" fmla="*/ 54 w 85"/>
                <a:gd name="T29" fmla="*/ 94 h 174"/>
                <a:gd name="T30" fmla="*/ 56 w 85"/>
                <a:gd name="T31" fmla="*/ 97 h 174"/>
                <a:gd name="T32" fmla="*/ 56 w 85"/>
                <a:gd name="T33" fmla="*/ 97 h 174"/>
                <a:gd name="T34" fmla="*/ 57 w 85"/>
                <a:gd name="T35" fmla="*/ 100 h 174"/>
                <a:gd name="T36" fmla="*/ 61 w 85"/>
                <a:gd name="T37" fmla="*/ 112 h 174"/>
                <a:gd name="T38" fmla="*/ 62 w 85"/>
                <a:gd name="T39" fmla="*/ 114 h 174"/>
                <a:gd name="T40" fmla="*/ 63 w 85"/>
                <a:gd name="T41" fmla="*/ 117 h 174"/>
                <a:gd name="T42" fmla="*/ 75 w 85"/>
                <a:gd name="T43" fmla="*/ 174 h 174"/>
                <a:gd name="T44" fmla="*/ 78 w 85"/>
                <a:gd name="T45" fmla="*/ 172 h 174"/>
                <a:gd name="T46" fmla="*/ 83 w 85"/>
                <a:gd name="T47" fmla="*/ 170 h 174"/>
                <a:gd name="T48" fmla="*/ 85 w 85"/>
                <a:gd name="T49" fmla="*/ 168 h 174"/>
                <a:gd name="T50" fmla="*/ 79 w 85"/>
                <a:gd name="T51" fmla="*/ 137 h 174"/>
                <a:gd name="T52" fmla="*/ 69 w 85"/>
                <a:gd name="T53" fmla="*/ 104 h 174"/>
                <a:gd name="T54" fmla="*/ 69 w 85"/>
                <a:gd name="T55" fmla="*/ 102 h 174"/>
                <a:gd name="T56" fmla="*/ 67 w 85"/>
                <a:gd name="T57" fmla="*/ 101 h 174"/>
                <a:gd name="T58" fmla="*/ 67 w 85"/>
                <a:gd name="T59" fmla="*/ 100 h 174"/>
                <a:gd name="T60" fmla="*/ 67 w 85"/>
                <a:gd name="T61" fmla="*/ 100 h 174"/>
                <a:gd name="T62" fmla="*/ 66 w 85"/>
                <a:gd name="T63" fmla="*/ 97 h 174"/>
                <a:gd name="T64" fmla="*/ 66 w 85"/>
                <a:gd name="T65" fmla="*/ 97 h 174"/>
                <a:gd name="T66" fmla="*/ 66 w 85"/>
                <a:gd name="T67" fmla="*/ 96 h 174"/>
                <a:gd name="T68" fmla="*/ 65 w 85"/>
                <a:gd name="T69" fmla="*/ 93 h 174"/>
                <a:gd name="T70" fmla="*/ 61 w 85"/>
                <a:gd name="T71" fmla="*/ 84 h 174"/>
                <a:gd name="T72" fmla="*/ 59 w 85"/>
                <a:gd name="T7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174">
                  <a:moveTo>
                    <a:pt x="59" y="81"/>
                  </a:moveTo>
                  <a:lnTo>
                    <a:pt x="59" y="81"/>
                  </a:lnTo>
                  <a:lnTo>
                    <a:pt x="58" y="79"/>
                  </a:lnTo>
                  <a:lnTo>
                    <a:pt x="58" y="79"/>
                  </a:lnTo>
                  <a:lnTo>
                    <a:pt x="49" y="58"/>
                  </a:lnTo>
                  <a:lnTo>
                    <a:pt x="38" y="39"/>
                  </a:lnTo>
                  <a:lnTo>
                    <a:pt x="38" y="39"/>
                  </a:lnTo>
                  <a:lnTo>
                    <a:pt x="28" y="21"/>
                  </a:lnTo>
                  <a:lnTo>
                    <a:pt x="15" y="2"/>
                  </a:lnTo>
                  <a:lnTo>
                    <a:pt x="15" y="2"/>
                  </a:lnTo>
                  <a:lnTo>
                    <a:pt x="15" y="2"/>
                  </a:lnTo>
                  <a:lnTo>
                    <a:pt x="15" y="2"/>
                  </a:lnTo>
                  <a:lnTo>
                    <a:pt x="1" y="0"/>
                  </a:lnTo>
                  <a:lnTo>
                    <a:pt x="1" y="0"/>
                  </a:lnTo>
                  <a:lnTo>
                    <a:pt x="0" y="0"/>
                  </a:lnTo>
                  <a:lnTo>
                    <a:pt x="0" y="0"/>
                  </a:lnTo>
                  <a:lnTo>
                    <a:pt x="16" y="21"/>
                  </a:lnTo>
                  <a:lnTo>
                    <a:pt x="30" y="43"/>
                  </a:lnTo>
                  <a:lnTo>
                    <a:pt x="30" y="43"/>
                  </a:lnTo>
                  <a:lnTo>
                    <a:pt x="42" y="68"/>
                  </a:lnTo>
                  <a:lnTo>
                    <a:pt x="53" y="92"/>
                  </a:lnTo>
                  <a:lnTo>
                    <a:pt x="53" y="92"/>
                  </a:lnTo>
                  <a:lnTo>
                    <a:pt x="54" y="92"/>
                  </a:lnTo>
                  <a:lnTo>
                    <a:pt x="54" y="92"/>
                  </a:lnTo>
                  <a:lnTo>
                    <a:pt x="54" y="94"/>
                  </a:lnTo>
                  <a:lnTo>
                    <a:pt x="54" y="94"/>
                  </a:lnTo>
                  <a:lnTo>
                    <a:pt x="54" y="94"/>
                  </a:lnTo>
                  <a:lnTo>
                    <a:pt x="54" y="94"/>
                  </a:lnTo>
                  <a:lnTo>
                    <a:pt x="54" y="94"/>
                  </a:lnTo>
                  <a:lnTo>
                    <a:pt x="54" y="94"/>
                  </a:lnTo>
                  <a:lnTo>
                    <a:pt x="56" y="97"/>
                  </a:lnTo>
                  <a:lnTo>
                    <a:pt x="56" y="97"/>
                  </a:lnTo>
                  <a:lnTo>
                    <a:pt x="56" y="97"/>
                  </a:lnTo>
                  <a:lnTo>
                    <a:pt x="56" y="97"/>
                  </a:lnTo>
                  <a:lnTo>
                    <a:pt x="57" y="100"/>
                  </a:lnTo>
                  <a:lnTo>
                    <a:pt x="57" y="100"/>
                  </a:lnTo>
                  <a:lnTo>
                    <a:pt x="61" y="112"/>
                  </a:lnTo>
                  <a:lnTo>
                    <a:pt x="61" y="112"/>
                  </a:lnTo>
                  <a:lnTo>
                    <a:pt x="62" y="114"/>
                  </a:lnTo>
                  <a:lnTo>
                    <a:pt x="62" y="114"/>
                  </a:lnTo>
                  <a:lnTo>
                    <a:pt x="63" y="117"/>
                  </a:lnTo>
                  <a:lnTo>
                    <a:pt x="63" y="117"/>
                  </a:lnTo>
                  <a:lnTo>
                    <a:pt x="70" y="146"/>
                  </a:lnTo>
                  <a:lnTo>
                    <a:pt x="75" y="174"/>
                  </a:lnTo>
                  <a:lnTo>
                    <a:pt x="75" y="174"/>
                  </a:lnTo>
                  <a:lnTo>
                    <a:pt x="78" y="172"/>
                  </a:lnTo>
                  <a:lnTo>
                    <a:pt x="78" y="172"/>
                  </a:lnTo>
                  <a:lnTo>
                    <a:pt x="83" y="170"/>
                  </a:lnTo>
                  <a:lnTo>
                    <a:pt x="85" y="168"/>
                  </a:lnTo>
                  <a:lnTo>
                    <a:pt x="85" y="168"/>
                  </a:lnTo>
                  <a:lnTo>
                    <a:pt x="82" y="152"/>
                  </a:lnTo>
                  <a:lnTo>
                    <a:pt x="79" y="137"/>
                  </a:lnTo>
                  <a:lnTo>
                    <a:pt x="74" y="120"/>
                  </a:lnTo>
                  <a:lnTo>
                    <a:pt x="69" y="104"/>
                  </a:lnTo>
                  <a:lnTo>
                    <a:pt x="69" y="104"/>
                  </a:lnTo>
                  <a:lnTo>
                    <a:pt x="69" y="102"/>
                  </a:lnTo>
                  <a:lnTo>
                    <a:pt x="69" y="102"/>
                  </a:lnTo>
                  <a:lnTo>
                    <a:pt x="67" y="101"/>
                  </a:lnTo>
                  <a:lnTo>
                    <a:pt x="67" y="101"/>
                  </a:lnTo>
                  <a:lnTo>
                    <a:pt x="67" y="100"/>
                  </a:lnTo>
                  <a:lnTo>
                    <a:pt x="67" y="100"/>
                  </a:lnTo>
                  <a:lnTo>
                    <a:pt x="67" y="100"/>
                  </a:lnTo>
                  <a:lnTo>
                    <a:pt x="67" y="100"/>
                  </a:lnTo>
                  <a:lnTo>
                    <a:pt x="66" y="97"/>
                  </a:lnTo>
                  <a:lnTo>
                    <a:pt x="66" y="97"/>
                  </a:lnTo>
                  <a:lnTo>
                    <a:pt x="66" y="97"/>
                  </a:lnTo>
                  <a:lnTo>
                    <a:pt x="66" y="97"/>
                  </a:lnTo>
                  <a:lnTo>
                    <a:pt x="66" y="96"/>
                  </a:lnTo>
                  <a:lnTo>
                    <a:pt x="65" y="93"/>
                  </a:lnTo>
                  <a:lnTo>
                    <a:pt x="65" y="93"/>
                  </a:lnTo>
                  <a:lnTo>
                    <a:pt x="61" y="84"/>
                  </a:lnTo>
                  <a:lnTo>
                    <a:pt x="61" y="84"/>
                  </a:lnTo>
                  <a:lnTo>
                    <a:pt x="59" y="81"/>
                  </a:lnTo>
                  <a:lnTo>
                    <a:pt x="5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42"/>
            <p:cNvSpPr>
              <a:spLocks/>
            </p:cNvSpPr>
            <p:nvPr/>
          </p:nvSpPr>
          <p:spPr bwMode="auto">
            <a:xfrm>
              <a:off x="5373688" y="4043363"/>
              <a:ext cx="279400" cy="142875"/>
            </a:xfrm>
            <a:custGeom>
              <a:avLst/>
              <a:gdLst>
                <a:gd name="T0" fmla="*/ 174 w 176"/>
                <a:gd name="T1" fmla="*/ 69 h 90"/>
                <a:gd name="T2" fmla="*/ 174 w 176"/>
                <a:gd name="T3" fmla="*/ 62 h 90"/>
                <a:gd name="T4" fmla="*/ 173 w 176"/>
                <a:gd name="T5" fmla="*/ 56 h 90"/>
                <a:gd name="T6" fmla="*/ 172 w 176"/>
                <a:gd name="T7" fmla="*/ 50 h 90"/>
                <a:gd name="T8" fmla="*/ 169 w 176"/>
                <a:gd name="T9" fmla="*/ 44 h 90"/>
                <a:gd name="T10" fmla="*/ 168 w 176"/>
                <a:gd name="T11" fmla="*/ 38 h 90"/>
                <a:gd name="T12" fmla="*/ 165 w 176"/>
                <a:gd name="T13" fmla="*/ 33 h 90"/>
                <a:gd name="T14" fmla="*/ 162 w 176"/>
                <a:gd name="T15" fmla="*/ 29 h 90"/>
                <a:gd name="T16" fmla="*/ 160 w 176"/>
                <a:gd name="T17" fmla="*/ 24 h 90"/>
                <a:gd name="T18" fmla="*/ 157 w 176"/>
                <a:gd name="T19" fmla="*/ 20 h 90"/>
                <a:gd name="T20" fmla="*/ 153 w 176"/>
                <a:gd name="T21" fmla="*/ 15 h 90"/>
                <a:gd name="T22" fmla="*/ 151 w 176"/>
                <a:gd name="T23" fmla="*/ 13 h 90"/>
                <a:gd name="T24" fmla="*/ 143 w 176"/>
                <a:gd name="T25" fmla="*/ 8 h 90"/>
                <a:gd name="T26" fmla="*/ 124 w 176"/>
                <a:gd name="T27" fmla="*/ 2 h 90"/>
                <a:gd name="T28" fmla="*/ 104 w 176"/>
                <a:gd name="T29" fmla="*/ 2 h 90"/>
                <a:gd name="T30" fmla="*/ 81 w 176"/>
                <a:gd name="T31" fmla="*/ 8 h 90"/>
                <a:gd name="T32" fmla="*/ 56 w 176"/>
                <a:gd name="T33" fmla="*/ 20 h 90"/>
                <a:gd name="T34" fmla="*/ 54 w 176"/>
                <a:gd name="T35" fmla="*/ 21 h 90"/>
                <a:gd name="T36" fmla="*/ 52 w 176"/>
                <a:gd name="T37" fmla="*/ 23 h 90"/>
                <a:gd name="T38" fmla="*/ 45 w 176"/>
                <a:gd name="T39" fmla="*/ 27 h 90"/>
                <a:gd name="T40" fmla="*/ 43 w 176"/>
                <a:gd name="T41" fmla="*/ 28 h 90"/>
                <a:gd name="T42" fmla="*/ 41 w 176"/>
                <a:gd name="T43" fmla="*/ 29 h 90"/>
                <a:gd name="T44" fmla="*/ 40 w 176"/>
                <a:gd name="T45" fmla="*/ 31 h 90"/>
                <a:gd name="T46" fmla="*/ 33 w 176"/>
                <a:gd name="T47" fmla="*/ 36 h 90"/>
                <a:gd name="T48" fmla="*/ 29 w 176"/>
                <a:gd name="T49" fmla="*/ 38 h 90"/>
                <a:gd name="T50" fmla="*/ 21 w 176"/>
                <a:gd name="T51" fmla="*/ 46 h 90"/>
                <a:gd name="T52" fmla="*/ 16 w 176"/>
                <a:gd name="T53" fmla="*/ 50 h 90"/>
                <a:gd name="T54" fmla="*/ 10 w 176"/>
                <a:gd name="T55" fmla="*/ 57 h 90"/>
                <a:gd name="T56" fmla="*/ 4 w 176"/>
                <a:gd name="T57" fmla="*/ 62 h 90"/>
                <a:gd name="T58" fmla="*/ 0 w 176"/>
                <a:gd name="T59" fmla="*/ 66 h 90"/>
                <a:gd name="T60" fmla="*/ 3 w 176"/>
                <a:gd name="T61" fmla="*/ 66 h 90"/>
                <a:gd name="T62" fmla="*/ 21 w 176"/>
                <a:gd name="T63" fmla="*/ 65 h 90"/>
                <a:gd name="T64" fmla="*/ 39 w 176"/>
                <a:gd name="T65" fmla="*/ 65 h 90"/>
                <a:gd name="T66" fmla="*/ 40 w 176"/>
                <a:gd name="T67" fmla="*/ 65 h 90"/>
                <a:gd name="T68" fmla="*/ 40 w 176"/>
                <a:gd name="T69" fmla="*/ 65 h 90"/>
                <a:gd name="T70" fmla="*/ 60 w 176"/>
                <a:gd name="T71" fmla="*/ 65 h 90"/>
                <a:gd name="T72" fmla="*/ 62 w 176"/>
                <a:gd name="T73" fmla="*/ 66 h 90"/>
                <a:gd name="T74" fmla="*/ 79 w 176"/>
                <a:gd name="T75" fmla="*/ 67 h 90"/>
                <a:gd name="T76" fmla="*/ 82 w 176"/>
                <a:gd name="T77" fmla="*/ 67 h 90"/>
                <a:gd name="T78" fmla="*/ 90 w 176"/>
                <a:gd name="T79" fmla="*/ 67 h 90"/>
                <a:gd name="T80" fmla="*/ 103 w 176"/>
                <a:gd name="T81" fmla="*/ 70 h 90"/>
                <a:gd name="T82" fmla="*/ 103 w 176"/>
                <a:gd name="T83" fmla="*/ 70 h 90"/>
                <a:gd name="T84" fmla="*/ 104 w 176"/>
                <a:gd name="T85" fmla="*/ 70 h 90"/>
                <a:gd name="T86" fmla="*/ 106 w 176"/>
                <a:gd name="T87" fmla="*/ 70 h 90"/>
                <a:gd name="T88" fmla="*/ 107 w 176"/>
                <a:gd name="T89" fmla="*/ 70 h 90"/>
                <a:gd name="T90" fmla="*/ 141 w 176"/>
                <a:gd name="T91" fmla="*/ 78 h 90"/>
                <a:gd name="T92" fmla="*/ 143 w 176"/>
                <a:gd name="T93" fmla="*/ 78 h 90"/>
                <a:gd name="T94" fmla="*/ 159 w 176"/>
                <a:gd name="T95" fmla="*/ 83 h 90"/>
                <a:gd name="T96" fmla="*/ 174 w 176"/>
                <a:gd name="T97" fmla="*/ 89 h 90"/>
                <a:gd name="T98" fmla="*/ 176 w 176"/>
                <a:gd name="T99" fmla="*/ 90 h 90"/>
                <a:gd name="T100" fmla="*/ 176 w 176"/>
                <a:gd name="T101" fmla="*/ 83 h 90"/>
                <a:gd name="T102" fmla="*/ 176 w 176"/>
                <a:gd name="T103" fmla="*/ 77 h 90"/>
                <a:gd name="T104" fmla="*/ 174 w 176"/>
                <a:gd name="T105"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90">
                  <a:moveTo>
                    <a:pt x="174" y="69"/>
                  </a:moveTo>
                  <a:lnTo>
                    <a:pt x="174" y="69"/>
                  </a:lnTo>
                  <a:lnTo>
                    <a:pt x="174" y="62"/>
                  </a:lnTo>
                  <a:lnTo>
                    <a:pt x="174" y="62"/>
                  </a:lnTo>
                  <a:lnTo>
                    <a:pt x="173" y="56"/>
                  </a:lnTo>
                  <a:lnTo>
                    <a:pt x="173" y="56"/>
                  </a:lnTo>
                  <a:lnTo>
                    <a:pt x="172" y="50"/>
                  </a:lnTo>
                  <a:lnTo>
                    <a:pt x="172" y="50"/>
                  </a:lnTo>
                  <a:lnTo>
                    <a:pt x="169" y="44"/>
                  </a:lnTo>
                  <a:lnTo>
                    <a:pt x="169" y="44"/>
                  </a:lnTo>
                  <a:lnTo>
                    <a:pt x="168" y="38"/>
                  </a:lnTo>
                  <a:lnTo>
                    <a:pt x="168" y="38"/>
                  </a:lnTo>
                  <a:lnTo>
                    <a:pt x="165" y="33"/>
                  </a:lnTo>
                  <a:lnTo>
                    <a:pt x="165" y="33"/>
                  </a:lnTo>
                  <a:lnTo>
                    <a:pt x="162" y="29"/>
                  </a:lnTo>
                  <a:lnTo>
                    <a:pt x="162" y="29"/>
                  </a:lnTo>
                  <a:lnTo>
                    <a:pt x="160" y="24"/>
                  </a:lnTo>
                  <a:lnTo>
                    <a:pt x="160" y="24"/>
                  </a:lnTo>
                  <a:lnTo>
                    <a:pt x="157" y="20"/>
                  </a:lnTo>
                  <a:lnTo>
                    <a:pt x="157" y="20"/>
                  </a:lnTo>
                  <a:lnTo>
                    <a:pt x="153" y="15"/>
                  </a:lnTo>
                  <a:lnTo>
                    <a:pt x="153" y="15"/>
                  </a:lnTo>
                  <a:lnTo>
                    <a:pt x="151" y="13"/>
                  </a:lnTo>
                  <a:lnTo>
                    <a:pt x="151" y="13"/>
                  </a:lnTo>
                  <a:lnTo>
                    <a:pt x="143" y="8"/>
                  </a:lnTo>
                  <a:lnTo>
                    <a:pt x="143" y="8"/>
                  </a:lnTo>
                  <a:lnTo>
                    <a:pt x="135" y="4"/>
                  </a:lnTo>
                  <a:lnTo>
                    <a:pt x="124" y="2"/>
                  </a:lnTo>
                  <a:lnTo>
                    <a:pt x="115" y="0"/>
                  </a:lnTo>
                  <a:lnTo>
                    <a:pt x="104" y="2"/>
                  </a:lnTo>
                  <a:lnTo>
                    <a:pt x="93" y="4"/>
                  </a:lnTo>
                  <a:lnTo>
                    <a:pt x="81" y="8"/>
                  </a:lnTo>
                  <a:lnTo>
                    <a:pt x="69" y="13"/>
                  </a:lnTo>
                  <a:lnTo>
                    <a:pt x="56" y="20"/>
                  </a:lnTo>
                  <a:lnTo>
                    <a:pt x="56" y="20"/>
                  </a:lnTo>
                  <a:lnTo>
                    <a:pt x="54" y="21"/>
                  </a:lnTo>
                  <a:lnTo>
                    <a:pt x="54" y="21"/>
                  </a:lnTo>
                  <a:lnTo>
                    <a:pt x="52" y="23"/>
                  </a:lnTo>
                  <a:lnTo>
                    <a:pt x="52" y="23"/>
                  </a:lnTo>
                  <a:lnTo>
                    <a:pt x="45" y="27"/>
                  </a:lnTo>
                  <a:lnTo>
                    <a:pt x="45" y="27"/>
                  </a:lnTo>
                  <a:lnTo>
                    <a:pt x="43" y="28"/>
                  </a:lnTo>
                  <a:lnTo>
                    <a:pt x="43" y="28"/>
                  </a:lnTo>
                  <a:lnTo>
                    <a:pt x="41" y="29"/>
                  </a:lnTo>
                  <a:lnTo>
                    <a:pt x="41" y="29"/>
                  </a:lnTo>
                  <a:lnTo>
                    <a:pt x="40" y="31"/>
                  </a:lnTo>
                  <a:lnTo>
                    <a:pt x="40" y="31"/>
                  </a:lnTo>
                  <a:lnTo>
                    <a:pt x="33" y="36"/>
                  </a:lnTo>
                  <a:lnTo>
                    <a:pt x="33" y="36"/>
                  </a:lnTo>
                  <a:lnTo>
                    <a:pt x="29" y="38"/>
                  </a:lnTo>
                  <a:lnTo>
                    <a:pt x="29" y="38"/>
                  </a:lnTo>
                  <a:lnTo>
                    <a:pt x="21" y="46"/>
                  </a:lnTo>
                  <a:lnTo>
                    <a:pt x="21" y="46"/>
                  </a:lnTo>
                  <a:lnTo>
                    <a:pt x="16" y="50"/>
                  </a:lnTo>
                  <a:lnTo>
                    <a:pt x="16" y="50"/>
                  </a:lnTo>
                  <a:lnTo>
                    <a:pt x="10" y="57"/>
                  </a:lnTo>
                  <a:lnTo>
                    <a:pt x="10" y="57"/>
                  </a:lnTo>
                  <a:lnTo>
                    <a:pt x="4" y="62"/>
                  </a:lnTo>
                  <a:lnTo>
                    <a:pt x="4" y="62"/>
                  </a:lnTo>
                  <a:lnTo>
                    <a:pt x="0" y="66"/>
                  </a:lnTo>
                  <a:lnTo>
                    <a:pt x="0" y="66"/>
                  </a:lnTo>
                  <a:lnTo>
                    <a:pt x="3" y="66"/>
                  </a:lnTo>
                  <a:lnTo>
                    <a:pt x="3" y="66"/>
                  </a:lnTo>
                  <a:lnTo>
                    <a:pt x="21" y="65"/>
                  </a:lnTo>
                  <a:lnTo>
                    <a:pt x="39" y="65"/>
                  </a:lnTo>
                  <a:lnTo>
                    <a:pt x="39" y="65"/>
                  </a:lnTo>
                  <a:lnTo>
                    <a:pt x="40" y="65"/>
                  </a:lnTo>
                  <a:lnTo>
                    <a:pt x="40" y="65"/>
                  </a:lnTo>
                  <a:lnTo>
                    <a:pt x="40" y="65"/>
                  </a:lnTo>
                  <a:lnTo>
                    <a:pt x="40" y="65"/>
                  </a:lnTo>
                  <a:lnTo>
                    <a:pt x="60" y="65"/>
                  </a:lnTo>
                  <a:lnTo>
                    <a:pt x="60" y="65"/>
                  </a:lnTo>
                  <a:lnTo>
                    <a:pt x="62" y="66"/>
                  </a:lnTo>
                  <a:lnTo>
                    <a:pt x="62" y="66"/>
                  </a:lnTo>
                  <a:lnTo>
                    <a:pt x="79" y="67"/>
                  </a:lnTo>
                  <a:lnTo>
                    <a:pt x="79" y="67"/>
                  </a:lnTo>
                  <a:lnTo>
                    <a:pt x="82" y="67"/>
                  </a:lnTo>
                  <a:lnTo>
                    <a:pt x="82" y="67"/>
                  </a:lnTo>
                  <a:lnTo>
                    <a:pt x="85" y="67"/>
                  </a:lnTo>
                  <a:lnTo>
                    <a:pt x="90" y="67"/>
                  </a:lnTo>
                  <a:lnTo>
                    <a:pt x="90" y="67"/>
                  </a:lnTo>
                  <a:lnTo>
                    <a:pt x="103" y="70"/>
                  </a:lnTo>
                  <a:lnTo>
                    <a:pt x="103" y="70"/>
                  </a:lnTo>
                  <a:lnTo>
                    <a:pt x="103" y="70"/>
                  </a:lnTo>
                  <a:lnTo>
                    <a:pt x="103" y="70"/>
                  </a:lnTo>
                  <a:lnTo>
                    <a:pt x="104" y="70"/>
                  </a:lnTo>
                  <a:lnTo>
                    <a:pt x="106" y="70"/>
                  </a:lnTo>
                  <a:lnTo>
                    <a:pt x="106" y="70"/>
                  </a:lnTo>
                  <a:lnTo>
                    <a:pt x="107" y="70"/>
                  </a:lnTo>
                  <a:lnTo>
                    <a:pt x="107" y="70"/>
                  </a:lnTo>
                  <a:lnTo>
                    <a:pt x="124" y="74"/>
                  </a:lnTo>
                  <a:lnTo>
                    <a:pt x="141" y="78"/>
                  </a:lnTo>
                  <a:lnTo>
                    <a:pt x="141" y="78"/>
                  </a:lnTo>
                  <a:lnTo>
                    <a:pt x="143" y="78"/>
                  </a:lnTo>
                  <a:lnTo>
                    <a:pt x="143" y="78"/>
                  </a:lnTo>
                  <a:lnTo>
                    <a:pt x="159" y="83"/>
                  </a:lnTo>
                  <a:lnTo>
                    <a:pt x="174" y="89"/>
                  </a:lnTo>
                  <a:lnTo>
                    <a:pt x="174" y="89"/>
                  </a:lnTo>
                  <a:lnTo>
                    <a:pt x="176" y="90"/>
                  </a:lnTo>
                  <a:lnTo>
                    <a:pt x="176" y="90"/>
                  </a:lnTo>
                  <a:lnTo>
                    <a:pt x="176" y="83"/>
                  </a:lnTo>
                  <a:lnTo>
                    <a:pt x="176" y="83"/>
                  </a:lnTo>
                  <a:lnTo>
                    <a:pt x="176" y="77"/>
                  </a:lnTo>
                  <a:lnTo>
                    <a:pt x="176" y="77"/>
                  </a:lnTo>
                  <a:lnTo>
                    <a:pt x="174" y="69"/>
                  </a:lnTo>
                  <a:lnTo>
                    <a:pt x="17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Freeform 43"/>
            <p:cNvSpPr>
              <a:spLocks/>
            </p:cNvSpPr>
            <p:nvPr/>
          </p:nvSpPr>
          <p:spPr bwMode="auto">
            <a:xfrm>
              <a:off x="5373688" y="4529138"/>
              <a:ext cx="128588" cy="58738"/>
            </a:xfrm>
            <a:custGeom>
              <a:avLst/>
              <a:gdLst>
                <a:gd name="T0" fmla="*/ 77 w 81"/>
                <a:gd name="T1" fmla="*/ 0 h 37"/>
                <a:gd name="T2" fmla="*/ 77 w 81"/>
                <a:gd name="T3" fmla="*/ 0 h 37"/>
                <a:gd name="T4" fmla="*/ 62 w 81"/>
                <a:gd name="T5" fmla="*/ 1 h 37"/>
                <a:gd name="T6" fmla="*/ 62 w 81"/>
                <a:gd name="T7" fmla="*/ 1 h 37"/>
                <a:gd name="T8" fmla="*/ 56 w 81"/>
                <a:gd name="T9" fmla="*/ 1 h 37"/>
                <a:gd name="T10" fmla="*/ 56 w 81"/>
                <a:gd name="T11" fmla="*/ 1 h 37"/>
                <a:gd name="T12" fmla="*/ 40 w 81"/>
                <a:gd name="T13" fmla="*/ 3 h 37"/>
                <a:gd name="T14" fmla="*/ 40 w 81"/>
                <a:gd name="T15" fmla="*/ 3 h 37"/>
                <a:gd name="T16" fmla="*/ 20 w 81"/>
                <a:gd name="T17" fmla="*/ 1 h 37"/>
                <a:gd name="T18" fmla="*/ 0 w 81"/>
                <a:gd name="T19" fmla="*/ 0 h 37"/>
                <a:gd name="T20" fmla="*/ 0 w 81"/>
                <a:gd name="T21" fmla="*/ 0 h 37"/>
                <a:gd name="T22" fmla="*/ 19 w 81"/>
                <a:gd name="T23" fmla="*/ 20 h 37"/>
                <a:gd name="T24" fmla="*/ 40 w 81"/>
                <a:gd name="T25" fmla="*/ 36 h 37"/>
                <a:gd name="T26" fmla="*/ 40 w 81"/>
                <a:gd name="T27" fmla="*/ 36 h 37"/>
                <a:gd name="T28" fmla="*/ 40 w 81"/>
                <a:gd name="T29" fmla="*/ 37 h 37"/>
                <a:gd name="T30" fmla="*/ 40 w 81"/>
                <a:gd name="T31" fmla="*/ 37 h 37"/>
                <a:gd name="T32" fmla="*/ 61 w 81"/>
                <a:gd name="T33" fmla="*/ 20 h 37"/>
                <a:gd name="T34" fmla="*/ 81 w 81"/>
                <a:gd name="T35" fmla="*/ 0 h 37"/>
                <a:gd name="T36" fmla="*/ 81 w 81"/>
                <a:gd name="T37" fmla="*/ 0 h 37"/>
                <a:gd name="T38" fmla="*/ 79 w 81"/>
                <a:gd name="T39" fmla="*/ 0 h 37"/>
                <a:gd name="T40" fmla="*/ 79 w 81"/>
                <a:gd name="T41" fmla="*/ 0 h 37"/>
                <a:gd name="T42" fmla="*/ 77 w 81"/>
                <a:gd name="T43" fmla="*/ 0 h 37"/>
                <a:gd name="T44" fmla="*/ 77 w 81"/>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7">
                  <a:moveTo>
                    <a:pt x="77" y="0"/>
                  </a:moveTo>
                  <a:lnTo>
                    <a:pt x="77" y="0"/>
                  </a:lnTo>
                  <a:lnTo>
                    <a:pt x="62" y="1"/>
                  </a:lnTo>
                  <a:lnTo>
                    <a:pt x="62" y="1"/>
                  </a:lnTo>
                  <a:lnTo>
                    <a:pt x="56" y="1"/>
                  </a:lnTo>
                  <a:lnTo>
                    <a:pt x="56" y="1"/>
                  </a:lnTo>
                  <a:lnTo>
                    <a:pt x="40" y="3"/>
                  </a:lnTo>
                  <a:lnTo>
                    <a:pt x="40" y="3"/>
                  </a:lnTo>
                  <a:lnTo>
                    <a:pt x="20" y="1"/>
                  </a:lnTo>
                  <a:lnTo>
                    <a:pt x="0" y="0"/>
                  </a:lnTo>
                  <a:lnTo>
                    <a:pt x="0" y="0"/>
                  </a:lnTo>
                  <a:lnTo>
                    <a:pt x="19" y="20"/>
                  </a:lnTo>
                  <a:lnTo>
                    <a:pt x="40" y="36"/>
                  </a:lnTo>
                  <a:lnTo>
                    <a:pt x="40" y="36"/>
                  </a:lnTo>
                  <a:lnTo>
                    <a:pt x="40" y="37"/>
                  </a:lnTo>
                  <a:lnTo>
                    <a:pt x="40" y="37"/>
                  </a:lnTo>
                  <a:lnTo>
                    <a:pt x="61" y="20"/>
                  </a:lnTo>
                  <a:lnTo>
                    <a:pt x="81" y="0"/>
                  </a:lnTo>
                  <a:lnTo>
                    <a:pt x="81" y="0"/>
                  </a:lnTo>
                  <a:lnTo>
                    <a:pt x="79" y="0"/>
                  </a:lnTo>
                  <a:lnTo>
                    <a:pt x="79" y="0"/>
                  </a:lnTo>
                  <a:lnTo>
                    <a:pt x="77"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44"/>
            <p:cNvSpPr>
              <a:spLocks/>
            </p:cNvSpPr>
            <p:nvPr/>
          </p:nvSpPr>
          <p:spPr bwMode="auto">
            <a:xfrm>
              <a:off x="5222876" y="4494213"/>
              <a:ext cx="188913" cy="139700"/>
            </a:xfrm>
            <a:custGeom>
              <a:avLst/>
              <a:gdLst>
                <a:gd name="T0" fmla="*/ 33 w 119"/>
                <a:gd name="T1" fmla="*/ 81 h 88"/>
                <a:gd name="T2" fmla="*/ 33 w 119"/>
                <a:gd name="T3" fmla="*/ 81 h 88"/>
                <a:gd name="T4" fmla="*/ 43 w 119"/>
                <a:gd name="T5" fmla="*/ 85 h 88"/>
                <a:gd name="T6" fmla="*/ 52 w 119"/>
                <a:gd name="T7" fmla="*/ 88 h 88"/>
                <a:gd name="T8" fmla="*/ 52 w 119"/>
                <a:gd name="T9" fmla="*/ 88 h 88"/>
                <a:gd name="T10" fmla="*/ 58 w 119"/>
                <a:gd name="T11" fmla="*/ 88 h 88"/>
                <a:gd name="T12" fmla="*/ 58 w 119"/>
                <a:gd name="T13" fmla="*/ 88 h 88"/>
                <a:gd name="T14" fmla="*/ 61 w 119"/>
                <a:gd name="T15" fmla="*/ 88 h 88"/>
                <a:gd name="T16" fmla="*/ 61 w 119"/>
                <a:gd name="T17" fmla="*/ 88 h 88"/>
                <a:gd name="T18" fmla="*/ 74 w 119"/>
                <a:gd name="T19" fmla="*/ 87 h 88"/>
                <a:gd name="T20" fmla="*/ 89 w 119"/>
                <a:gd name="T21" fmla="*/ 83 h 88"/>
                <a:gd name="T22" fmla="*/ 103 w 119"/>
                <a:gd name="T23" fmla="*/ 77 h 88"/>
                <a:gd name="T24" fmla="*/ 119 w 119"/>
                <a:gd name="T25" fmla="*/ 68 h 88"/>
                <a:gd name="T26" fmla="*/ 119 w 119"/>
                <a:gd name="T27" fmla="*/ 68 h 88"/>
                <a:gd name="T28" fmla="*/ 105 w 119"/>
                <a:gd name="T29" fmla="*/ 58 h 88"/>
                <a:gd name="T30" fmla="*/ 93 w 119"/>
                <a:gd name="T31" fmla="*/ 46 h 88"/>
                <a:gd name="T32" fmla="*/ 80 w 119"/>
                <a:gd name="T33" fmla="*/ 33 h 88"/>
                <a:gd name="T34" fmla="*/ 68 w 119"/>
                <a:gd name="T35" fmla="*/ 19 h 88"/>
                <a:gd name="T36" fmla="*/ 68 w 119"/>
                <a:gd name="T37" fmla="*/ 19 h 88"/>
                <a:gd name="T38" fmla="*/ 49 w 119"/>
                <a:gd name="T39" fmla="*/ 15 h 88"/>
                <a:gd name="T40" fmla="*/ 32 w 119"/>
                <a:gd name="T41" fmla="*/ 12 h 88"/>
                <a:gd name="T42" fmla="*/ 16 w 119"/>
                <a:gd name="T43" fmla="*/ 6 h 88"/>
                <a:gd name="T44" fmla="*/ 0 w 119"/>
                <a:gd name="T45" fmla="*/ 0 h 88"/>
                <a:gd name="T46" fmla="*/ 0 w 119"/>
                <a:gd name="T47" fmla="*/ 0 h 88"/>
                <a:gd name="T48" fmla="*/ 0 w 119"/>
                <a:gd name="T49" fmla="*/ 14 h 88"/>
                <a:gd name="T50" fmla="*/ 2 w 119"/>
                <a:gd name="T51" fmla="*/ 27 h 88"/>
                <a:gd name="T52" fmla="*/ 4 w 119"/>
                <a:gd name="T53" fmla="*/ 41 h 88"/>
                <a:gd name="T54" fmla="*/ 8 w 119"/>
                <a:gd name="T55" fmla="*/ 51 h 88"/>
                <a:gd name="T56" fmla="*/ 12 w 119"/>
                <a:gd name="T57" fmla="*/ 60 h 88"/>
                <a:gd name="T58" fmla="*/ 19 w 119"/>
                <a:gd name="T59" fmla="*/ 70 h 88"/>
                <a:gd name="T60" fmla="*/ 25 w 119"/>
                <a:gd name="T61" fmla="*/ 76 h 88"/>
                <a:gd name="T62" fmla="*/ 33 w 119"/>
                <a:gd name="T63" fmla="*/ 81 h 88"/>
                <a:gd name="T64" fmla="*/ 33 w 119"/>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88">
                  <a:moveTo>
                    <a:pt x="33" y="81"/>
                  </a:moveTo>
                  <a:lnTo>
                    <a:pt x="33" y="81"/>
                  </a:lnTo>
                  <a:lnTo>
                    <a:pt x="43" y="85"/>
                  </a:lnTo>
                  <a:lnTo>
                    <a:pt x="52" y="88"/>
                  </a:lnTo>
                  <a:lnTo>
                    <a:pt x="52" y="88"/>
                  </a:lnTo>
                  <a:lnTo>
                    <a:pt x="58" y="88"/>
                  </a:lnTo>
                  <a:lnTo>
                    <a:pt x="58" y="88"/>
                  </a:lnTo>
                  <a:lnTo>
                    <a:pt x="61" y="88"/>
                  </a:lnTo>
                  <a:lnTo>
                    <a:pt x="61" y="88"/>
                  </a:lnTo>
                  <a:lnTo>
                    <a:pt x="74" y="87"/>
                  </a:lnTo>
                  <a:lnTo>
                    <a:pt x="89" y="83"/>
                  </a:lnTo>
                  <a:lnTo>
                    <a:pt x="103" y="77"/>
                  </a:lnTo>
                  <a:lnTo>
                    <a:pt x="119" y="68"/>
                  </a:lnTo>
                  <a:lnTo>
                    <a:pt x="119" y="68"/>
                  </a:lnTo>
                  <a:lnTo>
                    <a:pt x="105" y="58"/>
                  </a:lnTo>
                  <a:lnTo>
                    <a:pt x="93" y="46"/>
                  </a:lnTo>
                  <a:lnTo>
                    <a:pt x="80" y="33"/>
                  </a:lnTo>
                  <a:lnTo>
                    <a:pt x="68" y="19"/>
                  </a:lnTo>
                  <a:lnTo>
                    <a:pt x="68" y="19"/>
                  </a:lnTo>
                  <a:lnTo>
                    <a:pt x="49" y="15"/>
                  </a:lnTo>
                  <a:lnTo>
                    <a:pt x="32" y="12"/>
                  </a:lnTo>
                  <a:lnTo>
                    <a:pt x="16" y="6"/>
                  </a:lnTo>
                  <a:lnTo>
                    <a:pt x="0" y="0"/>
                  </a:lnTo>
                  <a:lnTo>
                    <a:pt x="0" y="0"/>
                  </a:lnTo>
                  <a:lnTo>
                    <a:pt x="0" y="14"/>
                  </a:lnTo>
                  <a:lnTo>
                    <a:pt x="2" y="27"/>
                  </a:lnTo>
                  <a:lnTo>
                    <a:pt x="4" y="41"/>
                  </a:lnTo>
                  <a:lnTo>
                    <a:pt x="8" y="51"/>
                  </a:lnTo>
                  <a:lnTo>
                    <a:pt x="12" y="60"/>
                  </a:lnTo>
                  <a:lnTo>
                    <a:pt x="19" y="70"/>
                  </a:lnTo>
                  <a:lnTo>
                    <a:pt x="25" y="76"/>
                  </a:lnTo>
                  <a:lnTo>
                    <a:pt x="33" y="81"/>
                  </a:lnTo>
                  <a:lnTo>
                    <a:pt x="3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45"/>
            <p:cNvSpPr>
              <a:spLocks/>
            </p:cNvSpPr>
            <p:nvPr/>
          </p:nvSpPr>
          <p:spPr bwMode="auto">
            <a:xfrm>
              <a:off x="5221288" y="4162425"/>
              <a:ext cx="103188" cy="46038"/>
            </a:xfrm>
            <a:custGeom>
              <a:avLst/>
              <a:gdLst>
                <a:gd name="T0" fmla="*/ 0 w 65"/>
                <a:gd name="T1" fmla="*/ 27 h 29"/>
                <a:gd name="T2" fmla="*/ 0 w 65"/>
                <a:gd name="T3" fmla="*/ 27 h 29"/>
                <a:gd name="T4" fmla="*/ 0 w 65"/>
                <a:gd name="T5" fmla="*/ 27 h 29"/>
                <a:gd name="T6" fmla="*/ 0 w 65"/>
                <a:gd name="T7" fmla="*/ 28 h 29"/>
                <a:gd name="T8" fmla="*/ 0 w 65"/>
                <a:gd name="T9" fmla="*/ 28 h 29"/>
                <a:gd name="T10" fmla="*/ 0 w 65"/>
                <a:gd name="T11" fmla="*/ 29 h 29"/>
                <a:gd name="T12" fmla="*/ 0 w 65"/>
                <a:gd name="T13" fmla="*/ 29 h 29"/>
                <a:gd name="T14" fmla="*/ 26 w 65"/>
                <a:gd name="T15" fmla="*/ 20 h 29"/>
                <a:gd name="T16" fmla="*/ 55 w 65"/>
                <a:gd name="T17" fmla="*/ 12 h 29"/>
                <a:gd name="T18" fmla="*/ 58 w 65"/>
                <a:gd name="T19" fmla="*/ 8 h 29"/>
                <a:gd name="T20" fmla="*/ 58 w 65"/>
                <a:gd name="T21" fmla="*/ 8 h 29"/>
                <a:gd name="T22" fmla="*/ 65 w 65"/>
                <a:gd name="T23" fmla="*/ 0 h 29"/>
                <a:gd name="T24" fmla="*/ 65 w 65"/>
                <a:gd name="T25" fmla="*/ 0 h 29"/>
                <a:gd name="T26" fmla="*/ 48 w 65"/>
                <a:gd name="T27" fmla="*/ 3 h 29"/>
                <a:gd name="T28" fmla="*/ 30 w 65"/>
                <a:gd name="T29" fmla="*/ 8 h 29"/>
                <a:gd name="T30" fmla="*/ 15 w 65"/>
                <a:gd name="T31" fmla="*/ 14 h 29"/>
                <a:gd name="T32" fmla="*/ 0 w 65"/>
                <a:gd name="T33" fmla="*/ 19 h 29"/>
                <a:gd name="T34" fmla="*/ 0 w 65"/>
                <a:gd name="T35" fmla="*/ 19 h 29"/>
                <a:gd name="T36" fmla="*/ 0 w 65"/>
                <a:gd name="T37" fmla="*/ 27 h 29"/>
                <a:gd name="T38" fmla="*/ 0 w 65"/>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29">
                  <a:moveTo>
                    <a:pt x="0" y="27"/>
                  </a:moveTo>
                  <a:lnTo>
                    <a:pt x="0" y="27"/>
                  </a:lnTo>
                  <a:lnTo>
                    <a:pt x="0" y="27"/>
                  </a:lnTo>
                  <a:lnTo>
                    <a:pt x="0" y="28"/>
                  </a:lnTo>
                  <a:lnTo>
                    <a:pt x="0" y="28"/>
                  </a:lnTo>
                  <a:lnTo>
                    <a:pt x="0" y="29"/>
                  </a:lnTo>
                  <a:lnTo>
                    <a:pt x="0" y="29"/>
                  </a:lnTo>
                  <a:lnTo>
                    <a:pt x="26" y="20"/>
                  </a:lnTo>
                  <a:lnTo>
                    <a:pt x="55" y="12"/>
                  </a:lnTo>
                  <a:lnTo>
                    <a:pt x="58" y="8"/>
                  </a:lnTo>
                  <a:lnTo>
                    <a:pt x="58" y="8"/>
                  </a:lnTo>
                  <a:lnTo>
                    <a:pt x="65" y="0"/>
                  </a:lnTo>
                  <a:lnTo>
                    <a:pt x="65" y="0"/>
                  </a:lnTo>
                  <a:lnTo>
                    <a:pt x="48" y="3"/>
                  </a:lnTo>
                  <a:lnTo>
                    <a:pt x="30" y="8"/>
                  </a:lnTo>
                  <a:lnTo>
                    <a:pt x="15" y="14"/>
                  </a:lnTo>
                  <a:lnTo>
                    <a:pt x="0" y="19"/>
                  </a:lnTo>
                  <a:lnTo>
                    <a:pt x="0" y="19"/>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p:cNvSpPr>
              <a:spLocks/>
            </p:cNvSpPr>
            <p:nvPr/>
          </p:nvSpPr>
          <p:spPr bwMode="auto">
            <a:xfrm>
              <a:off x="5084763" y="4205288"/>
              <a:ext cx="109538" cy="266700"/>
            </a:xfrm>
            <a:custGeom>
              <a:avLst/>
              <a:gdLst>
                <a:gd name="T0" fmla="*/ 69 w 69"/>
                <a:gd name="T1" fmla="*/ 10 h 168"/>
                <a:gd name="T2" fmla="*/ 69 w 69"/>
                <a:gd name="T3" fmla="*/ 9 h 168"/>
                <a:gd name="T4" fmla="*/ 69 w 69"/>
                <a:gd name="T5" fmla="*/ 9 h 168"/>
                <a:gd name="T6" fmla="*/ 68 w 69"/>
                <a:gd name="T7" fmla="*/ 2 h 168"/>
                <a:gd name="T8" fmla="*/ 68 w 69"/>
                <a:gd name="T9" fmla="*/ 0 h 168"/>
                <a:gd name="T10" fmla="*/ 68 w 69"/>
                <a:gd name="T11" fmla="*/ 0 h 168"/>
                <a:gd name="T12" fmla="*/ 53 w 69"/>
                <a:gd name="T13" fmla="*/ 9 h 168"/>
                <a:gd name="T14" fmla="*/ 39 w 69"/>
                <a:gd name="T15" fmla="*/ 18 h 168"/>
                <a:gd name="T16" fmla="*/ 28 w 69"/>
                <a:gd name="T17" fmla="*/ 27 h 168"/>
                <a:gd name="T18" fmla="*/ 18 w 69"/>
                <a:gd name="T19" fmla="*/ 38 h 168"/>
                <a:gd name="T20" fmla="*/ 11 w 69"/>
                <a:gd name="T21" fmla="*/ 50 h 168"/>
                <a:gd name="T22" fmla="*/ 6 w 69"/>
                <a:gd name="T23" fmla="*/ 60 h 168"/>
                <a:gd name="T24" fmla="*/ 2 w 69"/>
                <a:gd name="T25" fmla="*/ 72 h 168"/>
                <a:gd name="T26" fmla="*/ 0 w 69"/>
                <a:gd name="T27" fmla="*/ 84 h 168"/>
                <a:gd name="T28" fmla="*/ 0 w 69"/>
                <a:gd name="T29" fmla="*/ 84 h 168"/>
                <a:gd name="T30" fmla="*/ 2 w 69"/>
                <a:gd name="T31" fmla="*/ 96 h 168"/>
                <a:gd name="T32" fmla="*/ 6 w 69"/>
                <a:gd name="T33" fmla="*/ 108 h 168"/>
                <a:gd name="T34" fmla="*/ 11 w 69"/>
                <a:gd name="T35" fmla="*/ 120 h 168"/>
                <a:gd name="T36" fmla="*/ 19 w 69"/>
                <a:gd name="T37" fmla="*/ 130 h 168"/>
                <a:gd name="T38" fmla="*/ 28 w 69"/>
                <a:gd name="T39" fmla="*/ 141 h 168"/>
                <a:gd name="T40" fmla="*/ 39 w 69"/>
                <a:gd name="T41" fmla="*/ 151 h 168"/>
                <a:gd name="T42" fmla="*/ 53 w 69"/>
                <a:gd name="T43" fmla="*/ 161 h 168"/>
                <a:gd name="T44" fmla="*/ 68 w 69"/>
                <a:gd name="T45" fmla="*/ 168 h 168"/>
                <a:gd name="T46" fmla="*/ 68 w 69"/>
                <a:gd name="T47" fmla="*/ 168 h 168"/>
                <a:gd name="T48" fmla="*/ 68 w 69"/>
                <a:gd name="T49" fmla="*/ 167 h 168"/>
                <a:gd name="T50" fmla="*/ 68 w 69"/>
                <a:gd name="T51" fmla="*/ 167 h 168"/>
                <a:gd name="T52" fmla="*/ 69 w 69"/>
                <a:gd name="T53" fmla="*/ 161 h 168"/>
                <a:gd name="T54" fmla="*/ 69 w 69"/>
                <a:gd name="T55" fmla="*/ 158 h 168"/>
                <a:gd name="T56" fmla="*/ 69 w 69"/>
                <a:gd name="T57" fmla="*/ 158 h 168"/>
                <a:gd name="T58" fmla="*/ 56 w 69"/>
                <a:gd name="T59" fmla="*/ 150 h 168"/>
                <a:gd name="T60" fmla="*/ 44 w 69"/>
                <a:gd name="T61" fmla="*/ 142 h 168"/>
                <a:gd name="T62" fmla="*/ 33 w 69"/>
                <a:gd name="T63" fmla="*/ 133 h 168"/>
                <a:gd name="T64" fmla="*/ 25 w 69"/>
                <a:gd name="T65" fmla="*/ 124 h 168"/>
                <a:gd name="T66" fmla="*/ 19 w 69"/>
                <a:gd name="T67" fmla="*/ 114 h 168"/>
                <a:gd name="T68" fmla="*/ 15 w 69"/>
                <a:gd name="T69" fmla="*/ 105 h 168"/>
                <a:gd name="T70" fmla="*/ 12 w 69"/>
                <a:gd name="T71" fmla="*/ 95 h 168"/>
                <a:gd name="T72" fmla="*/ 11 w 69"/>
                <a:gd name="T73" fmla="*/ 84 h 168"/>
                <a:gd name="T74" fmla="*/ 11 w 69"/>
                <a:gd name="T75" fmla="*/ 84 h 168"/>
                <a:gd name="T76" fmla="*/ 12 w 69"/>
                <a:gd name="T77" fmla="*/ 75 h 168"/>
                <a:gd name="T78" fmla="*/ 15 w 69"/>
                <a:gd name="T79" fmla="*/ 64 h 168"/>
                <a:gd name="T80" fmla="*/ 19 w 69"/>
                <a:gd name="T81" fmla="*/ 55 h 168"/>
                <a:gd name="T82" fmla="*/ 25 w 69"/>
                <a:gd name="T83" fmla="*/ 45 h 168"/>
                <a:gd name="T84" fmla="*/ 33 w 69"/>
                <a:gd name="T85" fmla="*/ 35 h 168"/>
                <a:gd name="T86" fmla="*/ 44 w 69"/>
                <a:gd name="T87" fmla="*/ 27 h 168"/>
                <a:gd name="T88" fmla="*/ 56 w 69"/>
                <a:gd name="T89" fmla="*/ 18 h 168"/>
                <a:gd name="T90" fmla="*/ 69 w 69"/>
                <a:gd name="T91" fmla="*/ 10 h 168"/>
                <a:gd name="T92" fmla="*/ 69 w 69"/>
                <a:gd name="T93"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68">
                  <a:moveTo>
                    <a:pt x="69" y="10"/>
                  </a:moveTo>
                  <a:lnTo>
                    <a:pt x="69" y="9"/>
                  </a:lnTo>
                  <a:lnTo>
                    <a:pt x="69" y="9"/>
                  </a:lnTo>
                  <a:lnTo>
                    <a:pt x="68" y="2"/>
                  </a:lnTo>
                  <a:lnTo>
                    <a:pt x="68" y="0"/>
                  </a:lnTo>
                  <a:lnTo>
                    <a:pt x="68" y="0"/>
                  </a:lnTo>
                  <a:lnTo>
                    <a:pt x="53" y="9"/>
                  </a:lnTo>
                  <a:lnTo>
                    <a:pt x="39" y="18"/>
                  </a:lnTo>
                  <a:lnTo>
                    <a:pt x="28" y="27"/>
                  </a:lnTo>
                  <a:lnTo>
                    <a:pt x="18" y="38"/>
                  </a:lnTo>
                  <a:lnTo>
                    <a:pt x="11" y="50"/>
                  </a:lnTo>
                  <a:lnTo>
                    <a:pt x="6" y="60"/>
                  </a:lnTo>
                  <a:lnTo>
                    <a:pt x="2" y="72"/>
                  </a:lnTo>
                  <a:lnTo>
                    <a:pt x="0" y="84"/>
                  </a:lnTo>
                  <a:lnTo>
                    <a:pt x="0" y="84"/>
                  </a:lnTo>
                  <a:lnTo>
                    <a:pt x="2" y="96"/>
                  </a:lnTo>
                  <a:lnTo>
                    <a:pt x="6" y="108"/>
                  </a:lnTo>
                  <a:lnTo>
                    <a:pt x="11" y="120"/>
                  </a:lnTo>
                  <a:lnTo>
                    <a:pt x="19" y="130"/>
                  </a:lnTo>
                  <a:lnTo>
                    <a:pt x="28" y="141"/>
                  </a:lnTo>
                  <a:lnTo>
                    <a:pt x="39" y="151"/>
                  </a:lnTo>
                  <a:lnTo>
                    <a:pt x="53" y="161"/>
                  </a:lnTo>
                  <a:lnTo>
                    <a:pt x="68" y="168"/>
                  </a:lnTo>
                  <a:lnTo>
                    <a:pt x="68" y="168"/>
                  </a:lnTo>
                  <a:lnTo>
                    <a:pt x="68" y="167"/>
                  </a:lnTo>
                  <a:lnTo>
                    <a:pt x="68" y="167"/>
                  </a:lnTo>
                  <a:lnTo>
                    <a:pt x="69" y="161"/>
                  </a:lnTo>
                  <a:lnTo>
                    <a:pt x="69" y="158"/>
                  </a:lnTo>
                  <a:lnTo>
                    <a:pt x="69" y="158"/>
                  </a:lnTo>
                  <a:lnTo>
                    <a:pt x="56" y="150"/>
                  </a:lnTo>
                  <a:lnTo>
                    <a:pt x="44" y="142"/>
                  </a:lnTo>
                  <a:lnTo>
                    <a:pt x="33" y="133"/>
                  </a:lnTo>
                  <a:lnTo>
                    <a:pt x="25" y="124"/>
                  </a:lnTo>
                  <a:lnTo>
                    <a:pt x="19" y="114"/>
                  </a:lnTo>
                  <a:lnTo>
                    <a:pt x="15" y="105"/>
                  </a:lnTo>
                  <a:lnTo>
                    <a:pt x="12" y="95"/>
                  </a:lnTo>
                  <a:lnTo>
                    <a:pt x="11" y="84"/>
                  </a:lnTo>
                  <a:lnTo>
                    <a:pt x="11" y="84"/>
                  </a:lnTo>
                  <a:lnTo>
                    <a:pt x="12" y="75"/>
                  </a:lnTo>
                  <a:lnTo>
                    <a:pt x="15" y="64"/>
                  </a:lnTo>
                  <a:lnTo>
                    <a:pt x="19" y="55"/>
                  </a:lnTo>
                  <a:lnTo>
                    <a:pt x="25" y="45"/>
                  </a:lnTo>
                  <a:lnTo>
                    <a:pt x="33" y="35"/>
                  </a:lnTo>
                  <a:lnTo>
                    <a:pt x="44" y="27"/>
                  </a:lnTo>
                  <a:lnTo>
                    <a:pt x="56" y="18"/>
                  </a:lnTo>
                  <a:lnTo>
                    <a:pt x="69" y="10"/>
                  </a:lnTo>
                  <a:lnTo>
                    <a:pt x="6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p:cNvSpPr>
              <a:spLocks/>
            </p:cNvSpPr>
            <p:nvPr/>
          </p:nvSpPr>
          <p:spPr bwMode="auto">
            <a:xfrm>
              <a:off x="5167313" y="4022725"/>
              <a:ext cx="263525" cy="307975"/>
            </a:xfrm>
            <a:custGeom>
              <a:avLst/>
              <a:gdLst>
                <a:gd name="T0" fmla="*/ 20 w 166"/>
                <a:gd name="T1" fmla="*/ 111 h 194"/>
                <a:gd name="T2" fmla="*/ 20 w 166"/>
                <a:gd name="T3" fmla="*/ 113 h 194"/>
                <a:gd name="T4" fmla="*/ 20 w 166"/>
                <a:gd name="T5" fmla="*/ 115 h 194"/>
                <a:gd name="T6" fmla="*/ 20 w 166"/>
                <a:gd name="T7" fmla="*/ 116 h 194"/>
                <a:gd name="T8" fmla="*/ 20 w 166"/>
                <a:gd name="T9" fmla="*/ 119 h 194"/>
                <a:gd name="T10" fmla="*/ 21 w 166"/>
                <a:gd name="T11" fmla="*/ 127 h 194"/>
                <a:gd name="T12" fmla="*/ 24 w 166"/>
                <a:gd name="T13" fmla="*/ 144 h 194"/>
                <a:gd name="T14" fmla="*/ 31 w 166"/>
                <a:gd name="T15" fmla="*/ 177 h 194"/>
                <a:gd name="T16" fmla="*/ 38 w 166"/>
                <a:gd name="T17" fmla="*/ 194 h 194"/>
                <a:gd name="T18" fmla="*/ 43 w 166"/>
                <a:gd name="T19" fmla="*/ 179 h 194"/>
                <a:gd name="T20" fmla="*/ 31 w 166"/>
                <a:gd name="T21" fmla="*/ 124 h 194"/>
                <a:gd name="T22" fmla="*/ 30 w 166"/>
                <a:gd name="T23" fmla="*/ 121 h 194"/>
                <a:gd name="T24" fmla="*/ 30 w 166"/>
                <a:gd name="T25" fmla="*/ 119 h 194"/>
                <a:gd name="T26" fmla="*/ 30 w 166"/>
                <a:gd name="T27" fmla="*/ 116 h 194"/>
                <a:gd name="T28" fmla="*/ 30 w 166"/>
                <a:gd name="T29" fmla="*/ 116 h 194"/>
                <a:gd name="T30" fmla="*/ 30 w 166"/>
                <a:gd name="T31" fmla="*/ 113 h 194"/>
                <a:gd name="T32" fmla="*/ 30 w 166"/>
                <a:gd name="T33" fmla="*/ 108 h 194"/>
                <a:gd name="T34" fmla="*/ 30 w 166"/>
                <a:gd name="T35" fmla="*/ 107 h 194"/>
                <a:gd name="T36" fmla="*/ 29 w 166"/>
                <a:gd name="T37" fmla="*/ 104 h 194"/>
                <a:gd name="T38" fmla="*/ 30 w 166"/>
                <a:gd name="T39" fmla="*/ 83 h 194"/>
                <a:gd name="T40" fmla="*/ 31 w 166"/>
                <a:gd name="T41" fmla="*/ 83 h 194"/>
                <a:gd name="T42" fmla="*/ 34 w 166"/>
                <a:gd name="T43" fmla="*/ 82 h 194"/>
                <a:gd name="T44" fmla="*/ 42 w 166"/>
                <a:gd name="T45" fmla="*/ 79 h 194"/>
                <a:gd name="T46" fmla="*/ 53 w 166"/>
                <a:gd name="T47" fmla="*/ 65 h 194"/>
                <a:gd name="T48" fmla="*/ 55 w 166"/>
                <a:gd name="T49" fmla="*/ 55 h 194"/>
                <a:gd name="T50" fmla="*/ 54 w 166"/>
                <a:gd name="T51" fmla="*/ 51 h 194"/>
                <a:gd name="T52" fmla="*/ 51 w 166"/>
                <a:gd name="T53" fmla="*/ 42 h 194"/>
                <a:gd name="T54" fmla="*/ 49 w 166"/>
                <a:gd name="T55" fmla="*/ 38 h 194"/>
                <a:gd name="T56" fmla="*/ 47 w 166"/>
                <a:gd name="T57" fmla="*/ 37 h 194"/>
                <a:gd name="T58" fmla="*/ 45 w 166"/>
                <a:gd name="T59" fmla="*/ 36 h 194"/>
                <a:gd name="T60" fmla="*/ 59 w 166"/>
                <a:gd name="T61" fmla="*/ 21 h 194"/>
                <a:gd name="T62" fmla="*/ 64 w 166"/>
                <a:gd name="T63" fmla="*/ 17 h 194"/>
                <a:gd name="T64" fmla="*/ 84 w 166"/>
                <a:gd name="T65" fmla="*/ 11 h 194"/>
                <a:gd name="T66" fmla="*/ 107 w 166"/>
                <a:gd name="T67" fmla="*/ 11 h 194"/>
                <a:gd name="T68" fmla="*/ 130 w 166"/>
                <a:gd name="T69" fmla="*/ 17 h 194"/>
                <a:gd name="T70" fmla="*/ 157 w 166"/>
                <a:gd name="T71" fmla="*/ 30 h 194"/>
                <a:gd name="T72" fmla="*/ 163 w 166"/>
                <a:gd name="T73" fmla="*/ 25 h 194"/>
                <a:gd name="T74" fmla="*/ 165 w 166"/>
                <a:gd name="T75" fmla="*/ 25 h 194"/>
                <a:gd name="T76" fmla="*/ 166 w 166"/>
                <a:gd name="T77" fmla="*/ 24 h 194"/>
                <a:gd name="T78" fmla="*/ 136 w 166"/>
                <a:gd name="T79" fmla="*/ 8 h 194"/>
                <a:gd name="T80" fmla="*/ 108 w 166"/>
                <a:gd name="T81" fmla="*/ 0 h 194"/>
                <a:gd name="T82" fmla="*/ 82 w 166"/>
                <a:gd name="T83" fmla="*/ 0 h 194"/>
                <a:gd name="T84" fmla="*/ 59 w 166"/>
                <a:gd name="T85" fmla="*/ 8 h 194"/>
                <a:gd name="T86" fmla="*/ 53 w 166"/>
                <a:gd name="T87" fmla="*/ 13 h 194"/>
                <a:gd name="T88" fmla="*/ 42 w 166"/>
                <a:gd name="T89" fmla="*/ 24 h 194"/>
                <a:gd name="T90" fmla="*/ 37 w 166"/>
                <a:gd name="T91" fmla="*/ 30 h 194"/>
                <a:gd name="T92" fmla="*/ 34 w 166"/>
                <a:gd name="T93" fmla="*/ 30 h 194"/>
                <a:gd name="T94" fmla="*/ 33 w 166"/>
                <a:gd name="T95" fmla="*/ 29 h 194"/>
                <a:gd name="T96" fmla="*/ 28 w 166"/>
                <a:gd name="T97" fmla="*/ 29 h 194"/>
                <a:gd name="T98" fmla="*/ 17 w 166"/>
                <a:gd name="T99" fmla="*/ 30 h 194"/>
                <a:gd name="T100" fmla="*/ 8 w 166"/>
                <a:gd name="T101" fmla="*/ 37 h 194"/>
                <a:gd name="T102" fmla="*/ 2 w 166"/>
                <a:gd name="T103" fmla="*/ 45 h 194"/>
                <a:gd name="T104" fmla="*/ 0 w 166"/>
                <a:gd name="T105" fmla="*/ 55 h 194"/>
                <a:gd name="T106" fmla="*/ 1 w 166"/>
                <a:gd name="T107" fmla="*/ 63 h 194"/>
                <a:gd name="T108" fmla="*/ 9 w 166"/>
                <a:gd name="T109" fmla="*/ 76 h 194"/>
                <a:gd name="T110" fmla="*/ 16 w 166"/>
                <a:gd name="T111" fmla="*/ 80 h 194"/>
                <a:gd name="T112" fmla="*/ 18 w 166"/>
                <a:gd name="T113" fmla="*/ 82 h 194"/>
                <a:gd name="T114" fmla="*/ 20 w 166"/>
                <a:gd name="T115" fmla="*/ 82 h 194"/>
                <a:gd name="T116" fmla="*/ 20 w 166"/>
                <a:gd name="T117" fmla="*/ 108 h 194"/>
                <a:gd name="T118" fmla="*/ 20 w 166"/>
                <a:gd name="T119" fmla="*/ 108 h 194"/>
                <a:gd name="T120" fmla="*/ 20 w 166"/>
                <a:gd name="T121" fmla="*/ 109 h 194"/>
                <a:gd name="T122" fmla="*/ 20 w 166"/>
                <a:gd name="T123" fmla="*/ 1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94">
                  <a:moveTo>
                    <a:pt x="20" y="111"/>
                  </a:moveTo>
                  <a:lnTo>
                    <a:pt x="20" y="111"/>
                  </a:lnTo>
                  <a:lnTo>
                    <a:pt x="20" y="113"/>
                  </a:lnTo>
                  <a:lnTo>
                    <a:pt x="20" y="113"/>
                  </a:lnTo>
                  <a:lnTo>
                    <a:pt x="20" y="115"/>
                  </a:lnTo>
                  <a:lnTo>
                    <a:pt x="20" y="115"/>
                  </a:lnTo>
                  <a:lnTo>
                    <a:pt x="20" y="116"/>
                  </a:lnTo>
                  <a:lnTo>
                    <a:pt x="20" y="116"/>
                  </a:lnTo>
                  <a:lnTo>
                    <a:pt x="20" y="119"/>
                  </a:lnTo>
                  <a:lnTo>
                    <a:pt x="20" y="119"/>
                  </a:lnTo>
                  <a:lnTo>
                    <a:pt x="21" y="124"/>
                  </a:lnTo>
                  <a:lnTo>
                    <a:pt x="21" y="127"/>
                  </a:lnTo>
                  <a:lnTo>
                    <a:pt x="21" y="127"/>
                  </a:lnTo>
                  <a:lnTo>
                    <a:pt x="24" y="144"/>
                  </a:lnTo>
                  <a:lnTo>
                    <a:pt x="28" y="160"/>
                  </a:lnTo>
                  <a:lnTo>
                    <a:pt x="31" y="177"/>
                  </a:lnTo>
                  <a:lnTo>
                    <a:pt x="38" y="194"/>
                  </a:lnTo>
                  <a:lnTo>
                    <a:pt x="38" y="194"/>
                  </a:lnTo>
                  <a:lnTo>
                    <a:pt x="43" y="179"/>
                  </a:lnTo>
                  <a:lnTo>
                    <a:pt x="43" y="179"/>
                  </a:lnTo>
                  <a:lnTo>
                    <a:pt x="35" y="152"/>
                  </a:lnTo>
                  <a:lnTo>
                    <a:pt x="31" y="124"/>
                  </a:lnTo>
                  <a:lnTo>
                    <a:pt x="31" y="124"/>
                  </a:lnTo>
                  <a:lnTo>
                    <a:pt x="30" y="121"/>
                  </a:lnTo>
                  <a:lnTo>
                    <a:pt x="30" y="121"/>
                  </a:lnTo>
                  <a:lnTo>
                    <a:pt x="30" y="119"/>
                  </a:lnTo>
                  <a:lnTo>
                    <a:pt x="30" y="119"/>
                  </a:lnTo>
                  <a:lnTo>
                    <a:pt x="30" y="116"/>
                  </a:lnTo>
                  <a:lnTo>
                    <a:pt x="30" y="116"/>
                  </a:lnTo>
                  <a:lnTo>
                    <a:pt x="30" y="116"/>
                  </a:lnTo>
                  <a:lnTo>
                    <a:pt x="30" y="116"/>
                  </a:lnTo>
                  <a:lnTo>
                    <a:pt x="30" y="113"/>
                  </a:lnTo>
                  <a:lnTo>
                    <a:pt x="30" y="113"/>
                  </a:lnTo>
                  <a:lnTo>
                    <a:pt x="30" y="108"/>
                  </a:lnTo>
                  <a:lnTo>
                    <a:pt x="30" y="108"/>
                  </a:lnTo>
                  <a:lnTo>
                    <a:pt x="30" y="107"/>
                  </a:lnTo>
                  <a:lnTo>
                    <a:pt x="30" y="107"/>
                  </a:lnTo>
                  <a:lnTo>
                    <a:pt x="29" y="104"/>
                  </a:lnTo>
                  <a:lnTo>
                    <a:pt x="29" y="104"/>
                  </a:lnTo>
                  <a:lnTo>
                    <a:pt x="30" y="83"/>
                  </a:lnTo>
                  <a:lnTo>
                    <a:pt x="30" y="83"/>
                  </a:lnTo>
                  <a:lnTo>
                    <a:pt x="31" y="83"/>
                  </a:lnTo>
                  <a:lnTo>
                    <a:pt x="31" y="83"/>
                  </a:lnTo>
                  <a:lnTo>
                    <a:pt x="34" y="82"/>
                  </a:lnTo>
                  <a:lnTo>
                    <a:pt x="34" y="82"/>
                  </a:lnTo>
                  <a:lnTo>
                    <a:pt x="42" y="79"/>
                  </a:lnTo>
                  <a:lnTo>
                    <a:pt x="49" y="73"/>
                  </a:lnTo>
                  <a:lnTo>
                    <a:pt x="53" y="65"/>
                  </a:lnTo>
                  <a:lnTo>
                    <a:pt x="54" y="61"/>
                  </a:lnTo>
                  <a:lnTo>
                    <a:pt x="55" y="55"/>
                  </a:lnTo>
                  <a:lnTo>
                    <a:pt x="55" y="55"/>
                  </a:lnTo>
                  <a:lnTo>
                    <a:pt x="54" y="51"/>
                  </a:lnTo>
                  <a:lnTo>
                    <a:pt x="53" y="46"/>
                  </a:lnTo>
                  <a:lnTo>
                    <a:pt x="51" y="42"/>
                  </a:lnTo>
                  <a:lnTo>
                    <a:pt x="49" y="38"/>
                  </a:lnTo>
                  <a:lnTo>
                    <a:pt x="49" y="38"/>
                  </a:lnTo>
                  <a:lnTo>
                    <a:pt x="47" y="37"/>
                  </a:lnTo>
                  <a:lnTo>
                    <a:pt x="47" y="37"/>
                  </a:lnTo>
                  <a:lnTo>
                    <a:pt x="45" y="36"/>
                  </a:lnTo>
                  <a:lnTo>
                    <a:pt x="45" y="36"/>
                  </a:lnTo>
                  <a:lnTo>
                    <a:pt x="54" y="25"/>
                  </a:lnTo>
                  <a:lnTo>
                    <a:pt x="59" y="21"/>
                  </a:lnTo>
                  <a:lnTo>
                    <a:pt x="64" y="17"/>
                  </a:lnTo>
                  <a:lnTo>
                    <a:pt x="64" y="17"/>
                  </a:lnTo>
                  <a:lnTo>
                    <a:pt x="74" y="13"/>
                  </a:lnTo>
                  <a:lnTo>
                    <a:pt x="84" y="11"/>
                  </a:lnTo>
                  <a:lnTo>
                    <a:pt x="95" y="9"/>
                  </a:lnTo>
                  <a:lnTo>
                    <a:pt x="107" y="11"/>
                  </a:lnTo>
                  <a:lnTo>
                    <a:pt x="118" y="13"/>
                  </a:lnTo>
                  <a:lnTo>
                    <a:pt x="130" y="17"/>
                  </a:lnTo>
                  <a:lnTo>
                    <a:pt x="144" y="22"/>
                  </a:lnTo>
                  <a:lnTo>
                    <a:pt x="157" y="30"/>
                  </a:lnTo>
                  <a:lnTo>
                    <a:pt x="157" y="30"/>
                  </a:lnTo>
                  <a:lnTo>
                    <a:pt x="163" y="25"/>
                  </a:lnTo>
                  <a:lnTo>
                    <a:pt x="165" y="25"/>
                  </a:lnTo>
                  <a:lnTo>
                    <a:pt x="165" y="25"/>
                  </a:lnTo>
                  <a:lnTo>
                    <a:pt x="166" y="24"/>
                  </a:lnTo>
                  <a:lnTo>
                    <a:pt x="166" y="24"/>
                  </a:lnTo>
                  <a:lnTo>
                    <a:pt x="150" y="16"/>
                  </a:lnTo>
                  <a:lnTo>
                    <a:pt x="136" y="8"/>
                  </a:lnTo>
                  <a:lnTo>
                    <a:pt x="121" y="4"/>
                  </a:lnTo>
                  <a:lnTo>
                    <a:pt x="108" y="0"/>
                  </a:lnTo>
                  <a:lnTo>
                    <a:pt x="95" y="0"/>
                  </a:lnTo>
                  <a:lnTo>
                    <a:pt x="82" y="0"/>
                  </a:lnTo>
                  <a:lnTo>
                    <a:pt x="70" y="3"/>
                  </a:lnTo>
                  <a:lnTo>
                    <a:pt x="59" y="8"/>
                  </a:lnTo>
                  <a:lnTo>
                    <a:pt x="59" y="8"/>
                  </a:lnTo>
                  <a:lnTo>
                    <a:pt x="53" y="13"/>
                  </a:lnTo>
                  <a:lnTo>
                    <a:pt x="47" y="17"/>
                  </a:lnTo>
                  <a:lnTo>
                    <a:pt x="42" y="24"/>
                  </a:lnTo>
                  <a:lnTo>
                    <a:pt x="37" y="30"/>
                  </a:lnTo>
                  <a:lnTo>
                    <a:pt x="37" y="30"/>
                  </a:lnTo>
                  <a:lnTo>
                    <a:pt x="34" y="30"/>
                  </a:lnTo>
                  <a:lnTo>
                    <a:pt x="34" y="30"/>
                  </a:lnTo>
                  <a:lnTo>
                    <a:pt x="33" y="29"/>
                  </a:lnTo>
                  <a:lnTo>
                    <a:pt x="33" y="29"/>
                  </a:lnTo>
                  <a:lnTo>
                    <a:pt x="28" y="29"/>
                  </a:lnTo>
                  <a:lnTo>
                    <a:pt x="28" y="29"/>
                  </a:lnTo>
                  <a:lnTo>
                    <a:pt x="22" y="29"/>
                  </a:lnTo>
                  <a:lnTo>
                    <a:pt x="17" y="30"/>
                  </a:lnTo>
                  <a:lnTo>
                    <a:pt x="13" y="33"/>
                  </a:lnTo>
                  <a:lnTo>
                    <a:pt x="8" y="37"/>
                  </a:lnTo>
                  <a:lnTo>
                    <a:pt x="5" y="41"/>
                  </a:lnTo>
                  <a:lnTo>
                    <a:pt x="2" y="45"/>
                  </a:lnTo>
                  <a:lnTo>
                    <a:pt x="1" y="50"/>
                  </a:lnTo>
                  <a:lnTo>
                    <a:pt x="0" y="55"/>
                  </a:lnTo>
                  <a:lnTo>
                    <a:pt x="0" y="55"/>
                  </a:lnTo>
                  <a:lnTo>
                    <a:pt x="1" y="63"/>
                  </a:lnTo>
                  <a:lnTo>
                    <a:pt x="5" y="71"/>
                  </a:lnTo>
                  <a:lnTo>
                    <a:pt x="9" y="76"/>
                  </a:lnTo>
                  <a:lnTo>
                    <a:pt x="16" y="80"/>
                  </a:lnTo>
                  <a:lnTo>
                    <a:pt x="16" y="80"/>
                  </a:lnTo>
                  <a:lnTo>
                    <a:pt x="18" y="82"/>
                  </a:lnTo>
                  <a:lnTo>
                    <a:pt x="18" y="82"/>
                  </a:lnTo>
                  <a:lnTo>
                    <a:pt x="20" y="82"/>
                  </a:lnTo>
                  <a:lnTo>
                    <a:pt x="20" y="82"/>
                  </a:lnTo>
                  <a:lnTo>
                    <a:pt x="20" y="95"/>
                  </a:lnTo>
                  <a:lnTo>
                    <a:pt x="20" y="108"/>
                  </a:lnTo>
                  <a:lnTo>
                    <a:pt x="20" y="108"/>
                  </a:lnTo>
                  <a:lnTo>
                    <a:pt x="20" y="108"/>
                  </a:lnTo>
                  <a:lnTo>
                    <a:pt x="20" y="108"/>
                  </a:lnTo>
                  <a:lnTo>
                    <a:pt x="20" y="109"/>
                  </a:lnTo>
                  <a:lnTo>
                    <a:pt x="20" y="109"/>
                  </a:lnTo>
                  <a:lnTo>
                    <a:pt x="20" y="111"/>
                  </a:lnTo>
                  <a:lnTo>
                    <a:pt x="2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p:cNvSpPr>
              <a:spLocks/>
            </p:cNvSpPr>
            <p:nvPr/>
          </p:nvSpPr>
          <p:spPr bwMode="auto">
            <a:xfrm>
              <a:off x="5199063" y="4022725"/>
              <a:ext cx="476250" cy="633413"/>
            </a:xfrm>
            <a:custGeom>
              <a:avLst/>
              <a:gdLst>
                <a:gd name="T0" fmla="*/ 138 w 300"/>
                <a:gd name="T1" fmla="*/ 369 h 399"/>
                <a:gd name="T2" fmla="*/ 112 w 300"/>
                <a:gd name="T3" fmla="*/ 382 h 399"/>
                <a:gd name="T4" fmla="*/ 80 w 300"/>
                <a:gd name="T5" fmla="*/ 389 h 399"/>
                <a:gd name="T6" fmla="*/ 69 w 300"/>
                <a:gd name="T7" fmla="*/ 389 h 399"/>
                <a:gd name="T8" fmla="*/ 55 w 300"/>
                <a:gd name="T9" fmla="*/ 386 h 399"/>
                <a:gd name="T10" fmla="*/ 29 w 300"/>
                <a:gd name="T11" fmla="*/ 369 h 399"/>
                <a:gd name="T12" fmla="*/ 11 w 300"/>
                <a:gd name="T13" fmla="*/ 324 h 399"/>
                <a:gd name="T14" fmla="*/ 10 w 300"/>
                <a:gd name="T15" fmla="*/ 295 h 399"/>
                <a:gd name="T16" fmla="*/ 10 w 300"/>
                <a:gd name="T17" fmla="*/ 291 h 399"/>
                <a:gd name="T18" fmla="*/ 10 w 300"/>
                <a:gd name="T19" fmla="*/ 281 h 399"/>
                <a:gd name="T20" fmla="*/ 10 w 300"/>
                <a:gd name="T21" fmla="*/ 278 h 399"/>
                <a:gd name="T22" fmla="*/ 11 w 300"/>
                <a:gd name="T23" fmla="*/ 276 h 399"/>
                <a:gd name="T24" fmla="*/ 26 w 300"/>
                <a:gd name="T25" fmla="*/ 214 h 399"/>
                <a:gd name="T26" fmla="*/ 30 w 300"/>
                <a:gd name="T27" fmla="*/ 199 h 399"/>
                <a:gd name="T28" fmla="*/ 31 w 300"/>
                <a:gd name="T29" fmla="*/ 196 h 399"/>
                <a:gd name="T30" fmla="*/ 33 w 300"/>
                <a:gd name="T31" fmla="*/ 194 h 399"/>
                <a:gd name="T32" fmla="*/ 56 w 300"/>
                <a:gd name="T33" fmla="*/ 145 h 399"/>
                <a:gd name="T34" fmla="*/ 91 w 300"/>
                <a:gd name="T35" fmla="*/ 96 h 399"/>
                <a:gd name="T36" fmla="*/ 100 w 300"/>
                <a:gd name="T37" fmla="*/ 84 h 399"/>
                <a:gd name="T38" fmla="*/ 104 w 300"/>
                <a:gd name="T39" fmla="*/ 80 h 399"/>
                <a:gd name="T40" fmla="*/ 125 w 300"/>
                <a:gd name="T41" fmla="*/ 59 h 399"/>
                <a:gd name="T42" fmla="*/ 146 w 300"/>
                <a:gd name="T43" fmla="*/ 41 h 399"/>
                <a:gd name="T44" fmla="*/ 150 w 300"/>
                <a:gd name="T45" fmla="*/ 38 h 399"/>
                <a:gd name="T46" fmla="*/ 158 w 300"/>
                <a:gd name="T47" fmla="*/ 33 h 399"/>
                <a:gd name="T48" fmla="*/ 162 w 300"/>
                <a:gd name="T49" fmla="*/ 30 h 399"/>
                <a:gd name="T50" fmla="*/ 201 w 300"/>
                <a:gd name="T51" fmla="*/ 13 h 399"/>
                <a:gd name="T52" fmla="*/ 246 w 300"/>
                <a:gd name="T53" fmla="*/ 13 h 399"/>
                <a:gd name="T54" fmla="*/ 263 w 300"/>
                <a:gd name="T55" fmla="*/ 22 h 399"/>
                <a:gd name="T56" fmla="*/ 271 w 300"/>
                <a:gd name="T57" fmla="*/ 30 h 399"/>
                <a:gd name="T58" fmla="*/ 276 w 300"/>
                <a:gd name="T59" fmla="*/ 40 h 399"/>
                <a:gd name="T60" fmla="*/ 282 w 300"/>
                <a:gd name="T61" fmla="*/ 50 h 399"/>
                <a:gd name="T62" fmla="*/ 286 w 300"/>
                <a:gd name="T63" fmla="*/ 62 h 399"/>
                <a:gd name="T64" fmla="*/ 288 w 300"/>
                <a:gd name="T65" fmla="*/ 75 h 399"/>
                <a:gd name="T66" fmla="*/ 290 w 300"/>
                <a:gd name="T67" fmla="*/ 90 h 399"/>
                <a:gd name="T68" fmla="*/ 291 w 300"/>
                <a:gd name="T69" fmla="*/ 104 h 399"/>
                <a:gd name="T70" fmla="*/ 300 w 300"/>
                <a:gd name="T71" fmla="*/ 108 h 399"/>
                <a:gd name="T72" fmla="*/ 295 w 300"/>
                <a:gd name="T73" fmla="*/ 59 h 399"/>
                <a:gd name="T74" fmla="*/ 270 w 300"/>
                <a:gd name="T75" fmla="*/ 15 h 399"/>
                <a:gd name="T76" fmla="*/ 237 w 300"/>
                <a:gd name="T77" fmla="*/ 0 h 399"/>
                <a:gd name="T78" fmla="*/ 183 w 300"/>
                <a:gd name="T79" fmla="*/ 8 h 399"/>
                <a:gd name="T80" fmla="*/ 154 w 300"/>
                <a:gd name="T81" fmla="*/ 24 h 399"/>
                <a:gd name="T82" fmla="*/ 151 w 300"/>
                <a:gd name="T83" fmla="*/ 25 h 399"/>
                <a:gd name="T84" fmla="*/ 147 w 300"/>
                <a:gd name="T85" fmla="*/ 28 h 399"/>
                <a:gd name="T86" fmla="*/ 141 w 300"/>
                <a:gd name="T87" fmla="*/ 33 h 399"/>
                <a:gd name="T88" fmla="*/ 137 w 300"/>
                <a:gd name="T89" fmla="*/ 36 h 399"/>
                <a:gd name="T90" fmla="*/ 85 w 300"/>
                <a:gd name="T91" fmla="*/ 86 h 399"/>
                <a:gd name="T92" fmla="*/ 72 w 300"/>
                <a:gd name="T93" fmla="*/ 103 h 399"/>
                <a:gd name="T94" fmla="*/ 47 w 300"/>
                <a:gd name="T95" fmla="*/ 141 h 399"/>
                <a:gd name="T96" fmla="*/ 26 w 300"/>
                <a:gd name="T97" fmla="*/ 183 h 399"/>
                <a:gd name="T98" fmla="*/ 21 w 300"/>
                <a:gd name="T99" fmla="*/ 196 h 399"/>
                <a:gd name="T100" fmla="*/ 19 w 300"/>
                <a:gd name="T101" fmla="*/ 199 h 399"/>
                <a:gd name="T102" fmla="*/ 18 w 300"/>
                <a:gd name="T103" fmla="*/ 204 h 399"/>
                <a:gd name="T104" fmla="*/ 1 w 300"/>
                <a:gd name="T105" fmla="*/ 273 h 399"/>
                <a:gd name="T106" fmla="*/ 0 w 300"/>
                <a:gd name="T107" fmla="*/ 282 h 399"/>
                <a:gd name="T108" fmla="*/ 0 w 300"/>
                <a:gd name="T109" fmla="*/ 287 h 399"/>
                <a:gd name="T110" fmla="*/ 0 w 300"/>
                <a:gd name="T111" fmla="*/ 291 h 399"/>
                <a:gd name="T112" fmla="*/ 9 w 300"/>
                <a:gd name="T113" fmla="*/ 353 h 399"/>
                <a:gd name="T114" fmla="*/ 39 w 300"/>
                <a:gd name="T115" fmla="*/ 390 h 399"/>
                <a:gd name="T116" fmla="*/ 64 w 300"/>
                <a:gd name="T117" fmla="*/ 399 h 399"/>
                <a:gd name="T118" fmla="*/ 109 w 300"/>
                <a:gd name="T119" fmla="*/ 393 h 399"/>
                <a:gd name="T120" fmla="*/ 145 w 300"/>
                <a:gd name="T121"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399">
                  <a:moveTo>
                    <a:pt x="139" y="370"/>
                  </a:moveTo>
                  <a:lnTo>
                    <a:pt x="139" y="370"/>
                  </a:lnTo>
                  <a:lnTo>
                    <a:pt x="138" y="369"/>
                  </a:lnTo>
                  <a:lnTo>
                    <a:pt x="138" y="369"/>
                  </a:lnTo>
                  <a:lnTo>
                    <a:pt x="137" y="369"/>
                  </a:lnTo>
                  <a:lnTo>
                    <a:pt x="137" y="369"/>
                  </a:lnTo>
                  <a:lnTo>
                    <a:pt x="124" y="376"/>
                  </a:lnTo>
                  <a:lnTo>
                    <a:pt x="112" y="382"/>
                  </a:lnTo>
                  <a:lnTo>
                    <a:pt x="98" y="386"/>
                  </a:lnTo>
                  <a:lnTo>
                    <a:pt x="88" y="389"/>
                  </a:lnTo>
                  <a:lnTo>
                    <a:pt x="88" y="389"/>
                  </a:lnTo>
                  <a:lnTo>
                    <a:pt x="80" y="389"/>
                  </a:lnTo>
                  <a:lnTo>
                    <a:pt x="80" y="389"/>
                  </a:lnTo>
                  <a:lnTo>
                    <a:pt x="75" y="390"/>
                  </a:lnTo>
                  <a:lnTo>
                    <a:pt x="75" y="390"/>
                  </a:lnTo>
                  <a:lnTo>
                    <a:pt x="69" y="389"/>
                  </a:lnTo>
                  <a:lnTo>
                    <a:pt x="69" y="389"/>
                  </a:lnTo>
                  <a:lnTo>
                    <a:pt x="67" y="389"/>
                  </a:lnTo>
                  <a:lnTo>
                    <a:pt x="67" y="389"/>
                  </a:lnTo>
                  <a:lnTo>
                    <a:pt x="55" y="386"/>
                  </a:lnTo>
                  <a:lnTo>
                    <a:pt x="44" y="382"/>
                  </a:lnTo>
                  <a:lnTo>
                    <a:pt x="44" y="382"/>
                  </a:lnTo>
                  <a:lnTo>
                    <a:pt x="37" y="376"/>
                  </a:lnTo>
                  <a:lnTo>
                    <a:pt x="29" y="369"/>
                  </a:lnTo>
                  <a:lnTo>
                    <a:pt x="22" y="360"/>
                  </a:lnTo>
                  <a:lnTo>
                    <a:pt x="18" y="349"/>
                  </a:lnTo>
                  <a:lnTo>
                    <a:pt x="14" y="338"/>
                  </a:lnTo>
                  <a:lnTo>
                    <a:pt x="11" y="324"/>
                  </a:lnTo>
                  <a:lnTo>
                    <a:pt x="10" y="310"/>
                  </a:lnTo>
                  <a:lnTo>
                    <a:pt x="10" y="295"/>
                  </a:lnTo>
                  <a:lnTo>
                    <a:pt x="10" y="295"/>
                  </a:lnTo>
                  <a:lnTo>
                    <a:pt x="10" y="295"/>
                  </a:lnTo>
                  <a:lnTo>
                    <a:pt x="9" y="295"/>
                  </a:lnTo>
                  <a:lnTo>
                    <a:pt x="10" y="293"/>
                  </a:lnTo>
                  <a:lnTo>
                    <a:pt x="10" y="291"/>
                  </a:lnTo>
                  <a:lnTo>
                    <a:pt x="10" y="291"/>
                  </a:lnTo>
                  <a:lnTo>
                    <a:pt x="10" y="283"/>
                  </a:lnTo>
                  <a:lnTo>
                    <a:pt x="10" y="283"/>
                  </a:lnTo>
                  <a:lnTo>
                    <a:pt x="10" y="281"/>
                  </a:lnTo>
                  <a:lnTo>
                    <a:pt x="10" y="281"/>
                  </a:lnTo>
                  <a:lnTo>
                    <a:pt x="10" y="280"/>
                  </a:lnTo>
                  <a:lnTo>
                    <a:pt x="10" y="280"/>
                  </a:lnTo>
                  <a:lnTo>
                    <a:pt x="10" y="278"/>
                  </a:lnTo>
                  <a:lnTo>
                    <a:pt x="10" y="278"/>
                  </a:lnTo>
                  <a:lnTo>
                    <a:pt x="10" y="276"/>
                  </a:lnTo>
                  <a:lnTo>
                    <a:pt x="11" y="276"/>
                  </a:lnTo>
                  <a:lnTo>
                    <a:pt x="11" y="276"/>
                  </a:lnTo>
                  <a:lnTo>
                    <a:pt x="11" y="276"/>
                  </a:lnTo>
                  <a:lnTo>
                    <a:pt x="13" y="260"/>
                  </a:lnTo>
                  <a:lnTo>
                    <a:pt x="17" y="245"/>
                  </a:lnTo>
                  <a:lnTo>
                    <a:pt x="21" y="229"/>
                  </a:lnTo>
                  <a:lnTo>
                    <a:pt x="26" y="214"/>
                  </a:lnTo>
                  <a:lnTo>
                    <a:pt x="26" y="214"/>
                  </a:lnTo>
                  <a:lnTo>
                    <a:pt x="30" y="202"/>
                  </a:lnTo>
                  <a:lnTo>
                    <a:pt x="30" y="202"/>
                  </a:lnTo>
                  <a:lnTo>
                    <a:pt x="30" y="199"/>
                  </a:lnTo>
                  <a:lnTo>
                    <a:pt x="30" y="199"/>
                  </a:lnTo>
                  <a:lnTo>
                    <a:pt x="30" y="199"/>
                  </a:lnTo>
                  <a:lnTo>
                    <a:pt x="30" y="199"/>
                  </a:lnTo>
                  <a:lnTo>
                    <a:pt x="31" y="196"/>
                  </a:lnTo>
                  <a:lnTo>
                    <a:pt x="31" y="196"/>
                  </a:lnTo>
                  <a:lnTo>
                    <a:pt x="31" y="196"/>
                  </a:lnTo>
                  <a:lnTo>
                    <a:pt x="31" y="196"/>
                  </a:lnTo>
                  <a:lnTo>
                    <a:pt x="33" y="194"/>
                  </a:lnTo>
                  <a:lnTo>
                    <a:pt x="33" y="194"/>
                  </a:lnTo>
                  <a:lnTo>
                    <a:pt x="43" y="170"/>
                  </a:lnTo>
                  <a:lnTo>
                    <a:pt x="56" y="145"/>
                  </a:lnTo>
                  <a:lnTo>
                    <a:pt x="56" y="145"/>
                  </a:lnTo>
                  <a:lnTo>
                    <a:pt x="71" y="123"/>
                  </a:lnTo>
                  <a:lnTo>
                    <a:pt x="87" y="102"/>
                  </a:lnTo>
                  <a:lnTo>
                    <a:pt x="87" y="102"/>
                  </a:lnTo>
                  <a:lnTo>
                    <a:pt x="91" y="96"/>
                  </a:lnTo>
                  <a:lnTo>
                    <a:pt x="91" y="96"/>
                  </a:lnTo>
                  <a:lnTo>
                    <a:pt x="91" y="95"/>
                  </a:lnTo>
                  <a:lnTo>
                    <a:pt x="91" y="95"/>
                  </a:lnTo>
                  <a:lnTo>
                    <a:pt x="100" y="84"/>
                  </a:lnTo>
                  <a:lnTo>
                    <a:pt x="100" y="84"/>
                  </a:lnTo>
                  <a:lnTo>
                    <a:pt x="102" y="80"/>
                  </a:lnTo>
                  <a:lnTo>
                    <a:pt x="104" y="80"/>
                  </a:lnTo>
                  <a:lnTo>
                    <a:pt x="104" y="80"/>
                  </a:lnTo>
                  <a:lnTo>
                    <a:pt x="104" y="80"/>
                  </a:lnTo>
                  <a:lnTo>
                    <a:pt x="104" y="80"/>
                  </a:lnTo>
                  <a:lnTo>
                    <a:pt x="104" y="80"/>
                  </a:lnTo>
                  <a:lnTo>
                    <a:pt x="125" y="59"/>
                  </a:lnTo>
                  <a:lnTo>
                    <a:pt x="125" y="59"/>
                  </a:lnTo>
                  <a:lnTo>
                    <a:pt x="125" y="58"/>
                  </a:lnTo>
                  <a:lnTo>
                    <a:pt x="125" y="58"/>
                  </a:lnTo>
                  <a:lnTo>
                    <a:pt x="146" y="41"/>
                  </a:lnTo>
                  <a:lnTo>
                    <a:pt x="146" y="41"/>
                  </a:lnTo>
                  <a:lnTo>
                    <a:pt x="147" y="40"/>
                  </a:lnTo>
                  <a:lnTo>
                    <a:pt x="147" y="40"/>
                  </a:lnTo>
                  <a:lnTo>
                    <a:pt x="150" y="38"/>
                  </a:lnTo>
                  <a:lnTo>
                    <a:pt x="150" y="38"/>
                  </a:lnTo>
                  <a:lnTo>
                    <a:pt x="153" y="37"/>
                  </a:lnTo>
                  <a:lnTo>
                    <a:pt x="153" y="37"/>
                  </a:lnTo>
                  <a:lnTo>
                    <a:pt x="158" y="33"/>
                  </a:lnTo>
                  <a:lnTo>
                    <a:pt x="158" y="33"/>
                  </a:lnTo>
                  <a:lnTo>
                    <a:pt x="160" y="32"/>
                  </a:lnTo>
                  <a:lnTo>
                    <a:pt x="160" y="32"/>
                  </a:lnTo>
                  <a:lnTo>
                    <a:pt x="162" y="30"/>
                  </a:lnTo>
                  <a:lnTo>
                    <a:pt x="162" y="30"/>
                  </a:lnTo>
                  <a:lnTo>
                    <a:pt x="175" y="22"/>
                  </a:lnTo>
                  <a:lnTo>
                    <a:pt x="188" y="17"/>
                  </a:lnTo>
                  <a:lnTo>
                    <a:pt x="201" y="13"/>
                  </a:lnTo>
                  <a:lnTo>
                    <a:pt x="213" y="11"/>
                  </a:lnTo>
                  <a:lnTo>
                    <a:pt x="225" y="9"/>
                  </a:lnTo>
                  <a:lnTo>
                    <a:pt x="236" y="11"/>
                  </a:lnTo>
                  <a:lnTo>
                    <a:pt x="246" y="13"/>
                  </a:lnTo>
                  <a:lnTo>
                    <a:pt x="255" y="17"/>
                  </a:lnTo>
                  <a:lnTo>
                    <a:pt x="255" y="17"/>
                  </a:lnTo>
                  <a:lnTo>
                    <a:pt x="263" y="22"/>
                  </a:lnTo>
                  <a:lnTo>
                    <a:pt x="263" y="22"/>
                  </a:lnTo>
                  <a:lnTo>
                    <a:pt x="266" y="26"/>
                  </a:lnTo>
                  <a:lnTo>
                    <a:pt x="266" y="26"/>
                  </a:lnTo>
                  <a:lnTo>
                    <a:pt x="271" y="30"/>
                  </a:lnTo>
                  <a:lnTo>
                    <a:pt x="271" y="30"/>
                  </a:lnTo>
                  <a:lnTo>
                    <a:pt x="274" y="34"/>
                  </a:lnTo>
                  <a:lnTo>
                    <a:pt x="274" y="34"/>
                  </a:lnTo>
                  <a:lnTo>
                    <a:pt x="276" y="40"/>
                  </a:lnTo>
                  <a:lnTo>
                    <a:pt x="276" y="40"/>
                  </a:lnTo>
                  <a:lnTo>
                    <a:pt x="279" y="45"/>
                  </a:lnTo>
                  <a:lnTo>
                    <a:pt x="279" y="45"/>
                  </a:lnTo>
                  <a:lnTo>
                    <a:pt x="282" y="50"/>
                  </a:lnTo>
                  <a:lnTo>
                    <a:pt x="282" y="50"/>
                  </a:lnTo>
                  <a:lnTo>
                    <a:pt x="283" y="55"/>
                  </a:lnTo>
                  <a:lnTo>
                    <a:pt x="283" y="55"/>
                  </a:lnTo>
                  <a:lnTo>
                    <a:pt x="286" y="62"/>
                  </a:lnTo>
                  <a:lnTo>
                    <a:pt x="286" y="62"/>
                  </a:lnTo>
                  <a:lnTo>
                    <a:pt x="287" y="69"/>
                  </a:lnTo>
                  <a:lnTo>
                    <a:pt x="287" y="69"/>
                  </a:lnTo>
                  <a:lnTo>
                    <a:pt x="288" y="75"/>
                  </a:lnTo>
                  <a:lnTo>
                    <a:pt x="288" y="75"/>
                  </a:lnTo>
                  <a:lnTo>
                    <a:pt x="288" y="82"/>
                  </a:lnTo>
                  <a:lnTo>
                    <a:pt x="288" y="82"/>
                  </a:lnTo>
                  <a:lnTo>
                    <a:pt x="290" y="90"/>
                  </a:lnTo>
                  <a:lnTo>
                    <a:pt x="290" y="90"/>
                  </a:lnTo>
                  <a:lnTo>
                    <a:pt x="290" y="96"/>
                  </a:lnTo>
                  <a:lnTo>
                    <a:pt x="290" y="96"/>
                  </a:lnTo>
                  <a:lnTo>
                    <a:pt x="290" y="104"/>
                  </a:lnTo>
                  <a:lnTo>
                    <a:pt x="291" y="104"/>
                  </a:lnTo>
                  <a:lnTo>
                    <a:pt x="291" y="104"/>
                  </a:lnTo>
                  <a:lnTo>
                    <a:pt x="299" y="108"/>
                  </a:lnTo>
                  <a:lnTo>
                    <a:pt x="299" y="108"/>
                  </a:lnTo>
                  <a:lnTo>
                    <a:pt x="300" y="108"/>
                  </a:lnTo>
                  <a:lnTo>
                    <a:pt x="300" y="108"/>
                  </a:lnTo>
                  <a:lnTo>
                    <a:pt x="300" y="91"/>
                  </a:lnTo>
                  <a:lnTo>
                    <a:pt x="299" y="75"/>
                  </a:lnTo>
                  <a:lnTo>
                    <a:pt x="295" y="59"/>
                  </a:lnTo>
                  <a:lnTo>
                    <a:pt x="291" y="46"/>
                  </a:lnTo>
                  <a:lnTo>
                    <a:pt x="286" y="34"/>
                  </a:lnTo>
                  <a:lnTo>
                    <a:pt x="278" y="24"/>
                  </a:lnTo>
                  <a:lnTo>
                    <a:pt x="270" y="15"/>
                  </a:lnTo>
                  <a:lnTo>
                    <a:pt x="261" y="8"/>
                  </a:lnTo>
                  <a:lnTo>
                    <a:pt x="261" y="8"/>
                  </a:lnTo>
                  <a:lnTo>
                    <a:pt x="249" y="3"/>
                  </a:lnTo>
                  <a:lnTo>
                    <a:pt x="237" y="0"/>
                  </a:lnTo>
                  <a:lnTo>
                    <a:pt x="225" y="0"/>
                  </a:lnTo>
                  <a:lnTo>
                    <a:pt x="212" y="0"/>
                  </a:lnTo>
                  <a:lnTo>
                    <a:pt x="197" y="4"/>
                  </a:lnTo>
                  <a:lnTo>
                    <a:pt x="183" y="8"/>
                  </a:lnTo>
                  <a:lnTo>
                    <a:pt x="168" y="16"/>
                  </a:lnTo>
                  <a:lnTo>
                    <a:pt x="154" y="24"/>
                  </a:lnTo>
                  <a:lnTo>
                    <a:pt x="154" y="24"/>
                  </a:lnTo>
                  <a:lnTo>
                    <a:pt x="154" y="24"/>
                  </a:lnTo>
                  <a:lnTo>
                    <a:pt x="154" y="24"/>
                  </a:lnTo>
                  <a:lnTo>
                    <a:pt x="153" y="25"/>
                  </a:lnTo>
                  <a:lnTo>
                    <a:pt x="153" y="25"/>
                  </a:lnTo>
                  <a:lnTo>
                    <a:pt x="151" y="25"/>
                  </a:lnTo>
                  <a:lnTo>
                    <a:pt x="151" y="25"/>
                  </a:lnTo>
                  <a:lnTo>
                    <a:pt x="150" y="26"/>
                  </a:lnTo>
                  <a:lnTo>
                    <a:pt x="150" y="26"/>
                  </a:lnTo>
                  <a:lnTo>
                    <a:pt x="147" y="28"/>
                  </a:lnTo>
                  <a:lnTo>
                    <a:pt x="147" y="28"/>
                  </a:lnTo>
                  <a:lnTo>
                    <a:pt x="147" y="28"/>
                  </a:lnTo>
                  <a:lnTo>
                    <a:pt x="141" y="33"/>
                  </a:lnTo>
                  <a:lnTo>
                    <a:pt x="141" y="33"/>
                  </a:lnTo>
                  <a:lnTo>
                    <a:pt x="139" y="34"/>
                  </a:lnTo>
                  <a:lnTo>
                    <a:pt x="139" y="34"/>
                  </a:lnTo>
                  <a:lnTo>
                    <a:pt x="137" y="36"/>
                  </a:lnTo>
                  <a:lnTo>
                    <a:pt x="137" y="36"/>
                  </a:lnTo>
                  <a:lnTo>
                    <a:pt x="124" y="46"/>
                  </a:lnTo>
                  <a:lnTo>
                    <a:pt x="110" y="58"/>
                  </a:lnTo>
                  <a:lnTo>
                    <a:pt x="97" y="73"/>
                  </a:lnTo>
                  <a:lnTo>
                    <a:pt x="85" y="86"/>
                  </a:lnTo>
                  <a:lnTo>
                    <a:pt x="84" y="88"/>
                  </a:lnTo>
                  <a:lnTo>
                    <a:pt x="84" y="88"/>
                  </a:lnTo>
                  <a:lnTo>
                    <a:pt x="75" y="99"/>
                  </a:lnTo>
                  <a:lnTo>
                    <a:pt x="72" y="103"/>
                  </a:lnTo>
                  <a:lnTo>
                    <a:pt x="72" y="103"/>
                  </a:lnTo>
                  <a:lnTo>
                    <a:pt x="59" y="123"/>
                  </a:lnTo>
                  <a:lnTo>
                    <a:pt x="47" y="141"/>
                  </a:lnTo>
                  <a:lnTo>
                    <a:pt x="47" y="141"/>
                  </a:lnTo>
                  <a:lnTo>
                    <a:pt x="37" y="160"/>
                  </a:lnTo>
                  <a:lnTo>
                    <a:pt x="27" y="181"/>
                  </a:lnTo>
                  <a:lnTo>
                    <a:pt x="27" y="181"/>
                  </a:lnTo>
                  <a:lnTo>
                    <a:pt x="26" y="183"/>
                  </a:lnTo>
                  <a:lnTo>
                    <a:pt x="26" y="183"/>
                  </a:lnTo>
                  <a:lnTo>
                    <a:pt x="26" y="186"/>
                  </a:lnTo>
                  <a:lnTo>
                    <a:pt x="26" y="186"/>
                  </a:lnTo>
                  <a:lnTo>
                    <a:pt x="21" y="196"/>
                  </a:lnTo>
                  <a:lnTo>
                    <a:pt x="21" y="198"/>
                  </a:lnTo>
                  <a:lnTo>
                    <a:pt x="21" y="198"/>
                  </a:lnTo>
                  <a:lnTo>
                    <a:pt x="19" y="199"/>
                  </a:lnTo>
                  <a:lnTo>
                    <a:pt x="19" y="199"/>
                  </a:lnTo>
                  <a:lnTo>
                    <a:pt x="19" y="202"/>
                  </a:lnTo>
                  <a:lnTo>
                    <a:pt x="19" y="202"/>
                  </a:lnTo>
                  <a:lnTo>
                    <a:pt x="18" y="204"/>
                  </a:lnTo>
                  <a:lnTo>
                    <a:pt x="18" y="204"/>
                  </a:lnTo>
                  <a:lnTo>
                    <a:pt x="13" y="222"/>
                  </a:lnTo>
                  <a:lnTo>
                    <a:pt x="8" y="239"/>
                  </a:lnTo>
                  <a:lnTo>
                    <a:pt x="4" y="256"/>
                  </a:lnTo>
                  <a:lnTo>
                    <a:pt x="1" y="273"/>
                  </a:lnTo>
                  <a:lnTo>
                    <a:pt x="1" y="276"/>
                  </a:lnTo>
                  <a:lnTo>
                    <a:pt x="1" y="276"/>
                  </a:lnTo>
                  <a:lnTo>
                    <a:pt x="0" y="282"/>
                  </a:lnTo>
                  <a:lnTo>
                    <a:pt x="0" y="282"/>
                  </a:lnTo>
                  <a:lnTo>
                    <a:pt x="0" y="285"/>
                  </a:lnTo>
                  <a:lnTo>
                    <a:pt x="0" y="285"/>
                  </a:lnTo>
                  <a:lnTo>
                    <a:pt x="0" y="287"/>
                  </a:lnTo>
                  <a:lnTo>
                    <a:pt x="0" y="287"/>
                  </a:lnTo>
                  <a:lnTo>
                    <a:pt x="0" y="289"/>
                  </a:lnTo>
                  <a:lnTo>
                    <a:pt x="0" y="289"/>
                  </a:lnTo>
                  <a:lnTo>
                    <a:pt x="0" y="291"/>
                  </a:lnTo>
                  <a:lnTo>
                    <a:pt x="0" y="291"/>
                  </a:lnTo>
                  <a:lnTo>
                    <a:pt x="0" y="309"/>
                  </a:lnTo>
                  <a:lnTo>
                    <a:pt x="1" y="324"/>
                  </a:lnTo>
                  <a:lnTo>
                    <a:pt x="4" y="339"/>
                  </a:lnTo>
                  <a:lnTo>
                    <a:pt x="9" y="353"/>
                  </a:lnTo>
                  <a:lnTo>
                    <a:pt x="14" y="365"/>
                  </a:lnTo>
                  <a:lnTo>
                    <a:pt x="21" y="376"/>
                  </a:lnTo>
                  <a:lnTo>
                    <a:pt x="30" y="384"/>
                  </a:lnTo>
                  <a:lnTo>
                    <a:pt x="39" y="390"/>
                  </a:lnTo>
                  <a:lnTo>
                    <a:pt x="39" y="390"/>
                  </a:lnTo>
                  <a:lnTo>
                    <a:pt x="47" y="394"/>
                  </a:lnTo>
                  <a:lnTo>
                    <a:pt x="56" y="397"/>
                  </a:lnTo>
                  <a:lnTo>
                    <a:pt x="64" y="399"/>
                  </a:lnTo>
                  <a:lnTo>
                    <a:pt x="75" y="399"/>
                  </a:lnTo>
                  <a:lnTo>
                    <a:pt x="75" y="399"/>
                  </a:lnTo>
                  <a:lnTo>
                    <a:pt x="91" y="398"/>
                  </a:lnTo>
                  <a:lnTo>
                    <a:pt x="109" y="393"/>
                  </a:lnTo>
                  <a:lnTo>
                    <a:pt x="127" y="386"/>
                  </a:lnTo>
                  <a:lnTo>
                    <a:pt x="146" y="374"/>
                  </a:lnTo>
                  <a:lnTo>
                    <a:pt x="146" y="374"/>
                  </a:lnTo>
                  <a:lnTo>
                    <a:pt x="145" y="374"/>
                  </a:lnTo>
                  <a:lnTo>
                    <a:pt x="145" y="374"/>
                  </a:lnTo>
                  <a:lnTo>
                    <a:pt x="139" y="370"/>
                  </a:lnTo>
                  <a:lnTo>
                    <a:pt x="1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p:cNvSpPr>
              <a:spLocks/>
            </p:cNvSpPr>
            <p:nvPr/>
          </p:nvSpPr>
          <p:spPr bwMode="auto">
            <a:xfrm>
              <a:off x="5221288" y="4152900"/>
              <a:ext cx="565150" cy="374650"/>
            </a:xfrm>
            <a:custGeom>
              <a:avLst/>
              <a:gdLst>
                <a:gd name="T0" fmla="*/ 289 w 356"/>
                <a:gd name="T1" fmla="*/ 33 h 236"/>
                <a:gd name="T2" fmla="*/ 285 w 356"/>
                <a:gd name="T3" fmla="*/ 30 h 236"/>
                <a:gd name="T4" fmla="*/ 276 w 356"/>
                <a:gd name="T5" fmla="*/ 26 h 236"/>
                <a:gd name="T6" fmla="*/ 248 w 356"/>
                <a:gd name="T7" fmla="*/ 16 h 236"/>
                <a:gd name="T8" fmla="*/ 202 w 356"/>
                <a:gd name="T9" fmla="*/ 5 h 236"/>
                <a:gd name="T10" fmla="*/ 199 w 356"/>
                <a:gd name="T11" fmla="*/ 5 h 236"/>
                <a:gd name="T12" fmla="*/ 181 w 356"/>
                <a:gd name="T13" fmla="*/ 2 h 236"/>
                <a:gd name="T14" fmla="*/ 181 w 356"/>
                <a:gd name="T15" fmla="*/ 2 h 236"/>
                <a:gd name="T16" fmla="*/ 136 w 356"/>
                <a:gd name="T17" fmla="*/ 0 h 236"/>
                <a:gd name="T18" fmla="*/ 91 w 356"/>
                <a:gd name="T19" fmla="*/ 2 h 236"/>
                <a:gd name="T20" fmla="*/ 91 w 356"/>
                <a:gd name="T21" fmla="*/ 2 h 236"/>
                <a:gd name="T22" fmla="*/ 82 w 356"/>
                <a:gd name="T23" fmla="*/ 13 h 236"/>
                <a:gd name="T24" fmla="*/ 108 w 356"/>
                <a:gd name="T25" fmla="*/ 10 h 236"/>
                <a:gd name="T26" fmla="*/ 190 w 356"/>
                <a:gd name="T27" fmla="*/ 14 h 236"/>
                <a:gd name="T28" fmla="*/ 194 w 356"/>
                <a:gd name="T29" fmla="*/ 14 h 236"/>
                <a:gd name="T30" fmla="*/ 197 w 356"/>
                <a:gd name="T31" fmla="*/ 14 h 236"/>
                <a:gd name="T32" fmla="*/ 216 w 356"/>
                <a:gd name="T33" fmla="*/ 18 h 236"/>
                <a:gd name="T34" fmla="*/ 273 w 356"/>
                <a:gd name="T35" fmla="*/ 37 h 236"/>
                <a:gd name="T36" fmla="*/ 278 w 356"/>
                <a:gd name="T37" fmla="*/ 38 h 236"/>
                <a:gd name="T38" fmla="*/ 286 w 356"/>
                <a:gd name="T39" fmla="*/ 43 h 236"/>
                <a:gd name="T40" fmla="*/ 302 w 356"/>
                <a:gd name="T41" fmla="*/ 51 h 236"/>
                <a:gd name="T42" fmla="*/ 338 w 356"/>
                <a:gd name="T43" fmla="*/ 88 h 236"/>
                <a:gd name="T44" fmla="*/ 347 w 356"/>
                <a:gd name="T45" fmla="*/ 117 h 236"/>
                <a:gd name="T46" fmla="*/ 331 w 356"/>
                <a:gd name="T47" fmla="*/ 157 h 236"/>
                <a:gd name="T48" fmla="*/ 289 w 356"/>
                <a:gd name="T49" fmla="*/ 191 h 236"/>
                <a:gd name="T50" fmla="*/ 285 w 356"/>
                <a:gd name="T51" fmla="*/ 194 h 236"/>
                <a:gd name="T52" fmla="*/ 276 w 356"/>
                <a:gd name="T53" fmla="*/ 198 h 236"/>
                <a:gd name="T54" fmla="*/ 270 w 356"/>
                <a:gd name="T55" fmla="*/ 200 h 236"/>
                <a:gd name="T56" fmla="*/ 212 w 356"/>
                <a:gd name="T57" fmla="*/ 217 h 236"/>
                <a:gd name="T58" fmla="*/ 197 w 356"/>
                <a:gd name="T59" fmla="*/ 220 h 236"/>
                <a:gd name="T60" fmla="*/ 195 w 356"/>
                <a:gd name="T61" fmla="*/ 221 h 236"/>
                <a:gd name="T62" fmla="*/ 193 w 356"/>
                <a:gd name="T63" fmla="*/ 221 h 236"/>
                <a:gd name="T64" fmla="*/ 190 w 356"/>
                <a:gd name="T65" fmla="*/ 221 h 236"/>
                <a:gd name="T66" fmla="*/ 75 w 356"/>
                <a:gd name="T67" fmla="*/ 221 h 236"/>
                <a:gd name="T68" fmla="*/ 62 w 356"/>
                <a:gd name="T69" fmla="*/ 219 h 236"/>
                <a:gd name="T70" fmla="*/ 15 w 356"/>
                <a:gd name="T71" fmla="*/ 205 h 236"/>
                <a:gd name="T72" fmla="*/ 0 w 356"/>
                <a:gd name="T73" fmla="*/ 200 h 236"/>
                <a:gd name="T74" fmla="*/ 0 w 356"/>
                <a:gd name="T75" fmla="*/ 209 h 236"/>
                <a:gd name="T76" fmla="*/ 0 w 356"/>
                <a:gd name="T77" fmla="*/ 211 h 236"/>
                <a:gd name="T78" fmla="*/ 19 w 356"/>
                <a:gd name="T79" fmla="*/ 216 h 236"/>
                <a:gd name="T80" fmla="*/ 59 w 356"/>
                <a:gd name="T81" fmla="*/ 228 h 236"/>
                <a:gd name="T82" fmla="*/ 71 w 356"/>
                <a:gd name="T83" fmla="*/ 230 h 236"/>
                <a:gd name="T84" fmla="*/ 91 w 356"/>
                <a:gd name="T85" fmla="*/ 233 h 236"/>
                <a:gd name="T86" fmla="*/ 136 w 356"/>
                <a:gd name="T87" fmla="*/ 236 h 236"/>
                <a:gd name="T88" fmla="*/ 161 w 356"/>
                <a:gd name="T89" fmla="*/ 234 h 236"/>
                <a:gd name="T90" fmla="*/ 179 w 356"/>
                <a:gd name="T91" fmla="*/ 233 h 236"/>
                <a:gd name="T92" fmla="*/ 186 w 356"/>
                <a:gd name="T93" fmla="*/ 232 h 236"/>
                <a:gd name="T94" fmla="*/ 200 w 356"/>
                <a:gd name="T95" fmla="*/ 230 h 236"/>
                <a:gd name="T96" fmla="*/ 204 w 356"/>
                <a:gd name="T97" fmla="*/ 229 h 236"/>
                <a:gd name="T98" fmla="*/ 207 w 356"/>
                <a:gd name="T99" fmla="*/ 229 h 236"/>
                <a:gd name="T100" fmla="*/ 257 w 356"/>
                <a:gd name="T101" fmla="*/ 216 h 236"/>
                <a:gd name="T102" fmla="*/ 282 w 356"/>
                <a:gd name="T103" fmla="*/ 205 h 236"/>
                <a:gd name="T104" fmla="*/ 286 w 356"/>
                <a:gd name="T105" fmla="*/ 203 h 236"/>
                <a:gd name="T106" fmla="*/ 328 w 356"/>
                <a:gd name="T107" fmla="*/ 175 h 236"/>
                <a:gd name="T108" fmla="*/ 355 w 356"/>
                <a:gd name="T109" fmla="*/ 130 h 236"/>
                <a:gd name="T110" fmla="*/ 352 w 356"/>
                <a:gd name="T111" fmla="*/ 95 h 236"/>
                <a:gd name="T112" fmla="*/ 318 w 356"/>
                <a:gd name="T113" fmla="*/ 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 h="236">
                  <a:moveTo>
                    <a:pt x="290" y="33"/>
                  </a:moveTo>
                  <a:lnTo>
                    <a:pt x="290" y="33"/>
                  </a:lnTo>
                  <a:lnTo>
                    <a:pt x="289" y="33"/>
                  </a:lnTo>
                  <a:lnTo>
                    <a:pt x="289" y="33"/>
                  </a:lnTo>
                  <a:lnTo>
                    <a:pt x="286" y="31"/>
                  </a:lnTo>
                  <a:lnTo>
                    <a:pt x="286" y="31"/>
                  </a:lnTo>
                  <a:lnTo>
                    <a:pt x="286" y="31"/>
                  </a:lnTo>
                  <a:lnTo>
                    <a:pt x="285" y="30"/>
                  </a:lnTo>
                  <a:lnTo>
                    <a:pt x="285" y="30"/>
                  </a:lnTo>
                  <a:lnTo>
                    <a:pt x="282" y="30"/>
                  </a:lnTo>
                  <a:lnTo>
                    <a:pt x="282" y="30"/>
                  </a:lnTo>
                  <a:lnTo>
                    <a:pt x="276" y="26"/>
                  </a:lnTo>
                  <a:lnTo>
                    <a:pt x="276" y="26"/>
                  </a:lnTo>
                  <a:lnTo>
                    <a:pt x="273" y="25"/>
                  </a:lnTo>
                  <a:lnTo>
                    <a:pt x="273" y="25"/>
                  </a:lnTo>
                  <a:lnTo>
                    <a:pt x="248" y="16"/>
                  </a:lnTo>
                  <a:lnTo>
                    <a:pt x="220" y="9"/>
                  </a:lnTo>
                  <a:lnTo>
                    <a:pt x="220" y="9"/>
                  </a:lnTo>
                  <a:lnTo>
                    <a:pt x="202" y="5"/>
                  </a:lnTo>
                  <a:lnTo>
                    <a:pt x="202" y="5"/>
                  </a:lnTo>
                  <a:lnTo>
                    <a:pt x="200" y="5"/>
                  </a:lnTo>
                  <a:lnTo>
                    <a:pt x="200" y="5"/>
                  </a:lnTo>
                  <a:lnTo>
                    <a:pt x="199" y="5"/>
                  </a:lnTo>
                  <a:lnTo>
                    <a:pt x="199" y="5"/>
                  </a:lnTo>
                  <a:lnTo>
                    <a:pt x="185" y="2"/>
                  </a:lnTo>
                  <a:lnTo>
                    <a:pt x="181" y="2"/>
                  </a:lnTo>
                  <a:lnTo>
                    <a:pt x="181" y="2"/>
                  </a:lnTo>
                  <a:lnTo>
                    <a:pt x="181" y="2"/>
                  </a:lnTo>
                  <a:lnTo>
                    <a:pt x="181" y="2"/>
                  </a:lnTo>
                  <a:lnTo>
                    <a:pt x="181" y="2"/>
                  </a:lnTo>
                  <a:lnTo>
                    <a:pt x="181" y="2"/>
                  </a:lnTo>
                  <a:lnTo>
                    <a:pt x="181" y="2"/>
                  </a:lnTo>
                  <a:lnTo>
                    <a:pt x="181" y="2"/>
                  </a:lnTo>
                  <a:lnTo>
                    <a:pt x="181" y="2"/>
                  </a:lnTo>
                  <a:lnTo>
                    <a:pt x="158" y="1"/>
                  </a:lnTo>
                  <a:lnTo>
                    <a:pt x="136" y="0"/>
                  </a:lnTo>
                  <a:lnTo>
                    <a:pt x="113" y="1"/>
                  </a:lnTo>
                  <a:lnTo>
                    <a:pt x="91" y="2"/>
                  </a:lnTo>
                  <a:lnTo>
                    <a:pt x="91" y="2"/>
                  </a:lnTo>
                  <a:lnTo>
                    <a:pt x="91" y="2"/>
                  </a:lnTo>
                  <a:lnTo>
                    <a:pt x="91" y="2"/>
                  </a:lnTo>
                  <a:lnTo>
                    <a:pt x="91" y="2"/>
                  </a:lnTo>
                  <a:lnTo>
                    <a:pt x="91" y="2"/>
                  </a:lnTo>
                  <a:lnTo>
                    <a:pt x="91" y="2"/>
                  </a:lnTo>
                  <a:lnTo>
                    <a:pt x="91" y="2"/>
                  </a:lnTo>
                  <a:lnTo>
                    <a:pt x="83" y="12"/>
                  </a:lnTo>
                  <a:lnTo>
                    <a:pt x="83" y="12"/>
                  </a:lnTo>
                  <a:lnTo>
                    <a:pt x="82" y="13"/>
                  </a:lnTo>
                  <a:lnTo>
                    <a:pt x="82" y="13"/>
                  </a:lnTo>
                  <a:lnTo>
                    <a:pt x="82" y="13"/>
                  </a:lnTo>
                  <a:lnTo>
                    <a:pt x="82" y="13"/>
                  </a:lnTo>
                  <a:lnTo>
                    <a:pt x="108" y="10"/>
                  </a:lnTo>
                  <a:lnTo>
                    <a:pt x="136" y="10"/>
                  </a:lnTo>
                  <a:lnTo>
                    <a:pt x="162" y="10"/>
                  </a:lnTo>
                  <a:lnTo>
                    <a:pt x="190" y="14"/>
                  </a:lnTo>
                  <a:lnTo>
                    <a:pt x="190" y="14"/>
                  </a:lnTo>
                  <a:lnTo>
                    <a:pt x="194" y="14"/>
                  </a:lnTo>
                  <a:lnTo>
                    <a:pt x="194" y="14"/>
                  </a:lnTo>
                  <a:lnTo>
                    <a:pt x="194" y="14"/>
                  </a:lnTo>
                  <a:lnTo>
                    <a:pt x="194" y="14"/>
                  </a:lnTo>
                  <a:lnTo>
                    <a:pt x="195" y="14"/>
                  </a:lnTo>
                  <a:lnTo>
                    <a:pt x="195" y="14"/>
                  </a:lnTo>
                  <a:lnTo>
                    <a:pt x="197" y="14"/>
                  </a:lnTo>
                  <a:lnTo>
                    <a:pt x="197" y="14"/>
                  </a:lnTo>
                  <a:lnTo>
                    <a:pt x="215" y="18"/>
                  </a:lnTo>
                  <a:lnTo>
                    <a:pt x="215" y="18"/>
                  </a:lnTo>
                  <a:lnTo>
                    <a:pt x="216" y="18"/>
                  </a:lnTo>
                  <a:lnTo>
                    <a:pt x="216" y="18"/>
                  </a:lnTo>
                  <a:lnTo>
                    <a:pt x="245" y="26"/>
                  </a:lnTo>
                  <a:lnTo>
                    <a:pt x="270" y="35"/>
                  </a:lnTo>
                  <a:lnTo>
                    <a:pt x="270" y="35"/>
                  </a:lnTo>
                  <a:lnTo>
                    <a:pt x="273" y="37"/>
                  </a:lnTo>
                  <a:lnTo>
                    <a:pt x="273" y="37"/>
                  </a:lnTo>
                  <a:lnTo>
                    <a:pt x="274" y="37"/>
                  </a:lnTo>
                  <a:lnTo>
                    <a:pt x="274" y="37"/>
                  </a:lnTo>
                  <a:lnTo>
                    <a:pt x="278" y="38"/>
                  </a:lnTo>
                  <a:lnTo>
                    <a:pt x="278" y="38"/>
                  </a:lnTo>
                  <a:lnTo>
                    <a:pt x="285" y="42"/>
                  </a:lnTo>
                  <a:lnTo>
                    <a:pt x="285" y="42"/>
                  </a:lnTo>
                  <a:lnTo>
                    <a:pt x="286" y="43"/>
                  </a:lnTo>
                  <a:lnTo>
                    <a:pt x="286" y="43"/>
                  </a:lnTo>
                  <a:lnTo>
                    <a:pt x="289" y="43"/>
                  </a:lnTo>
                  <a:lnTo>
                    <a:pt x="289" y="43"/>
                  </a:lnTo>
                  <a:lnTo>
                    <a:pt x="302" y="51"/>
                  </a:lnTo>
                  <a:lnTo>
                    <a:pt x="313" y="60"/>
                  </a:lnTo>
                  <a:lnTo>
                    <a:pt x="323" y="68"/>
                  </a:lnTo>
                  <a:lnTo>
                    <a:pt x="331" y="78"/>
                  </a:lnTo>
                  <a:lnTo>
                    <a:pt x="338" y="88"/>
                  </a:lnTo>
                  <a:lnTo>
                    <a:pt x="343" y="97"/>
                  </a:lnTo>
                  <a:lnTo>
                    <a:pt x="345" y="108"/>
                  </a:lnTo>
                  <a:lnTo>
                    <a:pt x="347" y="117"/>
                  </a:lnTo>
                  <a:lnTo>
                    <a:pt x="347" y="117"/>
                  </a:lnTo>
                  <a:lnTo>
                    <a:pt x="345" y="128"/>
                  </a:lnTo>
                  <a:lnTo>
                    <a:pt x="343" y="138"/>
                  </a:lnTo>
                  <a:lnTo>
                    <a:pt x="338" y="147"/>
                  </a:lnTo>
                  <a:lnTo>
                    <a:pt x="331" y="157"/>
                  </a:lnTo>
                  <a:lnTo>
                    <a:pt x="323" y="166"/>
                  </a:lnTo>
                  <a:lnTo>
                    <a:pt x="313" y="175"/>
                  </a:lnTo>
                  <a:lnTo>
                    <a:pt x="302" y="183"/>
                  </a:lnTo>
                  <a:lnTo>
                    <a:pt x="289" y="191"/>
                  </a:lnTo>
                  <a:lnTo>
                    <a:pt x="289" y="191"/>
                  </a:lnTo>
                  <a:lnTo>
                    <a:pt x="287" y="192"/>
                  </a:lnTo>
                  <a:lnTo>
                    <a:pt x="285" y="194"/>
                  </a:lnTo>
                  <a:lnTo>
                    <a:pt x="285" y="194"/>
                  </a:lnTo>
                  <a:lnTo>
                    <a:pt x="278" y="196"/>
                  </a:lnTo>
                  <a:lnTo>
                    <a:pt x="278" y="196"/>
                  </a:lnTo>
                  <a:lnTo>
                    <a:pt x="276" y="198"/>
                  </a:lnTo>
                  <a:lnTo>
                    <a:pt x="276" y="198"/>
                  </a:lnTo>
                  <a:lnTo>
                    <a:pt x="273" y="199"/>
                  </a:lnTo>
                  <a:lnTo>
                    <a:pt x="273" y="199"/>
                  </a:lnTo>
                  <a:lnTo>
                    <a:pt x="270" y="200"/>
                  </a:lnTo>
                  <a:lnTo>
                    <a:pt x="270" y="200"/>
                  </a:lnTo>
                  <a:lnTo>
                    <a:pt x="244" y="209"/>
                  </a:lnTo>
                  <a:lnTo>
                    <a:pt x="216" y="217"/>
                  </a:lnTo>
                  <a:lnTo>
                    <a:pt x="216" y="217"/>
                  </a:lnTo>
                  <a:lnTo>
                    <a:pt x="212" y="217"/>
                  </a:lnTo>
                  <a:lnTo>
                    <a:pt x="212" y="217"/>
                  </a:lnTo>
                  <a:lnTo>
                    <a:pt x="210" y="219"/>
                  </a:lnTo>
                  <a:lnTo>
                    <a:pt x="210" y="219"/>
                  </a:lnTo>
                  <a:lnTo>
                    <a:pt x="197" y="220"/>
                  </a:lnTo>
                  <a:lnTo>
                    <a:pt x="197" y="220"/>
                  </a:lnTo>
                  <a:lnTo>
                    <a:pt x="195" y="221"/>
                  </a:lnTo>
                  <a:lnTo>
                    <a:pt x="195" y="221"/>
                  </a:lnTo>
                  <a:lnTo>
                    <a:pt x="195" y="221"/>
                  </a:lnTo>
                  <a:lnTo>
                    <a:pt x="193" y="221"/>
                  </a:lnTo>
                  <a:lnTo>
                    <a:pt x="193" y="221"/>
                  </a:lnTo>
                  <a:lnTo>
                    <a:pt x="193" y="221"/>
                  </a:lnTo>
                  <a:lnTo>
                    <a:pt x="193" y="221"/>
                  </a:lnTo>
                  <a:lnTo>
                    <a:pt x="190" y="221"/>
                  </a:lnTo>
                  <a:lnTo>
                    <a:pt x="190" y="221"/>
                  </a:lnTo>
                  <a:lnTo>
                    <a:pt x="190" y="221"/>
                  </a:lnTo>
                  <a:lnTo>
                    <a:pt x="190" y="221"/>
                  </a:lnTo>
                  <a:lnTo>
                    <a:pt x="161" y="224"/>
                  </a:lnTo>
                  <a:lnTo>
                    <a:pt x="132" y="225"/>
                  </a:lnTo>
                  <a:lnTo>
                    <a:pt x="104" y="224"/>
                  </a:lnTo>
                  <a:lnTo>
                    <a:pt x="75" y="221"/>
                  </a:lnTo>
                  <a:lnTo>
                    <a:pt x="75" y="221"/>
                  </a:lnTo>
                  <a:lnTo>
                    <a:pt x="74" y="220"/>
                  </a:lnTo>
                  <a:lnTo>
                    <a:pt x="74" y="220"/>
                  </a:lnTo>
                  <a:lnTo>
                    <a:pt x="62" y="219"/>
                  </a:lnTo>
                  <a:lnTo>
                    <a:pt x="62" y="219"/>
                  </a:lnTo>
                  <a:lnTo>
                    <a:pt x="45" y="215"/>
                  </a:lnTo>
                  <a:lnTo>
                    <a:pt x="29" y="211"/>
                  </a:lnTo>
                  <a:lnTo>
                    <a:pt x="15" y="205"/>
                  </a:lnTo>
                  <a:lnTo>
                    <a:pt x="0" y="200"/>
                  </a:lnTo>
                  <a:lnTo>
                    <a:pt x="0" y="200"/>
                  </a:lnTo>
                  <a:lnTo>
                    <a:pt x="0" y="200"/>
                  </a:lnTo>
                  <a:lnTo>
                    <a:pt x="0" y="200"/>
                  </a:lnTo>
                  <a:lnTo>
                    <a:pt x="0" y="201"/>
                  </a:lnTo>
                  <a:lnTo>
                    <a:pt x="0" y="201"/>
                  </a:lnTo>
                  <a:lnTo>
                    <a:pt x="0" y="209"/>
                  </a:lnTo>
                  <a:lnTo>
                    <a:pt x="0" y="209"/>
                  </a:lnTo>
                  <a:lnTo>
                    <a:pt x="0" y="211"/>
                  </a:lnTo>
                  <a:lnTo>
                    <a:pt x="0" y="211"/>
                  </a:lnTo>
                  <a:lnTo>
                    <a:pt x="0" y="211"/>
                  </a:lnTo>
                  <a:lnTo>
                    <a:pt x="0" y="211"/>
                  </a:lnTo>
                  <a:lnTo>
                    <a:pt x="16" y="216"/>
                  </a:lnTo>
                  <a:lnTo>
                    <a:pt x="16" y="216"/>
                  </a:lnTo>
                  <a:lnTo>
                    <a:pt x="19" y="216"/>
                  </a:lnTo>
                  <a:lnTo>
                    <a:pt x="19" y="216"/>
                  </a:lnTo>
                  <a:lnTo>
                    <a:pt x="46" y="225"/>
                  </a:lnTo>
                  <a:lnTo>
                    <a:pt x="46" y="225"/>
                  </a:lnTo>
                  <a:lnTo>
                    <a:pt x="59" y="228"/>
                  </a:lnTo>
                  <a:lnTo>
                    <a:pt x="59" y="228"/>
                  </a:lnTo>
                  <a:lnTo>
                    <a:pt x="70" y="230"/>
                  </a:lnTo>
                  <a:lnTo>
                    <a:pt x="70" y="230"/>
                  </a:lnTo>
                  <a:lnTo>
                    <a:pt x="71" y="230"/>
                  </a:lnTo>
                  <a:lnTo>
                    <a:pt x="71" y="230"/>
                  </a:lnTo>
                  <a:lnTo>
                    <a:pt x="73" y="230"/>
                  </a:lnTo>
                  <a:lnTo>
                    <a:pt x="73" y="230"/>
                  </a:lnTo>
                  <a:lnTo>
                    <a:pt x="86" y="232"/>
                  </a:lnTo>
                  <a:lnTo>
                    <a:pt x="91" y="233"/>
                  </a:lnTo>
                  <a:lnTo>
                    <a:pt x="91" y="233"/>
                  </a:lnTo>
                  <a:lnTo>
                    <a:pt x="115" y="234"/>
                  </a:lnTo>
                  <a:lnTo>
                    <a:pt x="136" y="236"/>
                  </a:lnTo>
                  <a:lnTo>
                    <a:pt x="136" y="236"/>
                  </a:lnTo>
                  <a:lnTo>
                    <a:pt x="156" y="234"/>
                  </a:lnTo>
                  <a:lnTo>
                    <a:pt x="156" y="234"/>
                  </a:lnTo>
                  <a:lnTo>
                    <a:pt x="161" y="234"/>
                  </a:lnTo>
                  <a:lnTo>
                    <a:pt x="161" y="234"/>
                  </a:lnTo>
                  <a:lnTo>
                    <a:pt x="175" y="233"/>
                  </a:lnTo>
                  <a:lnTo>
                    <a:pt x="175" y="233"/>
                  </a:lnTo>
                  <a:lnTo>
                    <a:pt x="179" y="233"/>
                  </a:lnTo>
                  <a:lnTo>
                    <a:pt x="179" y="233"/>
                  </a:lnTo>
                  <a:lnTo>
                    <a:pt x="183" y="232"/>
                  </a:lnTo>
                  <a:lnTo>
                    <a:pt x="183" y="232"/>
                  </a:lnTo>
                  <a:lnTo>
                    <a:pt x="186" y="232"/>
                  </a:lnTo>
                  <a:lnTo>
                    <a:pt x="186" y="232"/>
                  </a:lnTo>
                  <a:lnTo>
                    <a:pt x="199" y="230"/>
                  </a:lnTo>
                  <a:lnTo>
                    <a:pt x="199" y="230"/>
                  </a:lnTo>
                  <a:lnTo>
                    <a:pt x="200" y="230"/>
                  </a:lnTo>
                  <a:lnTo>
                    <a:pt x="200" y="230"/>
                  </a:lnTo>
                  <a:lnTo>
                    <a:pt x="200" y="230"/>
                  </a:lnTo>
                  <a:lnTo>
                    <a:pt x="203" y="229"/>
                  </a:lnTo>
                  <a:lnTo>
                    <a:pt x="203" y="229"/>
                  </a:lnTo>
                  <a:lnTo>
                    <a:pt x="204" y="229"/>
                  </a:lnTo>
                  <a:lnTo>
                    <a:pt x="204" y="229"/>
                  </a:lnTo>
                  <a:lnTo>
                    <a:pt x="206" y="229"/>
                  </a:lnTo>
                  <a:lnTo>
                    <a:pt x="206" y="229"/>
                  </a:lnTo>
                  <a:lnTo>
                    <a:pt x="207" y="229"/>
                  </a:lnTo>
                  <a:lnTo>
                    <a:pt x="207" y="229"/>
                  </a:lnTo>
                  <a:lnTo>
                    <a:pt x="224" y="225"/>
                  </a:lnTo>
                  <a:lnTo>
                    <a:pt x="241" y="221"/>
                  </a:lnTo>
                  <a:lnTo>
                    <a:pt x="257" y="216"/>
                  </a:lnTo>
                  <a:lnTo>
                    <a:pt x="273" y="209"/>
                  </a:lnTo>
                  <a:lnTo>
                    <a:pt x="276" y="208"/>
                  </a:lnTo>
                  <a:lnTo>
                    <a:pt x="276" y="208"/>
                  </a:lnTo>
                  <a:lnTo>
                    <a:pt x="282" y="205"/>
                  </a:lnTo>
                  <a:lnTo>
                    <a:pt x="282" y="205"/>
                  </a:lnTo>
                  <a:lnTo>
                    <a:pt x="285" y="204"/>
                  </a:lnTo>
                  <a:lnTo>
                    <a:pt x="285" y="204"/>
                  </a:lnTo>
                  <a:lnTo>
                    <a:pt x="286" y="203"/>
                  </a:lnTo>
                  <a:lnTo>
                    <a:pt x="286" y="203"/>
                  </a:lnTo>
                  <a:lnTo>
                    <a:pt x="302" y="195"/>
                  </a:lnTo>
                  <a:lnTo>
                    <a:pt x="316" y="186"/>
                  </a:lnTo>
                  <a:lnTo>
                    <a:pt x="328" y="175"/>
                  </a:lnTo>
                  <a:lnTo>
                    <a:pt x="338" y="165"/>
                  </a:lnTo>
                  <a:lnTo>
                    <a:pt x="345" y="153"/>
                  </a:lnTo>
                  <a:lnTo>
                    <a:pt x="352" y="142"/>
                  </a:lnTo>
                  <a:lnTo>
                    <a:pt x="355" y="130"/>
                  </a:lnTo>
                  <a:lnTo>
                    <a:pt x="356" y="117"/>
                  </a:lnTo>
                  <a:lnTo>
                    <a:pt x="356" y="117"/>
                  </a:lnTo>
                  <a:lnTo>
                    <a:pt x="355" y="105"/>
                  </a:lnTo>
                  <a:lnTo>
                    <a:pt x="352" y="95"/>
                  </a:lnTo>
                  <a:lnTo>
                    <a:pt x="347" y="83"/>
                  </a:lnTo>
                  <a:lnTo>
                    <a:pt x="339" y="72"/>
                  </a:lnTo>
                  <a:lnTo>
                    <a:pt x="330" y="62"/>
                  </a:lnTo>
                  <a:lnTo>
                    <a:pt x="318" y="51"/>
                  </a:lnTo>
                  <a:lnTo>
                    <a:pt x="305" y="42"/>
                  </a:lnTo>
                  <a:lnTo>
                    <a:pt x="290" y="33"/>
                  </a:lnTo>
                  <a:lnTo>
                    <a:pt x="29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p:cNvSpPr>
              <a:spLocks/>
            </p:cNvSpPr>
            <p:nvPr/>
          </p:nvSpPr>
          <p:spPr bwMode="auto">
            <a:xfrm>
              <a:off x="5337176" y="4240213"/>
              <a:ext cx="198438" cy="198438"/>
            </a:xfrm>
            <a:custGeom>
              <a:avLst/>
              <a:gdLst>
                <a:gd name="T0" fmla="*/ 63 w 125"/>
                <a:gd name="T1" fmla="*/ 125 h 125"/>
                <a:gd name="T2" fmla="*/ 63 w 125"/>
                <a:gd name="T3" fmla="*/ 125 h 125"/>
                <a:gd name="T4" fmla="*/ 75 w 125"/>
                <a:gd name="T5" fmla="*/ 124 h 125"/>
                <a:gd name="T6" fmla="*/ 87 w 125"/>
                <a:gd name="T7" fmla="*/ 120 h 125"/>
                <a:gd name="T8" fmla="*/ 97 w 125"/>
                <a:gd name="T9" fmla="*/ 115 h 125"/>
                <a:gd name="T10" fmla="*/ 106 w 125"/>
                <a:gd name="T11" fmla="*/ 107 h 125"/>
                <a:gd name="T12" fmla="*/ 114 w 125"/>
                <a:gd name="T13" fmla="*/ 98 h 125"/>
                <a:gd name="T14" fmla="*/ 120 w 125"/>
                <a:gd name="T15" fmla="*/ 87 h 125"/>
                <a:gd name="T16" fmla="*/ 124 w 125"/>
                <a:gd name="T17" fmla="*/ 75 h 125"/>
                <a:gd name="T18" fmla="*/ 125 w 125"/>
                <a:gd name="T19" fmla="*/ 62 h 125"/>
                <a:gd name="T20" fmla="*/ 125 w 125"/>
                <a:gd name="T21" fmla="*/ 62 h 125"/>
                <a:gd name="T22" fmla="*/ 124 w 125"/>
                <a:gd name="T23" fmla="*/ 50 h 125"/>
                <a:gd name="T24" fmla="*/ 120 w 125"/>
                <a:gd name="T25" fmla="*/ 38 h 125"/>
                <a:gd name="T26" fmla="*/ 114 w 125"/>
                <a:gd name="T27" fmla="*/ 28 h 125"/>
                <a:gd name="T28" fmla="*/ 106 w 125"/>
                <a:gd name="T29" fmla="*/ 19 h 125"/>
                <a:gd name="T30" fmla="*/ 97 w 125"/>
                <a:gd name="T31" fmla="*/ 11 h 125"/>
                <a:gd name="T32" fmla="*/ 87 w 125"/>
                <a:gd name="T33" fmla="*/ 5 h 125"/>
                <a:gd name="T34" fmla="*/ 75 w 125"/>
                <a:gd name="T35" fmla="*/ 1 h 125"/>
                <a:gd name="T36" fmla="*/ 63 w 125"/>
                <a:gd name="T37" fmla="*/ 0 h 125"/>
                <a:gd name="T38" fmla="*/ 63 w 125"/>
                <a:gd name="T39" fmla="*/ 0 h 125"/>
                <a:gd name="T40" fmla="*/ 50 w 125"/>
                <a:gd name="T41" fmla="*/ 1 h 125"/>
                <a:gd name="T42" fmla="*/ 38 w 125"/>
                <a:gd name="T43" fmla="*/ 5 h 125"/>
                <a:gd name="T44" fmla="*/ 27 w 125"/>
                <a:gd name="T45" fmla="*/ 11 h 125"/>
                <a:gd name="T46" fmla="*/ 18 w 125"/>
                <a:gd name="T47" fmla="*/ 19 h 125"/>
                <a:gd name="T48" fmla="*/ 11 w 125"/>
                <a:gd name="T49" fmla="*/ 28 h 125"/>
                <a:gd name="T50" fmla="*/ 5 w 125"/>
                <a:gd name="T51" fmla="*/ 38 h 125"/>
                <a:gd name="T52" fmla="*/ 1 w 125"/>
                <a:gd name="T53" fmla="*/ 50 h 125"/>
                <a:gd name="T54" fmla="*/ 0 w 125"/>
                <a:gd name="T55" fmla="*/ 62 h 125"/>
                <a:gd name="T56" fmla="*/ 0 w 125"/>
                <a:gd name="T57" fmla="*/ 62 h 125"/>
                <a:gd name="T58" fmla="*/ 1 w 125"/>
                <a:gd name="T59" fmla="*/ 75 h 125"/>
                <a:gd name="T60" fmla="*/ 5 w 125"/>
                <a:gd name="T61" fmla="*/ 87 h 125"/>
                <a:gd name="T62" fmla="*/ 11 w 125"/>
                <a:gd name="T63" fmla="*/ 98 h 125"/>
                <a:gd name="T64" fmla="*/ 18 w 125"/>
                <a:gd name="T65" fmla="*/ 107 h 125"/>
                <a:gd name="T66" fmla="*/ 27 w 125"/>
                <a:gd name="T67" fmla="*/ 115 h 125"/>
                <a:gd name="T68" fmla="*/ 38 w 125"/>
                <a:gd name="T69" fmla="*/ 120 h 125"/>
                <a:gd name="T70" fmla="*/ 50 w 125"/>
                <a:gd name="T71" fmla="*/ 124 h 125"/>
                <a:gd name="T72" fmla="*/ 63 w 125"/>
                <a:gd name="T73" fmla="*/ 125 h 125"/>
                <a:gd name="T74" fmla="*/ 63 w 125"/>
                <a:gd name="T7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63" y="125"/>
                  </a:moveTo>
                  <a:lnTo>
                    <a:pt x="63" y="125"/>
                  </a:lnTo>
                  <a:lnTo>
                    <a:pt x="75" y="124"/>
                  </a:lnTo>
                  <a:lnTo>
                    <a:pt x="87" y="120"/>
                  </a:lnTo>
                  <a:lnTo>
                    <a:pt x="97" y="115"/>
                  </a:lnTo>
                  <a:lnTo>
                    <a:pt x="106" y="107"/>
                  </a:lnTo>
                  <a:lnTo>
                    <a:pt x="114" y="98"/>
                  </a:lnTo>
                  <a:lnTo>
                    <a:pt x="120" y="87"/>
                  </a:lnTo>
                  <a:lnTo>
                    <a:pt x="124" y="75"/>
                  </a:lnTo>
                  <a:lnTo>
                    <a:pt x="125" y="62"/>
                  </a:lnTo>
                  <a:lnTo>
                    <a:pt x="125" y="62"/>
                  </a:lnTo>
                  <a:lnTo>
                    <a:pt x="124" y="50"/>
                  </a:lnTo>
                  <a:lnTo>
                    <a:pt x="120" y="38"/>
                  </a:lnTo>
                  <a:lnTo>
                    <a:pt x="114" y="28"/>
                  </a:lnTo>
                  <a:lnTo>
                    <a:pt x="106" y="19"/>
                  </a:lnTo>
                  <a:lnTo>
                    <a:pt x="97" y="11"/>
                  </a:lnTo>
                  <a:lnTo>
                    <a:pt x="87" y="5"/>
                  </a:lnTo>
                  <a:lnTo>
                    <a:pt x="75" y="1"/>
                  </a:lnTo>
                  <a:lnTo>
                    <a:pt x="63" y="0"/>
                  </a:lnTo>
                  <a:lnTo>
                    <a:pt x="63" y="0"/>
                  </a:lnTo>
                  <a:lnTo>
                    <a:pt x="50" y="1"/>
                  </a:lnTo>
                  <a:lnTo>
                    <a:pt x="38" y="5"/>
                  </a:lnTo>
                  <a:lnTo>
                    <a:pt x="27" y="11"/>
                  </a:lnTo>
                  <a:lnTo>
                    <a:pt x="18" y="19"/>
                  </a:lnTo>
                  <a:lnTo>
                    <a:pt x="11" y="28"/>
                  </a:lnTo>
                  <a:lnTo>
                    <a:pt x="5" y="38"/>
                  </a:lnTo>
                  <a:lnTo>
                    <a:pt x="1" y="50"/>
                  </a:lnTo>
                  <a:lnTo>
                    <a:pt x="0" y="62"/>
                  </a:lnTo>
                  <a:lnTo>
                    <a:pt x="0" y="62"/>
                  </a:lnTo>
                  <a:lnTo>
                    <a:pt x="1" y="75"/>
                  </a:lnTo>
                  <a:lnTo>
                    <a:pt x="5" y="87"/>
                  </a:lnTo>
                  <a:lnTo>
                    <a:pt x="11" y="98"/>
                  </a:lnTo>
                  <a:lnTo>
                    <a:pt x="18" y="107"/>
                  </a:lnTo>
                  <a:lnTo>
                    <a:pt x="27" y="115"/>
                  </a:lnTo>
                  <a:lnTo>
                    <a:pt x="38" y="120"/>
                  </a:lnTo>
                  <a:lnTo>
                    <a:pt x="50" y="124"/>
                  </a:lnTo>
                  <a:lnTo>
                    <a:pt x="63" y="125"/>
                  </a:lnTo>
                  <a:lnTo>
                    <a:pt x="6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51"/>
            <p:cNvSpPr>
              <a:spLocks/>
            </p:cNvSpPr>
            <p:nvPr/>
          </p:nvSpPr>
          <p:spPr bwMode="auto">
            <a:xfrm>
              <a:off x="5340351" y="4483100"/>
              <a:ext cx="354013" cy="173038"/>
            </a:xfrm>
            <a:custGeom>
              <a:avLst/>
              <a:gdLst>
                <a:gd name="T0" fmla="*/ 210 w 223"/>
                <a:gd name="T1" fmla="*/ 40 h 109"/>
                <a:gd name="T2" fmla="*/ 209 w 223"/>
                <a:gd name="T3" fmla="*/ 38 h 109"/>
                <a:gd name="T4" fmla="*/ 211 w 223"/>
                <a:gd name="T5" fmla="*/ 0 h 109"/>
                <a:gd name="T6" fmla="*/ 203 w 223"/>
                <a:gd name="T7" fmla="*/ 4 h 109"/>
                <a:gd name="T8" fmla="*/ 201 w 223"/>
                <a:gd name="T9" fmla="*/ 5 h 109"/>
                <a:gd name="T10" fmla="*/ 199 w 223"/>
                <a:gd name="T11" fmla="*/ 36 h 109"/>
                <a:gd name="T12" fmla="*/ 197 w 223"/>
                <a:gd name="T13" fmla="*/ 34 h 109"/>
                <a:gd name="T14" fmla="*/ 194 w 223"/>
                <a:gd name="T15" fmla="*/ 34 h 109"/>
                <a:gd name="T16" fmla="*/ 185 w 223"/>
                <a:gd name="T17" fmla="*/ 37 h 109"/>
                <a:gd name="T18" fmla="*/ 173 w 223"/>
                <a:gd name="T19" fmla="*/ 48 h 109"/>
                <a:gd name="T20" fmla="*/ 168 w 223"/>
                <a:gd name="T21" fmla="*/ 62 h 109"/>
                <a:gd name="T22" fmla="*/ 170 w 223"/>
                <a:gd name="T23" fmla="*/ 71 h 109"/>
                <a:gd name="T24" fmla="*/ 174 w 223"/>
                <a:gd name="T25" fmla="*/ 79 h 109"/>
                <a:gd name="T26" fmla="*/ 178 w 223"/>
                <a:gd name="T27" fmla="*/ 83 h 109"/>
                <a:gd name="T28" fmla="*/ 166 w 223"/>
                <a:gd name="T29" fmla="*/ 92 h 109"/>
                <a:gd name="T30" fmla="*/ 147 w 223"/>
                <a:gd name="T31" fmla="*/ 99 h 109"/>
                <a:gd name="T32" fmla="*/ 112 w 223"/>
                <a:gd name="T33" fmla="*/ 96 h 109"/>
                <a:gd name="T34" fmla="*/ 73 w 223"/>
                <a:gd name="T35" fmla="*/ 79 h 109"/>
                <a:gd name="T36" fmla="*/ 70 w 223"/>
                <a:gd name="T37" fmla="*/ 77 h 109"/>
                <a:gd name="T38" fmla="*/ 64 w 223"/>
                <a:gd name="T39" fmla="*/ 73 h 109"/>
                <a:gd name="T40" fmla="*/ 61 w 223"/>
                <a:gd name="T41" fmla="*/ 71 h 109"/>
                <a:gd name="T42" fmla="*/ 60 w 223"/>
                <a:gd name="T43" fmla="*/ 70 h 109"/>
                <a:gd name="T44" fmla="*/ 58 w 223"/>
                <a:gd name="T45" fmla="*/ 69 h 109"/>
                <a:gd name="T46" fmla="*/ 57 w 223"/>
                <a:gd name="T47" fmla="*/ 67 h 109"/>
                <a:gd name="T48" fmla="*/ 11 w 223"/>
                <a:gd name="T49" fmla="*/ 28 h 109"/>
                <a:gd name="T50" fmla="*/ 0 w 223"/>
                <a:gd name="T51" fmla="*/ 26 h 109"/>
                <a:gd name="T52" fmla="*/ 36 w 223"/>
                <a:gd name="T53" fmla="*/ 63 h 109"/>
                <a:gd name="T54" fmla="*/ 49 w 223"/>
                <a:gd name="T55" fmla="*/ 74 h 109"/>
                <a:gd name="T56" fmla="*/ 50 w 223"/>
                <a:gd name="T57" fmla="*/ 75 h 109"/>
                <a:gd name="T58" fmla="*/ 53 w 223"/>
                <a:gd name="T59" fmla="*/ 77 h 109"/>
                <a:gd name="T60" fmla="*/ 58 w 223"/>
                <a:gd name="T61" fmla="*/ 80 h 109"/>
                <a:gd name="T62" fmla="*/ 62 w 223"/>
                <a:gd name="T63" fmla="*/ 83 h 109"/>
                <a:gd name="T64" fmla="*/ 100 w 223"/>
                <a:gd name="T65" fmla="*/ 103 h 109"/>
                <a:gd name="T66" fmla="*/ 136 w 223"/>
                <a:gd name="T67" fmla="*/ 109 h 109"/>
                <a:gd name="T68" fmla="*/ 154 w 223"/>
                <a:gd name="T69" fmla="*/ 107 h 109"/>
                <a:gd name="T70" fmla="*/ 172 w 223"/>
                <a:gd name="T71" fmla="*/ 100 h 109"/>
                <a:gd name="T72" fmla="*/ 186 w 223"/>
                <a:gd name="T73" fmla="*/ 87 h 109"/>
                <a:gd name="T74" fmla="*/ 191 w 223"/>
                <a:gd name="T75" fmla="*/ 88 h 109"/>
                <a:gd name="T76" fmla="*/ 195 w 223"/>
                <a:gd name="T77" fmla="*/ 90 h 109"/>
                <a:gd name="T78" fmla="*/ 211 w 223"/>
                <a:gd name="T79" fmla="*/ 84 h 109"/>
                <a:gd name="T80" fmla="*/ 220 w 223"/>
                <a:gd name="T81" fmla="*/ 73 h 109"/>
                <a:gd name="T82" fmla="*/ 223 w 223"/>
                <a:gd name="T83" fmla="*/ 62 h 109"/>
                <a:gd name="T84" fmla="*/ 216 w 223"/>
                <a:gd name="T8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109">
                  <a:moveTo>
                    <a:pt x="212" y="41"/>
                  </a:moveTo>
                  <a:lnTo>
                    <a:pt x="212" y="41"/>
                  </a:lnTo>
                  <a:lnTo>
                    <a:pt x="210" y="40"/>
                  </a:lnTo>
                  <a:lnTo>
                    <a:pt x="210" y="40"/>
                  </a:lnTo>
                  <a:lnTo>
                    <a:pt x="209" y="38"/>
                  </a:lnTo>
                  <a:lnTo>
                    <a:pt x="209" y="38"/>
                  </a:lnTo>
                  <a:lnTo>
                    <a:pt x="210" y="20"/>
                  </a:lnTo>
                  <a:lnTo>
                    <a:pt x="211" y="0"/>
                  </a:lnTo>
                  <a:lnTo>
                    <a:pt x="211" y="0"/>
                  </a:lnTo>
                  <a:lnTo>
                    <a:pt x="209" y="1"/>
                  </a:lnTo>
                  <a:lnTo>
                    <a:pt x="209" y="1"/>
                  </a:lnTo>
                  <a:lnTo>
                    <a:pt x="203" y="4"/>
                  </a:lnTo>
                  <a:lnTo>
                    <a:pt x="201" y="5"/>
                  </a:lnTo>
                  <a:lnTo>
                    <a:pt x="201" y="5"/>
                  </a:lnTo>
                  <a:lnTo>
                    <a:pt x="201" y="5"/>
                  </a:lnTo>
                  <a:lnTo>
                    <a:pt x="201" y="5"/>
                  </a:lnTo>
                  <a:lnTo>
                    <a:pt x="201" y="21"/>
                  </a:lnTo>
                  <a:lnTo>
                    <a:pt x="199" y="36"/>
                  </a:lnTo>
                  <a:lnTo>
                    <a:pt x="199" y="36"/>
                  </a:lnTo>
                  <a:lnTo>
                    <a:pt x="197" y="34"/>
                  </a:lnTo>
                  <a:lnTo>
                    <a:pt x="197" y="34"/>
                  </a:lnTo>
                  <a:lnTo>
                    <a:pt x="195" y="34"/>
                  </a:lnTo>
                  <a:lnTo>
                    <a:pt x="195" y="34"/>
                  </a:lnTo>
                  <a:lnTo>
                    <a:pt x="194" y="34"/>
                  </a:lnTo>
                  <a:lnTo>
                    <a:pt x="194" y="34"/>
                  </a:lnTo>
                  <a:lnTo>
                    <a:pt x="189" y="36"/>
                  </a:lnTo>
                  <a:lnTo>
                    <a:pt x="185" y="37"/>
                  </a:lnTo>
                  <a:lnTo>
                    <a:pt x="180" y="40"/>
                  </a:lnTo>
                  <a:lnTo>
                    <a:pt x="176" y="44"/>
                  </a:lnTo>
                  <a:lnTo>
                    <a:pt x="173" y="48"/>
                  </a:lnTo>
                  <a:lnTo>
                    <a:pt x="170" y="51"/>
                  </a:lnTo>
                  <a:lnTo>
                    <a:pt x="169" y="57"/>
                  </a:lnTo>
                  <a:lnTo>
                    <a:pt x="168" y="62"/>
                  </a:lnTo>
                  <a:lnTo>
                    <a:pt x="168" y="62"/>
                  </a:lnTo>
                  <a:lnTo>
                    <a:pt x="169" y="67"/>
                  </a:lnTo>
                  <a:lnTo>
                    <a:pt x="170" y="71"/>
                  </a:lnTo>
                  <a:lnTo>
                    <a:pt x="172" y="75"/>
                  </a:lnTo>
                  <a:lnTo>
                    <a:pt x="174" y="79"/>
                  </a:lnTo>
                  <a:lnTo>
                    <a:pt x="174" y="79"/>
                  </a:lnTo>
                  <a:lnTo>
                    <a:pt x="177" y="82"/>
                  </a:lnTo>
                  <a:lnTo>
                    <a:pt x="177" y="82"/>
                  </a:lnTo>
                  <a:lnTo>
                    <a:pt x="178" y="83"/>
                  </a:lnTo>
                  <a:lnTo>
                    <a:pt x="178" y="83"/>
                  </a:lnTo>
                  <a:lnTo>
                    <a:pt x="172" y="88"/>
                  </a:lnTo>
                  <a:lnTo>
                    <a:pt x="166" y="92"/>
                  </a:lnTo>
                  <a:lnTo>
                    <a:pt x="166" y="92"/>
                  </a:lnTo>
                  <a:lnTo>
                    <a:pt x="157" y="96"/>
                  </a:lnTo>
                  <a:lnTo>
                    <a:pt x="147" y="99"/>
                  </a:lnTo>
                  <a:lnTo>
                    <a:pt x="136" y="100"/>
                  </a:lnTo>
                  <a:lnTo>
                    <a:pt x="124" y="99"/>
                  </a:lnTo>
                  <a:lnTo>
                    <a:pt x="112" y="96"/>
                  </a:lnTo>
                  <a:lnTo>
                    <a:pt x="99" y="92"/>
                  </a:lnTo>
                  <a:lnTo>
                    <a:pt x="87" y="86"/>
                  </a:lnTo>
                  <a:lnTo>
                    <a:pt x="73" y="79"/>
                  </a:lnTo>
                  <a:lnTo>
                    <a:pt x="73" y="79"/>
                  </a:lnTo>
                  <a:lnTo>
                    <a:pt x="71" y="78"/>
                  </a:lnTo>
                  <a:lnTo>
                    <a:pt x="70" y="77"/>
                  </a:lnTo>
                  <a:lnTo>
                    <a:pt x="70" y="77"/>
                  </a:lnTo>
                  <a:lnTo>
                    <a:pt x="64" y="73"/>
                  </a:lnTo>
                  <a:lnTo>
                    <a:pt x="64" y="73"/>
                  </a:lnTo>
                  <a:lnTo>
                    <a:pt x="61" y="71"/>
                  </a:lnTo>
                  <a:lnTo>
                    <a:pt x="61" y="71"/>
                  </a:lnTo>
                  <a:lnTo>
                    <a:pt x="61" y="71"/>
                  </a:lnTo>
                  <a:lnTo>
                    <a:pt x="61" y="71"/>
                  </a:lnTo>
                  <a:lnTo>
                    <a:pt x="60" y="70"/>
                  </a:lnTo>
                  <a:lnTo>
                    <a:pt x="60" y="70"/>
                  </a:lnTo>
                  <a:lnTo>
                    <a:pt x="60" y="70"/>
                  </a:lnTo>
                  <a:lnTo>
                    <a:pt x="60" y="70"/>
                  </a:lnTo>
                  <a:lnTo>
                    <a:pt x="58" y="69"/>
                  </a:lnTo>
                  <a:lnTo>
                    <a:pt x="58" y="69"/>
                  </a:lnTo>
                  <a:lnTo>
                    <a:pt x="57" y="67"/>
                  </a:lnTo>
                  <a:lnTo>
                    <a:pt x="57" y="67"/>
                  </a:lnTo>
                  <a:lnTo>
                    <a:pt x="36" y="50"/>
                  </a:lnTo>
                  <a:lnTo>
                    <a:pt x="15" y="29"/>
                  </a:lnTo>
                  <a:lnTo>
                    <a:pt x="11" y="28"/>
                  </a:lnTo>
                  <a:lnTo>
                    <a:pt x="11" y="28"/>
                  </a:lnTo>
                  <a:lnTo>
                    <a:pt x="0" y="26"/>
                  </a:lnTo>
                  <a:lnTo>
                    <a:pt x="0" y="26"/>
                  </a:lnTo>
                  <a:lnTo>
                    <a:pt x="11" y="40"/>
                  </a:lnTo>
                  <a:lnTo>
                    <a:pt x="24" y="53"/>
                  </a:lnTo>
                  <a:lnTo>
                    <a:pt x="36" y="63"/>
                  </a:lnTo>
                  <a:lnTo>
                    <a:pt x="49" y="74"/>
                  </a:lnTo>
                  <a:lnTo>
                    <a:pt x="49" y="74"/>
                  </a:lnTo>
                  <a:lnTo>
                    <a:pt x="49" y="74"/>
                  </a:lnTo>
                  <a:lnTo>
                    <a:pt x="49" y="74"/>
                  </a:lnTo>
                  <a:lnTo>
                    <a:pt x="50" y="75"/>
                  </a:lnTo>
                  <a:lnTo>
                    <a:pt x="50" y="75"/>
                  </a:lnTo>
                  <a:lnTo>
                    <a:pt x="53" y="77"/>
                  </a:lnTo>
                  <a:lnTo>
                    <a:pt x="53" y="77"/>
                  </a:lnTo>
                  <a:lnTo>
                    <a:pt x="53" y="77"/>
                  </a:lnTo>
                  <a:lnTo>
                    <a:pt x="53" y="77"/>
                  </a:lnTo>
                  <a:lnTo>
                    <a:pt x="58" y="80"/>
                  </a:lnTo>
                  <a:lnTo>
                    <a:pt x="58" y="80"/>
                  </a:lnTo>
                  <a:lnTo>
                    <a:pt x="60" y="82"/>
                  </a:lnTo>
                  <a:lnTo>
                    <a:pt x="60" y="82"/>
                  </a:lnTo>
                  <a:lnTo>
                    <a:pt x="62" y="83"/>
                  </a:lnTo>
                  <a:lnTo>
                    <a:pt x="62" y="83"/>
                  </a:lnTo>
                  <a:lnTo>
                    <a:pt x="81" y="95"/>
                  </a:lnTo>
                  <a:lnTo>
                    <a:pt x="100" y="103"/>
                  </a:lnTo>
                  <a:lnTo>
                    <a:pt x="119" y="108"/>
                  </a:lnTo>
                  <a:lnTo>
                    <a:pt x="128" y="109"/>
                  </a:lnTo>
                  <a:lnTo>
                    <a:pt x="136" y="109"/>
                  </a:lnTo>
                  <a:lnTo>
                    <a:pt x="136" y="109"/>
                  </a:lnTo>
                  <a:lnTo>
                    <a:pt x="145" y="109"/>
                  </a:lnTo>
                  <a:lnTo>
                    <a:pt x="154" y="107"/>
                  </a:lnTo>
                  <a:lnTo>
                    <a:pt x="164" y="104"/>
                  </a:lnTo>
                  <a:lnTo>
                    <a:pt x="172" y="100"/>
                  </a:lnTo>
                  <a:lnTo>
                    <a:pt x="172" y="100"/>
                  </a:lnTo>
                  <a:lnTo>
                    <a:pt x="180" y="95"/>
                  </a:lnTo>
                  <a:lnTo>
                    <a:pt x="186" y="87"/>
                  </a:lnTo>
                  <a:lnTo>
                    <a:pt x="186" y="87"/>
                  </a:lnTo>
                  <a:lnTo>
                    <a:pt x="189" y="88"/>
                  </a:lnTo>
                  <a:lnTo>
                    <a:pt x="189" y="88"/>
                  </a:lnTo>
                  <a:lnTo>
                    <a:pt x="191" y="88"/>
                  </a:lnTo>
                  <a:lnTo>
                    <a:pt x="191" y="88"/>
                  </a:lnTo>
                  <a:lnTo>
                    <a:pt x="195" y="90"/>
                  </a:lnTo>
                  <a:lnTo>
                    <a:pt x="195" y="90"/>
                  </a:lnTo>
                  <a:lnTo>
                    <a:pt x="201" y="88"/>
                  </a:lnTo>
                  <a:lnTo>
                    <a:pt x="206" y="87"/>
                  </a:lnTo>
                  <a:lnTo>
                    <a:pt x="211" y="84"/>
                  </a:lnTo>
                  <a:lnTo>
                    <a:pt x="215" y="82"/>
                  </a:lnTo>
                  <a:lnTo>
                    <a:pt x="218" y="78"/>
                  </a:lnTo>
                  <a:lnTo>
                    <a:pt x="220" y="73"/>
                  </a:lnTo>
                  <a:lnTo>
                    <a:pt x="222" y="67"/>
                  </a:lnTo>
                  <a:lnTo>
                    <a:pt x="223" y="62"/>
                  </a:lnTo>
                  <a:lnTo>
                    <a:pt x="223" y="62"/>
                  </a:lnTo>
                  <a:lnTo>
                    <a:pt x="222" y="55"/>
                  </a:lnTo>
                  <a:lnTo>
                    <a:pt x="220" y="50"/>
                  </a:lnTo>
                  <a:lnTo>
                    <a:pt x="216" y="45"/>
                  </a:lnTo>
                  <a:lnTo>
                    <a:pt x="212" y="41"/>
                  </a:lnTo>
                  <a:lnTo>
                    <a:pt x="21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6" name="Прямоугольник 85"/>
          <p:cNvSpPr/>
          <p:nvPr/>
        </p:nvSpPr>
        <p:spPr>
          <a:xfrm>
            <a:off x="1267763" y="2181819"/>
            <a:ext cx="7502253" cy="571992"/>
          </a:xfrm>
          <a:prstGeom prst="rect">
            <a:avLst/>
          </a:prstGeom>
        </p:spPr>
        <p:txBody>
          <a:bodyPr wrap="square" lIns="78785" tIns="39390" rIns="78785" bIns="39390">
            <a:spAutoFit/>
          </a:bodyPr>
          <a:lstStyle/>
          <a:p>
            <a:pPr algn="just" defTabSz="795822"/>
            <a:r>
              <a:rPr lang="en-US" sz="1600" kern="0" dirty="0" smtClean="0">
                <a:sym typeface="Arial"/>
              </a:rPr>
              <a:t>Reference </a:t>
            </a:r>
            <a:r>
              <a:rPr lang="en-US" sz="1600" kern="0" dirty="0">
                <a:sym typeface="Arial"/>
              </a:rPr>
              <a:t>plant in operation in </a:t>
            </a:r>
            <a:r>
              <a:rPr lang="en-US" sz="1600" kern="0" dirty="0" smtClean="0">
                <a:sym typeface="Arial"/>
              </a:rPr>
              <a:t>Russia – </a:t>
            </a:r>
            <a:r>
              <a:rPr lang="en-US" sz="1600" kern="0" dirty="0" err="1" smtClean="0">
                <a:sym typeface="Arial"/>
              </a:rPr>
              <a:t>Novovoronezh</a:t>
            </a:r>
            <a:r>
              <a:rPr lang="en-US" sz="1600" kern="0" dirty="0" smtClean="0">
                <a:sym typeface="Arial"/>
              </a:rPr>
              <a:t>-II NPP with proven design for VVER-1200</a:t>
            </a:r>
            <a:endParaRPr lang="ru-RU" sz="1600" kern="0" dirty="0">
              <a:sym typeface="Arial"/>
            </a:endParaRPr>
          </a:p>
        </p:txBody>
      </p:sp>
    </p:spTree>
    <p:extLst>
      <p:ext uri="{BB962C8B-B14F-4D97-AF65-F5344CB8AC3E}">
        <p14:creationId xmlns:p14="http://schemas.microsoft.com/office/powerpoint/2010/main" val="33905798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Капля 69"/>
          <p:cNvSpPr/>
          <p:nvPr/>
        </p:nvSpPr>
        <p:spPr>
          <a:xfrm rot="16200000">
            <a:off x="1114677" y="493785"/>
            <a:ext cx="4471385" cy="5768752"/>
          </a:xfrm>
          <a:prstGeom prst="teardrop">
            <a:avLst/>
          </a:prstGeom>
          <a:gradFill flip="none" rotWithShape="1">
            <a:gsLst>
              <a:gs pos="50000">
                <a:schemeClr val="bg1"/>
              </a:gs>
              <a:gs pos="100000">
                <a:schemeClr val="accent5">
                  <a:lumMod val="20000"/>
                  <a:lumOff val="80000"/>
                </a:schemeClr>
              </a:gs>
            </a:gsLst>
            <a:lin ang="18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dirty="0">
              <a:solidFill>
                <a:srgbClr val="FFFFFF"/>
              </a:solidFill>
              <a:latin typeface="Arial" panose="020B0604020202020204" pitchFamily="34" charset="0"/>
            </a:endParaRPr>
          </a:p>
        </p:txBody>
      </p:sp>
      <p:sp>
        <p:nvSpPr>
          <p:cNvPr id="141" name="Заголовок 1"/>
          <p:cNvSpPr>
            <a:spLocks noGrp="1"/>
          </p:cNvSpPr>
          <p:nvPr>
            <p:ph type="title"/>
          </p:nvPr>
        </p:nvSpPr>
        <p:spPr>
          <a:xfrm>
            <a:off x="484665" y="44624"/>
            <a:ext cx="7631723" cy="962025"/>
          </a:xfrm>
        </p:spPr>
        <p:txBody>
          <a:bodyPr/>
          <a:lstStyle/>
          <a:p>
            <a:r>
              <a:rPr lang="en-US" dirty="0" smtClean="0"/>
              <a:t>Cooperation To Be Extended Beyond NPP Construction</a:t>
            </a:r>
            <a:endParaRPr lang="ru-RU" dirty="0"/>
          </a:p>
        </p:txBody>
      </p:sp>
      <p:sp>
        <p:nvSpPr>
          <p:cNvPr id="68" name="Номер слайда 1"/>
          <p:cNvSpPr>
            <a:spLocks noGrp="1"/>
          </p:cNvSpPr>
          <p:nvPr>
            <p:ph type="sldNum" sz="quarter" idx="4"/>
          </p:nvPr>
        </p:nvSpPr>
        <p:spPr>
          <a:xfrm>
            <a:off x="8260624" y="6448967"/>
            <a:ext cx="627185" cy="377825"/>
          </a:xfrm>
        </p:spPr>
        <p:txBody>
          <a:bodyPr/>
          <a:lstStyle/>
          <a:p>
            <a:pPr defTabSz="889301" fontAlgn="base">
              <a:spcBef>
                <a:spcPct val="0"/>
              </a:spcBef>
              <a:spcAft>
                <a:spcPct val="0"/>
              </a:spcAft>
              <a:defRPr/>
            </a:pPr>
            <a:r>
              <a:rPr lang="en-US" dirty="0">
                <a:sym typeface="Arial"/>
              </a:rPr>
              <a:t>7</a:t>
            </a:r>
            <a:endParaRPr lang="ru-RU" dirty="0">
              <a:sym typeface="Arial"/>
            </a:endParaRPr>
          </a:p>
        </p:txBody>
      </p:sp>
      <p:sp>
        <p:nvSpPr>
          <p:cNvPr id="71" name="Капля 70"/>
          <p:cNvSpPr/>
          <p:nvPr/>
        </p:nvSpPr>
        <p:spPr>
          <a:xfrm rot="5400000">
            <a:off x="3671717" y="1163614"/>
            <a:ext cx="4968554" cy="5322864"/>
          </a:xfrm>
          <a:prstGeom prst="teardrop">
            <a:avLst/>
          </a:prstGeom>
          <a:gradFill flip="none" rotWithShape="1">
            <a:gsLst>
              <a:gs pos="50000">
                <a:schemeClr val="bg1"/>
              </a:gs>
              <a:gs pos="100000">
                <a:schemeClr val="accent1">
                  <a:lumMod val="30000"/>
                  <a:lumOff val="70000"/>
                </a:schemeClr>
              </a:gs>
            </a:gsLst>
            <a:lin ang="186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dirty="0">
              <a:solidFill>
                <a:srgbClr val="FFFFFF"/>
              </a:solidFill>
              <a:latin typeface="Arial" panose="020B0604020202020204" pitchFamily="34" charset="0"/>
            </a:endParaRPr>
          </a:p>
        </p:txBody>
      </p:sp>
      <p:sp>
        <p:nvSpPr>
          <p:cNvPr id="72" name="Овал 71"/>
          <p:cNvSpPr/>
          <p:nvPr/>
        </p:nvSpPr>
        <p:spPr>
          <a:xfrm>
            <a:off x="2451911" y="2179760"/>
            <a:ext cx="2618676" cy="2653363"/>
          </a:xfrm>
          <a:prstGeom prst="ellipse">
            <a:avLst/>
          </a:prstGeom>
          <a:noFill/>
          <a:ln w="12700">
            <a:solidFill>
              <a:srgbClr val="4596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9450" tIns="29717" rIns="59450" bIns="29717" anchor="ctr"/>
          <a:lstStyle/>
          <a:p>
            <a:pPr algn="ctr" defTabSz="884491">
              <a:defRPr/>
            </a:pPr>
            <a:endParaRPr lang="ru-RU" sz="1000" dirty="0">
              <a:solidFill>
                <a:srgbClr val="3E87BD">
                  <a:lumMod val="75000"/>
                </a:srgbClr>
              </a:solidFill>
              <a:latin typeface="Arial" panose="020B0604020202020204" pitchFamily="34" charset="0"/>
              <a:sym typeface="Arial"/>
            </a:endParaRPr>
          </a:p>
        </p:txBody>
      </p:sp>
      <p:sp>
        <p:nvSpPr>
          <p:cNvPr id="73" name="Овал 85"/>
          <p:cNvSpPr/>
          <p:nvPr/>
        </p:nvSpPr>
        <p:spPr>
          <a:xfrm>
            <a:off x="4305043" y="2179760"/>
            <a:ext cx="2645357" cy="2653363"/>
          </a:xfrm>
          <a:prstGeom prst="ellipse">
            <a:avLst/>
          </a:prstGeom>
          <a:noFill/>
          <a:ln w="12700">
            <a:solidFill>
              <a:srgbClr val="4596D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9450" tIns="29717" rIns="59450" bIns="29717" anchor="ctr"/>
          <a:lstStyle/>
          <a:p>
            <a:pPr algn="ctr" defTabSz="884491">
              <a:defRPr/>
            </a:pPr>
            <a:endParaRPr lang="ru-RU" sz="1000" dirty="0">
              <a:solidFill>
                <a:srgbClr val="16A685">
                  <a:lumMod val="20000"/>
                  <a:lumOff val="80000"/>
                </a:srgbClr>
              </a:solidFill>
              <a:latin typeface="Arial" panose="020B0604020202020204" pitchFamily="34" charset="0"/>
              <a:sym typeface="Arial"/>
            </a:endParaRPr>
          </a:p>
        </p:txBody>
      </p:sp>
      <p:sp>
        <p:nvSpPr>
          <p:cNvPr id="74" name="TextBox 73"/>
          <p:cNvSpPr txBox="1"/>
          <p:nvPr/>
        </p:nvSpPr>
        <p:spPr>
          <a:xfrm>
            <a:off x="4005107" y="2413207"/>
            <a:ext cx="697308" cy="312375"/>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Uranium Mining</a:t>
            </a:r>
            <a:endParaRPr lang="ru-RU" sz="1000" kern="0" dirty="0">
              <a:solidFill>
                <a:srgbClr val="191919"/>
              </a:solidFill>
              <a:latin typeface="Arial" panose="020B0604020202020204" pitchFamily="34" charset="0"/>
              <a:sym typeface="Arial"/>
            </a:endParaRPr>
          </a:p>
        </p:txBody>
      </p:sp>
      <p:sp>
        <p:nvSpPr>
          <p:cNvPr id="75" name="TextBox 74"/>
          <p:cNvSpPr txBox="1"/>
          <p:nvPr/>
        </p:nvSpPr>
        <p:spPr>
          <a:xfrm>
            <a:off x="3055133" y="2289856"/>
            <a:ext cx="1065050" cy="312375"/>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Enrichment </a:t>
            </a:r>
            <a:br>
              <a:rPr lang="en-US" sz="1000" kern="0" dirty="0">
                <a:solidFill>
                  <a:srgbClr val="191919"/>
                </a:solidFill>
                <a:latin typeface="Arial" panose="020B0604020202020204" pitchFamily="34" charset="0"/>
                <a:sym typeface="Arial"/>
              </a:rPr>
            </a:br>
            <a:r>
              <a:rPr lang="en-US" sz="1000" kern="0" dirty="0">
                <a:solidFill>
                  <a:srgbClr val="191919"/>
                </a:solidFill>
                <a:latin typeface="Arial" panose="020B0604020202020204" pitchFamily="34" charset="0"/>
                <a:sym typeface="Arial"/>
              </a:rPr>
              <a:t>and Conversion</a:t>
            </a:r>
            <a:endParaRPr lang="ru-RU" sz="1000" kern="0" dirty="0">
              <a:solidFill>
                <a:srgbClr val="191919"/>
              </a:solidFill>
              <a:latin typeface="Arial" panose="020B0604020202020204" pitchFamily="34" charset="0"/>
              <a:sym typeface="Arial"/>
            </a:endParaRPr>
          </a:p>
        </p:txBody>
      </p:sp>
      <p:sp>
        <p:nvSpPr>
          <p:cNvPr id="76" name="TextBox 75"/>
          <p:cNvSpPr txBox="1"/>
          <p:nvPr/>
        </p:nvSpPr>
        <p:spPr>
          <a:xfrm>
            <a:off x="2520653" y="2604957"/>
            <a:ext cx="1063858" cy="312375"/>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Fuel </a:t>
            </a:r>
          </a:p>
          <a:p>
            <a:pPr algn="ctr" defTabSz="525229">
              <a:defRPr/>
            </a:pPr>
            <a:r>
              <a:rPr lang="en-US" sz="1000" kern="0" dirty="0">
                <a:solidFill>
                  <a:srgbClr val="191919"/>
                </a:solidFill>
                <a:latin typeface="Arial" panose="020B0604020202020204" pitchFamily="34" charset="0"/>
                <a:sym typeface="Arial"/>
              </a:rPr>
              <a:t>Fabrication</a:t>
            </a:r>
            <a:endParaRPr lang="ru-RU" sz="1000" kern="0" dirty="0">
              <a:solidFill>
                <a:srgbClr val="191919"/>
              </a:solidFill>
              <a:latin typeface="Arial" panose="020B0604020202020204" pitchFamily="34" charset="0"/>
              <a:sym typeface="Arial"/>
            </a:endParaRPr>
          </a:p>
        </p:txBody>
      </p:sp>
      <p:sp>
        <p:nvSpPr>
          <p:cNvPr id="77" name="TextBox 76"/>
          <p:cNvSpPr txBox="1"/>
          <p:nvPr/>
        </p:nvSpPr>
        <p:spPr>
          <a:xfrm>
            <a:off x="2594416" y="3896748"/>
            <a:ext cx="1342855" cy="445839"/>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NPP Construction, Operation, and Maintenance</a:t>
            </a:r>
            <a:endParaRPr lang="ru-RU" sz="1000" kern="0" dirty="0">
              <a:solidFill>
                <a:srgbClr val="191919"/>
              </a:solidFill>
              <a:latin typeface="Arial" panose="020B0604020202020204" pitchFamily="34" charset="0"/>
              <a:sym typeface="Arial"/>
            </a:endParaRPr>
          </a:p>
        </p:txBody>
      </p:sp>
      <p:sp>
        <p:nvSpPr>
          <p:cNvPr id="78" name="TextBox 77"/>
          <p:cNvSpPr txBox="1"/>
          <p:nvPr/>
        </p:nvSpPr>
        <p:spPr>
          <a:xfrm>
            <a:off x="3808029" y="4346374"/>
            <a:ext cx="1065050" cy="185591"/>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Back End</a:t>
            </a:r>
            <a:endParaRPr lang="ru-RU" sz="1000" kern="0" dirty="0">
              <a:solidFill>
                <a:srgbClr val="191919"/>
              </a:solidFill>
              <a:latin typeface="Arial" panose="020B0604020202020204" pitchFamily="34" charset="0"/>
              <a:sym typeface="Arial"/>
            </a:endParaRPr>
          </a:p>
        </p:txBody>
      </p:sp>
      <p:sp>
        <p:nvSpPr>
          <p:cNvPr id="79" name="TextBox 78"/>
          <p:cNvSpPr txBox="1"/>
          <p:nvPr/>
        </p:nvSpPr>
        <p:spPr>
          <a:xfrm>
            <a:off x="2296268" y="3018290"/>
            <a:ext cx="1441313" cy="360181"/>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Equipment Manufacturing</a:t>
            </a:r>
            <a:endParaRPr lang="ru-RU" sz="1000" kern="0" dirty="0">
              <a:solidFill>
                <a:srgbClr val="191919"/>
              </a:solidFill>
              <a:latin typeface="Arial" panose="020B0604020202020204" pitchFamily="34" charset="0"/>
              <a:sym typeface="Arial"/>
            </a:endParaRPr>
          </a:p>
        </p:txBody>
      </p:sp>
      <p:sp>
        <p:nvSpPr>
          <p:cNvPr id="80" name="TextBox 79"/>
          <p:cNvSpPr txBox="1"/>
          <p:nvPr/>
        </p:nvSpPr>
        <p:spPr>
          <a:xfrm>
            <a:off x="3318343" y="4410451"/>
            <a:ext cx="728865" cy="312375"/>
          </a:xfrm>
          <a:prstGeom prst="rect">
            <a:avLst/>
          </a:prstGeom>
          <a:noFill/>
        </p:spPr>
        <p:txBody>
          <a:bodyPr wrap="square" lIns="51900" tIns="25949" rIns="51900" bIns="25949">
            <a:spAutoFit/>
          </a:bodyPr>
          <a:lstStyle/>
          <a:p>
            <a:pPr algn="ctr" defTabSz="525229">
              <a:defRPr/>
            </a:pPr>
            <a:r>
              <a:rPr lang="en-US" sz="1000" kern="0" dirty="0">
                <a:solidFill>
                  <a:srgbClr val="191919"/>
                </a:solidFill>
                <a:latin typeface="Arial" panose="020B0604020202020204" pitchFamily="34" charset="0"/>
                <a:sym typeface="Arial"/>
              </a:rPr>
              <a:t>Power Generation</a:t>
            </a:r>
            <a:endParaRPr lang="ru-RU" sz="1000" kern="0" dirty="0">
              <a:solidFill>
                <a:srgbClr val="191919"/>
              </a:solidFill>
              <a:latin typeface="Arial" panose="020B0604020202020204" pitchFamily="34" charset="0"/>
              <a:sym typeface="Arial"/>
            </a:endParaRPr>
          </a:p>
        </p:txBody>
      </p:sp>
      <p:sp>
        <p:nvSpPr>
          <p:cNvPr id="81" name="TextBox 80"/>
          <p:cNvSpPr txBox="1"/>
          <p:nvPr/>
        </p:nvSpPr>
        <p:spPr>
          <a:xfrm>
            <a:off x="4953788" y="2339888"/>
            <a:ext cx="617556" cy="312375"/>
          </a:xfrm>
          <a:prstGeom prst="rect">
            <a:avLst/>
          </a:prstGeom>
          <a:noFill/>
        </p:spPr>
        <p:txBody>
          <a:bodyPr wrap="square" lIns="51900" tIns="25949" rIns="51900" bIns="25949">
            <a:spAutoFit/>
          </a:bodyPr>
          <a:lstStyle/>
          <a:p>
            <a:pPr algn="ctr" defTabSz="525229">
              <a:defRPr/>
            </a:pPr>
            <a:r>
              <a:rPr lang="en-US" sz="1000" kern="0" dirty="0">
                <a:latin typeface="Arial" panose="020B0604020202020204" pitchFamily="34" charset="0"/>
                <a:sym typeface="Arial"/>
              </a:rPr>
              <a:t>Nuclear</a:t>
            </a:r>
          </a:p>
          <a:p>
            <a:pPr algn="ctr" defTabSz="525229">
              <a:defRPr/>
            </a:pPr>
            <a:r>
              <a:rPr lang="en-US" sz="1000" kern="0" dirty="0">
                <a:latin typeface="Arial" panose="020B0604020202020204" pitchFamily="34" charset="0"/>
                <a:sym typeface="Arial"/>
              </a:rPr>
              <a:t>Medicine</a:t>
            </a:r>
            <a:endParaRPr lang="ru-RU" sz="1000" kern="0" dirty="0">
              <a:latin typeface="Arial" panose="020B0604020202020204" pitchFamily="34" charset="0"/>
              <a:sym typeface="Arial"/>
            </a:endParaRPr>
          </a:p>
        </p:txBody>
      </p:sp>
      <p:sp>
        <p:nvSpPr>
          <p:cNvPr id="82" name="TextBox 81"/>
          <p:cNvSpPr txBox="1"/>
          <p:nvPr/>
        </p:nvSpPr>
        <p:spPr>
          <a:xfrm>
            <a:off x="5616818" y="2323033"/>
            <a:ext cx="720978" cy="360181"/>
          </a:xfrm>
          <a:prstGeom prst="rect">
            <a:avLst/>
          </a:prstGeom>
          <a:noFill/>
        </p:spPr>
        <p:txBody>
          <a:bodyPr wrap="square" lIns="51900" tIns="25949" rIns="51900" bIns="25949">
            <a:spAutoFit/>
          </a:bodyPr>
          <a:lstStyle/>
          <a:p>
            <a:pPr algn="ctr" defTabSz="525229">
              <a:defRPr/>
            </a:pPr>
            <a:r>
              <a:rPr lang="en-US" sz="1000" kern="0" dirty="0">
                <a:latin typeface="Arial" panose="020B0604020202020204" pitchFamily="34" charset="0"/>
                <a:sym typeface="Arial"/>
              </a:rPr>
              <a:t>Gamma Irradiation</a:t>
            </a:r>
          </a:p>
        </p:txBody>
      </p:sp>
      <p:sp>
        <p:nvSpPr>
          <p:cNvPr id="83" name="TextBox 82"/>
          <p:cNvSpPr txBox="1"/>
          <p:nvPr/>
        </p:nvSpPr>
        <p:spPr>
          <a:xfrm>
            <a:off x="5966237" y="2740502"/>
            <a:ext cx="696228" cy="312375"/>
          </a:xfrm>
          <a:prstGeom prst="rect">
            <a:avLst/>
          </a:prstGeom>
          <a:noFill/>
        </p:spPr>
        <p:txBody>
          <a:bodyPr wrap="square" lIns="51900" tIns="25949" rIns="51900" bIns="25949">
            <a:spAutoFit/>
          </a:bodyPr>
          <a:lstStyle/>
          <a:p>
            <a:pPr algn="ctr" defTabSz="525229">
              <a:defRPr/>
            </a:pPr>
            <a:r>
              <a:rPr lang="en-US" sz="1000" kern="0" dirty="0">
                <a:latin typeface="Arial" panose="020B0604020202020204" pitchFamily="34" charset="0"/>
                <a:sym typeface="Arial"/>
              </a:rPr>
              <a:t>Research</a:t>
            </a:r>
          </a:p>
          <a:p>
            <a:pPr algn="ctr" defTabSz="525229">
              <a:defRPr/>
            </a:pPr>
            <a:r>
              <a:rPr lang="en-US" sz="1000" kern="0" dirty="0">
                <a:latin typeface="Arial" panose="020B0604020202020204" pitchFamily="34" charset="0"/>
                <a:sym typeface="Arial"/>
              </a:rPr>
              <a:t>Reactors</a:t>
            </a:r>
            <a:endParaRPr lang="ru-RU" sz="1000" kern="0" dirty="0">
              <a:latin typeface="Arial" panose="020B0604020202020204" pitchFamily="34" charset="0"/>
              <a:sym typeface="Arial"/>
            </a:endParaRPr>
          </a:p>
        </p:txBody>
      </p:sp>
      <p:sp>
        <p:nvSpPr>
          <p:cNvPr id="84" name="Freeform 60"/>
          <p:cNvSpPr>
            <a:spLocks/>
          </p:cNvSpPr>
          <p:nvPr/>
        </p:nvSpPr>
        <p:spPr bwMode="auto">
          <a:xfrm>
            <a:off x="3428160" y="4998857"/>
            <a:ext cx="339946" cy="241632"/>
          </a:xfrm>
          <a:custGeom>
            <a:avLst/>
            <a:gdLst>
              <a:gd name="T0" fmla="*/ 176 w 176"/>
              <a:gd name="T1" fmla="*/ 6 h 122"/>
              <a:gd name="T2" fmla="*/ 176 w 176"/>
              <a:gd name="T3" fmla="*/ 6 h 122"/>
              <a:gd name="T4" fmla="*/ 174 w 176"/>
              <a:gd name="T5" fmla="*/ 2 h 122"/>
              <a:gd name="T6" fmla="*/ 174 w 176"/>
              <a:gd name="T7" fmla="*/ 2 h 122"/>
              <a:gd name="T8" fmla="*/ 170 w 176"/>
              <a:gd name="T9" fmla="*/ 0 h 122"/>
              <a:gd name="T10" fmla="*/ 142 w 176"/>
              <a:gd name="T11" fmla="*/ 2 h 122"/>
              <a:gd name="T12" fmla="*/ 142 w 176"/>
              <a:gd name="T13" fmla="*/ 2 h 122"/>
              <a:gd name="T14" fmla="*/ 138 w 176"/>
              <a:gd name="T15" fmla="*/ 4 h 122"/>
              <a:gd name="T16" fmla="*/ 138 w 176"/>
              <a:gd name="T17" fmla="*/ 4 h 122"/>
              <a:gd name="T18" fmla="*/ 136 w 176"/>
              <a:gd name="T19" fmla="*/ 8 h 122"/>
              <a:gd name="T20" fmla="*/ 136 w 176"/>
              <a:gd name="T21" fmla="*/ 10 h 122"/>
              <a:gd name="T22" fmla="*/ 144 w 176"/>
              <a:gd name="T23" fmla="*/ 18 h 122"/>
              <a:gd name="T24" fmla="*/ 106 w 176"/>
              <a:gd name="T25" fmla="*/ 62 h 122"/>
              <a:gd name="T26" fmla="*/ 80 w 176"/>
              <a:gd name="T27" fmla="*/ 36 h 122"/>
              <a:gd name="T28" fmla="*/ 80 w 176"/>
              <a:gd name="T29" fmla="*/ 36 h 122"/>
              <a:gd name="T30" fmla="*/ 76 w 176"/>
              <a:gd name="T31" fmla="*/ 34 h 122"/>
              <a:gd name="T32" fmla="*/ 72 w 176"/>
              <a:gd name="T33" fmla="*/ 32 h 122"/>
              <a:gd name="T34" fmla="*/ 72 w 176"/>
              <a:gd name="T35" fmla="*/ 32 h 122"/>
              <a:gd name="T36" fmla="*/ 68 w 176"/>
              <a:gd name="T37" fmla="*/ 34 h 122"/>
              <a:gd name="T38" fmla="*/ 64 w 176"/>
              <a:gd name="T39" fmla="*/ 36 h 122"/>
              <a:gd name="T40" fmla="*/ 0 w 176"/>
              <a:gd name="T41" fmla="*/ 108 h 122"/>
              <a:gd name="T42" fmla="*/ 16 w 176"/>
              <a:gd name="T43" fmla="*/ 122 h 122"/>
              <a:gd name="T44" fmla="*/ 72 w 176"/>
              <a:gd name="T45" fmla="*/ 58 h 122"/>
              <a:gd name="T46" fmla="*/ 100 w 176"/>
              <a:gd name="T47" fmla="*/ 86 h 122"/>
              <a:gd name="T48" fmla="*/ 100 w 176"/>
              <a:gd name="T49" fmla="*/ 86 h 122"/>
              <a:gd name="T50" fmla="*/ 104 w 176"/>
              <a:gd name="T51" fmla="*/ 88 h 122"/>
              <a:gd name="T52" fmla="*/ 108 w 176"/>
              <a:gd name="T53" fmla="*/ 88 h 122"/>
              <a:gd name="T54" fmla="*/ 108 w 176"/>
              <a:gd name="T55" fmla="*/ 88 h 122"/>
              <a:gd name="T56" fmla="*/ 112 w 176"/>
              <a:gd name="T57" fmla="*/ 88 h 122"/>
              <a:gd name="T58" fmla="*/ 116 w 176"/>
              <a:gd name="T59" fmla="*/ 84 h 122"/>
              <a:gd name="T60" fmla="*/ 160 w 176"/>
              <a:gd name="T61" fmla="*/ 32 h 122"/>
              <a:gd name="T62" fmla="*/ 170 w 176"/>
              <a:gd name="T63" fmla="*/ 42 h 122"/>
              <a:gd name="T64" fmla="*/ 172 w 176"/>
              <a:gd name="T65" fmla="*/ 40 h 122"/>
              <a:gd name="T66" fmla="*/ 172 w 176"/>
              <a:gd name="T67" fmla="*/ 40 h 122"/>
              <a:gd name="T68" fmla="*/ 176 w 176"/>
              <a:gd name="T69" fmla="*/ 40 h 122"/>
              <a:gd name="T70" fmla="*/ 176 w 176"/>
              <a:gd name="T71" fmla="*/ 40 h 122"/>
              <a:gd name="T72" fmla="*/ 176 w 176"/>
              <a:gd name="T73" fmla="*/ 34 h 122"/>
              <a:gd name="T74" fmla="*/ 176 w 176"/>
              <a:gd name="T7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22">
                <a:moveTo>
                  <a:pt x="176" y="6"/>
                </a:moveTo>
                <a:lnTo>
                  <a:pt x="176" y="6"/>
                </a:lnTo>
                <a:lnTo>
                  <a:pt x="174" y="2"/>
                </a:lnTo>
                <a:lnTo>
                  <a:pt x="174" y="2"/>
                </a:lnTo>
                <a:lnTo>
                  <a:pt x="170" y="0"/>
                </a:lnTo>
                <a:lnTo>
                  <a:pt x="142" y="2"/>
                </a:lnTo>
                <a:lnTo>
                  <a:pt x="142" y="2"/>
                </a:lnTo>
                <a:lnTo>
                  <a:pt x="138" y="4"/>
                </a:lnTo>
                <a:lnTo>
                  <a:pt x="138" y="4"/>
                </a:lnTo>
                <a:lnTo>
                  <a:pt x="136" y="8"/>
                </a:lnTo>
                <a:lnTo>
                  <a:pt x="136" y="10"/>
                </a:lnTo>
                <a:lnTo>
                  <a:pt x="144" y="18"/>
                </a:lnTo>
                <a:lnTo>
                  <a:pt x="106" y="62"/>
                </a:lnTo>
                <a:lnTo>
                  <a:pt x="80" y="36"/>
                </a:lnTo>
                <a:lnTo>
                  <a:pt x="80" y="36"/>
                </a:lnTo>
                <a:lnTo>
                  <a:pt x="76" y="34"/>
                </a:lnTo>
                <a:lnTo>
                  <a:pt x="72" y="32"/>
                </a:lnTo>
                <a:lnTo>
                  <a:pt x="72" y="32"/>
                </a:lnTo>
                <a:lnTo>
                  <a:pt x="68" y="34"/>
                </a:lnTo>
                <a:lnTo>
                  <a:pt x="64" y="36"/>
                </a:lnTo>
                <a:lnTo>
                  <a:pt x="0" y="108"/>
                </a:lnTo>
                <a:lnTo>
                  <a:pt x="16" y="122"/>
                </a:lnTo>
                <a:lnTo>
                  <a:pt x="72" y="58"/>
                </a:lnTo>
                <a:lnTo>
                  <a:pt x="100" y="86"/>
                </a:lnTo>
                <a:lnTo>
                  <a:pt x="100" y="86"/>
                </a:lnTo>
                <a:lnTo>
                  <a:pt x="104" y="88"/>
                </a:lnTo>
                <a:lnTo>
                  <a:pt x="108" y="88"/>
                </a:lnTo>
                <a:lnTo>
                  <a:pt x="108" y="88"/>
                </a:lnTo>
                <a:lnTo>
                  <a:pt x="112" y="88"/>
                </a:lnTo>
                <a:lnTo>
                  <a:pt x="116" y="84"/>
                </a:lnTo>
                <a:lnTo>
                  <a:pt x="160" y="32"/>
                </a:lnTo>
                <a:lnTo>
                  <a:pt x="170" y="42"/>
                </a:lnTo>
                <a:lnTo>
                  <a:pt x="172" y="40"/>
                </a:lnTo>
                <a:lnTo>
                  <a:pt x="172" y="40"/>
                </a:lnTo>
                <a:lnTo>
                  <a:pt x="176" y="40"/>
                </a:lnTo>
                <a:lnTo>
                  <a:pt x="176" y="40"/>
                </a:lnTo>
                <a:lnTo>
                  <a:pt x="176" y="34"/>
                </a:lnTo>
                <a:lnTo>
                  <a:pt x="176" y="6"/>
                </a:lnTo>
                <a:close/>
              </a:path>
            </a:pathLst>
          </a:custGeom>
          <a:solidFill>
            <a:srgbClr val="4596D1"/>
          </a:solidFill>
          <a:ln w="12700">
            <a:noFill/>
            <a:prstDash val="solid"/>
            <a:round/>
            <a:headEnd/>
            <a:tailEnd/>
          </a:ln>
        </p:spPr>
        <p:txBody>
          <a:bodyPr vert="horz" wrap="square" lIns="68572" tIns="34286" rIns="68572" bIns="34286"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85" name="Овал 84"/>
          <p:cNvSpPr/>
          <p:nvPr/>
        </p:nvSpPr>
        <p:spPr>
          <a:xfrm>
            <a:off x="5252510" y="4713206"/>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86" name="TextBox 85"/>
          <p:cNvSpPr txBox="1"/>
          <p:nvPr/>
        </p:nvSpPr>
        <p:spPr>
          <a:xfrm>
            <a:off x="6246237" y="3290233"/>
            <a:ext cx="599052" cy="185591"/>
          </a:xfrm>
          <a:prstGeom prst="rect">
            <a:avLst/>
          </a:prstGeom>
          <a:noFill/>
        </p:spPr>
        <p:txBody>
          <a:bodyPr wrap="square" lIns="51900" tIns="25949" rIns="51900" bIns="25949">
            <a:spAutoFit/>
          </a:bodyPr>
          <a:lstStyle>
            <a:defPPr>
              <a:defRPr lang="en-US"/>
            </a:defPPr>
            <a:lvl1pPr algn="ctr" defTabSz="700380" fontAlgn="auto">
              <a:spcBef>
                <a:spcPts val="0"/>
              </a:spcBef>
              <a:spcAft>
                <a:spcPts val="0"/>
              </a:spcAft>
              <a:defRPr sz="1400" kern="0">
                <a:cs typeface="Arial"/>
              </a:defRPr>
            </a:lvl1pPr>
          </a:lstStyle>
          <a:p>
            <a:r>
              <a:rPr lang="en-US" sz="1000" dirty="0">
                <a:latin typeface="Arial" panose="020B0604020202020204" pitchFamily="34" charset="0"/>
                <a:cs typeface="Arial" panose="020B0604020202020204" pitchFamily="34" charset="0"/>
                <a:sym typeface="Arial"/>
              </a:rPr>
              <a:t>Isotopes</a:t>
            </a:r>
            <a:endParaRPr lang="ru-RU" sz="1000" dirty="0">
              <a:latin typeface="Arial" panose="020B0604020202020204" pitchFamily="34" charset="0"/>
              <a:cs typeface="Arial" panose="020B0604020202020204" pitchFamily="34" charset="0"/>
              <a:sym typeface="Arial"/>
            </a:endParaRPr>
          </a:p>
        </p:txBody>
      </p:sp>
      <p:sp>
        <p:nvSpPr>
          <p:cNvPr id="87" name="Овал 86"/>
          <p:cNvSpPr/>
          <p:nvPr/>
        </p:nvSpPr>
        <p:spPr>
          <a:xfrm>
            <a:off x="6142250" y="4607399"/>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88" name="Овал 87"/>
          <p:cNvSpPr/>
          <p:nvPr/>
        </p:nvSpPr>
        <p:spPr>
          <a:xfrm>
            <a:off x="6647835" y="2693693"/>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89" name="Овал 88"/>
          <p:cNvSpPr/>
          <p:nvPr/>
        </p:nvSpPr>
        <p:spPr>
          <a:xfrm>
            <a:off x="6029578" y="2193786"/>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0" name="Овал 89"/>
          <p:cNvSpPr/>
          <p:nvPr/>
        </p:nvSpPr>
        <p:spPr>
          <a:xfrm>
            <a:off x="5172738" y="2170778"/>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1" name="Овал 90"/>
          <p:cNvSpPr/>
          <p:nvPr/>
        </p:nvSpPr>
        <p:spPr>
          <a:xfrm>
            <a:off x="4223843" y="2242487"/>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2" name="Овал 91"/>
          <p:cNvSpPr/>
          <p:nvPr/>
        </p:nvSpPr>
        <p:spPr>
          <a:xfrm>
            <a:off x="3381539" y="2158772"/>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3" name="Овал 92"/>
          <p:cNvSpPr/>
          <p:nvPr/>
        </p:nvSpPr>
        <p:spPr>
          <a:xfrm>
            <a:off x="2738226" y="2545328"/>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4" name="Овал 93"/>
          <p:cNvSpPr/>
          <p:nvPr/>
        </p:nvSpPr>
        <p:spPr>
          <a:xfrm>
            <a:off x="2422481" y="3697864"/>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5" name="Овал 94"/>
          <p:cNvSpPr/>
          <p:nvPr/>
        </p:nvSpPr>
        <p:spPr>
          <a:xfrm>
            <a:off x="2851854" y="4441922"/>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6" name="Овал 95"/>
          <p:cNvSpPr/>
          <p:nvPr/>
        </p:nvSpPr>
        <p:spPr>
          <a:xfrm>
            <a:off x="3639066" y="4767913"/>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7" name="Овал 96"/>
          <p:cNvSpPr/>
          <p:nvPr/>
        </p:nvSpPr>
        <p:spPr>
          <a:xfrm>
            <a:off x="4418569" y="4571788"/>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98" name="Овал 97"/>
          <p:cNvSpPr/>
          <p:nvPr/>
        </p:nvSpPr>
        <p:spPr>
          <a:xfrm>
            <a:off x="3182032" y="1683389"/>
            <a:ext cx="362682" cy="371896"/>
          </a:xfrm>
          <a:prstGeom prst="ellipse">
            <a:avLst/>
          </a:prstGeom>
          <a:solidFill>
            <a:schemeClr val="bg1"/>
          </a:solidFill>
          <a:ln>
            <a:solidFill>
              <a:srgbClr val="4596D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25229">
              <a:defRPr/>
            </a:pPr>
            <a:r>
              <a:rPr lang="en-US" sz="900" b="1" kern="0" dirty="0">
                <a:solidFill>
                  <a:srgbClr val="14246D"/>
                </a:solidFill>
                <a:latin typeface="Arial" panose="020B0604020202020204" pitchFamily="34" charset="0"/>
                <a:sym typeface="Arial"/>
              </a:rPr>
              <a:t>U</a:t>
            </a:r>
            <a:r>
              <a:rPr lang="ru-RU" sz="900" b="1" kern="0" dirty="0">
                <a:solidFill>
                  <a:srgbClr val="14246D"/>
                </a:solidFill>
                <a:latin typeface="Arial" panose="020B0604020202020204" pitchFamily="34" charset="0"/>
                <a:sym typeface="Arial"/>
              </a:rPr>
              <a:t>-235</a:t>
            </a:r>
          </a:p>
        </p:txBody>
      </p:sp>
      <p:grpSp>
        <p:nvGrpSpPr>
          <p:cNvPr id="99" name="Группа 98"/>
          <p:cNvGrpSpPr/>
          <p:nvPr/>
        </p:nvGrpSpPr>
        <p:grpSpPr>
          <a:xfrm>
            <a:off x="4009880" y="1692629"/>
            <a:ext cx="385139" cy="390186"/>
            <a:chOff x="38100" y="4579938"/>
            <a:chExt cx="2117725" cy="2092325"/>
          </a:xfrm>
        </p:grpSpPr>
        <p:sp>
          <p:nvSpPr>
            <p:cNvPr id="100" name="Freeform 23"/>
            <p:cNvSpPr>
              <a:spLocks/>
            </p:cNvSpPr>
            <p:nvPr/>
          </p:nvSpPr>
          <p:spPr bwMode="auto">
            <a:xfrm>
              <a:off x="1568450" y="4964113"/>
              <a:ext cx="311150" cy="301625"/>
            </a:xfrm>
            <a:custGeom>
              <a:avLst/>
              <a:gdLst>
                <a:gd name="T0" fmla="*/ 0 w 196"/>
                <a:gd name="T1" fmla="*/ 76 h 190"/>
                <a:gd name="T2" fmla="*/ 0 w 196"/>
                <a:gd name="T3" fmla="*/ 76 h 190"/>
                <a:gd name="T4" fmla="*/ 0 w 196"/>
                <a:gd name="T5" fmla="*/ 96 h 190"/>
                <a:gd name="T6" fmla="*/ 2 w 196"/>
                <a:gd name="T7" fmla="*/ 114 h 190"/>
                <a:gd name="T8" fmla="*/ 8 w 196"/>
                <a:gd name="T9" fmla="*/ 132 h 190"/>
                <a:gd name="T10" fmla="*/ 16 w 196"/>
                <a:gd name="T11" fmla="*/ 148 h 190"/>
                <a:gd name="T12" fmla="*/ 30 w 196"/>
                <a:gd name="T13" fmla="*/ 162 h 190"/>
                <a:gd name="T14" fmla="*/ 44 w 196"/>
                <a:gd name="T15" fmla="*/ 174 h 190"/>
                <a:gd name="T16" fmla="*/ 60 w 196"/>
                <a:gd name="T17" fmla="*/ 182 h 190"/>
                <a:gd name="T18" fmla="*/ 80 w 196"/>
                <a:gd name="T19" fmla="*/ 188 h 190"/>
                <a:gd name="T20" fmla="*/ 80 w 196"/>
                <a:gd name="T21" fmla="*/ 188 h 190"/>
                <a:gd name="T22" fmla="*/ 100 w 196"/>
                <a:gd name="T23" fmla="*/ 190 h 190"/>
                <a:gd name="T24" fmla="*/ 118 w 196"/>
                <a:gd name="T25" fmla="*/ 188 h 190"/>
                <a:gd name="T26" fmla="*/ 136 w 196"/>
                <a:gd name="T27" fmla="*/ 182 h 190"/>
                <a:gd name="T28" fmla="*/ 154 w 196"/>
                <a:gd name="T29" fmla="*/ 174 h 190"/>
                <a:gd name="T30" fmla="*/ 168 w 196"/>
                <a:gd name="T31" fmla="*/ 162 h 190"/>
                <a:gd name="T32" fmla="*/ 180 w 196"/>
                <a:gd name="T33" fmla="*/ 148 h 190"/>
                <a:gd name="T34" fmla="*/ 188 w 196"/>
                <a:gd name="T35" fmla="*/ 130 h 190"/>
                <a:gd name="T36" fmla="*/ 194 w 196"/>
                <a:gd name="T37" fmla="*/ 112 h 190"/>
                <a:gd name="T38" fmla="*/ 194 w 196"/>
                <a:gd name="T39" fmla="*/ 112 h 190"/>
                <a:gd name="T40" fmla="*/ 196 w 196"/>
                <a:gd name="T41" fmla="*/ 92 h 190"/>
                <a:gd name="T42" fmla="*/ 192 w 196"/>
                <a:gd name="T43" fmla="*/ 74 h 190"/>
                <a:gd name="T44" fmla="*/ 186 w 196"/>
                <a:gd name="T45" fmla="*/ 56 h 190"/>
                <a:gd name="T46" fmla="*/ 178 w 196"/>
                <a:gd name="T47" fmla="*/ 40 h 190"/>
                <a:gd name="T48" fmla="*/ 166 w 196"/>
                <a:gd name="T49" fmla="*/ 26 h 190"/>
                <a:gd name="T50" fmla="*/ 150 w 196"/>
                <a:gd name="T51" fmla="*/ 14 h 190"/>
                <a:gd name="T52" fmla="*/ 134 w 196"/>
                <a:gd name="T53" fmla="*/ 6 h 190"/>
                <a:gd name="T54" fmla="*/ 114 w 196"/>
                <a:gd name="T55" fmla="*/ 0 h 190"/>
                <a:gd name="T56" fmla="*/ 114 w 196"/>
                <a:gd name="T57" fmla="*/ 0 h 190"/>
                <a:gd name="T58" fmla="*/ 94 w 196"/>
                <a:gd name="T59" fmla="*/ 0 h 190"/>
                <a:gd name="T60" fmla="*/ 76 w 196"/>
                <a:gd name="T61" fmla="*/ 2 h 190"/>
                <a:gd name="T62" fmla="*/ 58 w 196"/>
                <a:gd name="T63" fmla="*/ 6 h 190"/>
                <a:gd name="T64" fmla="*/ 42 w 196"/>
                <a:gd name="T65" fmla="*/ 16 h 190"/>
                <a:gd name="T66" fmla="*/ 26 w 196"/>
                <a:gd name="T67" fmla="*/ 28 h 190"/>
                <a:gd name="T68" fmla="*/ 16 w 196"/>
                <a:gd name="T69" fmla="*/ 42 h 190"/>
                <a:gd name="T70" fmla="*/ 6 w 196"/>
                <a:gd name="T71" fmla="*/ 58 h 190"/>
                <a:gd name="T72" fmla="*/ 0 w 196"/>
                <a:gd name="T73" fmla="*/ 76 h 190"/>
                <a:gd name="T74" fmla="*/ 0 w 196"/>
                <a:gd name="T75" fmla="*/ 7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90">
                  <a:moveTo>
                    <a:pt x="0" y="76"/>
                  </a:moveTo>
                  <a:lnTo>
                    <a:pt x="0" y="76"/>
                  </a:lnTo>
                  <a:lnTo>
                    <a:pt x="0" y="96"/>
                  </a:lnTo>
                  <a:lnTo>
                    <a:pt x="2" y="114"/>
                  </a:lnTo>
                  <a:lnTo>
                    <a:pt x="8" y="132"/>
                  </a:lnTo>
                  <a:lnTo>
                    <a:pt x="16" y="148"/>
                  </a:lnTo>
                  <a:lnTo>
                    <a:pt x="30" y="162"/>
                  </a:lnTo>
                  <a:lnTo>
                    <a:pt x="44" y="174"/>
                  </a:lnTo>
                  <a:lnTo>
                    <a:pt x="60" y="182"/>
                  </a:lnTo>
                  <a:lnTo>
                    <a:pt x="80" y="188"/>
                  </a:lnTo>
                  <a:lnTo>
                    <a:pt x="80" y="188"/>
                  </a:lnTo>
                  <a:lnTo>
                    <a:pt x="100" y="190"/>
                  </a:lnTo>
                  <a:lnTo>
                    <a:pt x="118" y="188"/>
                  </a:lnTo>
                  <a:lnTo>
                    <a:pt x="136" y="182"/>
                  </a:lnTo>
                  <a:lnTo>
                    <a:pt x="154" y="174"/>
                  </a:lnTo>
                  <a:lnTo>
                    <a:pt x="168" y="162"/>
                  </a:lnTo>
                  <a:lnTo>
                    <a:pt x="180" y="148"/>
                  </a:lnTo>
                  <a:lnTo>
                    <a:pt x="188" y="130"/>
                  </a:lnTo>
                  <a:lnTo>
                    <a:pt x="194" y="112"/>
                  </a:lnTo>
                  <a:lnTo>
                    <a:pt x="194" y="112"/>
                  </a:lnTo>
                  <a:lnTo>
                    <a:pt x="196" y="92"/>
                  </a:lnTo>
                  <a:lnTo>
                    <a:pt x="192" y="74"/>
                  </a:lnTo>
                  <a:lnTo>
                    <a:pt x="186" y="56"/>
                  </a:lnTo>
                  <a:lnTo>
                    <a:pt x="178" y="40"/>
                  </a:lnTo>
                  <a:lnTo>
                    <a:pt x="166" y="26"/>
                  </a:lnTo>
                  <a:lnTo>
                    <a:pt x="150" y="14"/>
                  </a:lnTo>
                  <a:lnTo>
                    <a:pt x="134" y="6"/>
                  </a:lnTo>
                  <a:lnTo>
                    <a:pt x="114" y="0"/>
                  </a:lnTo>
                  <a:lnTo>
                    <a:pt x="114" y="0"/>
                  </a:lnTo>
                  <a:lnTo>
                    <a:pt x="94" y="0"/>
                  </a:lnTo>
                  <a:lnTo>
                    <a:pt x="76" y="2"/>
                  </a:lnTo>
                  <a:lnTo>
                    <a:pt x="58" y="6"/>
                  </a:lnTo>
                  <a:lnTo>
                    <a:pt x="42" y="16"/>
                  </a:lnTo>
                  <a:lnTo>
                    <a:pt x="26" y="28"/>
                  </a:lnTo>
                  <a:lnTo>
                    <a:pt x="16" y="42"/>
                  </a:lnTo>
                  <a:lnTo>
                    <a:pt x="6" y="58"/>
                  </a:lnTo>
                  <a:lnTo>
                    <a:pt x="0" y="76"/>
                  </a:lnTo>
                  <a:lnTo>
                    <a:pt x="0" y="7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1" name="Freeform 24"/>
            <p:cNvSpPr>
              <a:spLocks/>
            </p:cNvSpPr>
            <p:nvPr/>
          </p:nvSpPr>
          <p:spPr bwMode="auto">
            <a:xfrm>
              <a:off x="1177925" y="4926013"/>
              <a:ext cx="346075" cy="336550"/>
            </a:xfrm>
            <a:custGeom>
              <a:avLst/>
              <a:gdLst>
                <a:gd name="T0" fmla="*/ 2 w 218"/>
                <a:gd name="T1" fmla="*/ 86 h 212"/>
                <a:gd name="T2" fmla="*/ 2 w 218"/>
                <a:gd name="T3" fmla="*/ 86 h 212"/>
                <a:gd name="T4" fmla="*/ 0 w 218"/>
                <a:gd name="T5" fmla="*/ 108 h 212"/>
                <a:gd name="T6" fmla="*/ 2 w 218"/>
                <a:gd name="T7" fmla="*/ 128 h 212"/>
                <a:gd name="T8" fmla="*/ 8 w 218"/>
                <a:gd name="T9" fmla="*/ 148 h 212"/>
                <a:gd name="T10" fmla="*/ 20 w 218"/>
                <a:gd name="T11" fmla="*/ 166 h 212"/>
                <a:gd name="T12" fmla="*/ 32 w 218"/>
                <a:gd name="T13" fmla="*/ 182 h 212"/>
                <a:gd name="T14" fmla="*/ 50 w 218"/>
                <a:gd name="T15" fmla="*/ 194 h 212"/>
                <a:gd name="T16" fmla="*/ 68 w 218"/>
                <a:gd name="T17" fmla="*/ 204 h 212"/>
                <a:gd name="T18" fmla="*/ 90 w 218"/>
                <a:gd name="T19" fmla="*/ 210 h 212"/>
                <a:gd name="T20" fmla="*/ 90 w 218"/>
                <a:gd name="T21" fmla="*/ 210 h 212"/>
                <a:gd name="T22" fmla="*/ 112 w 218"/>
                <a:gd name="T23" fmla="*/ 212 h 212"/>
                <a:gd name="T24" fmla="*/ 134 w 218"/>
                <a:gd name="T25" fmla="*/ 210 h 212"/>
                <a:gd name="T26" fmla="*/ 154 w 218"/>
                <a:gd name="T27" fmla="*/ 204 h 212"/>
                <a:gd name="T28" fmla="*/ 172 w 218"/>
                <a:gd name="T29" fmla="*/ 194 h 212"/>
                <a:gd name="T30" fmla="*/ 188 w 218"/>
                <a:gd name="T31" fmla="*/ 180 h 212"/>
                <a:gd name="T32" fmla="*/ 200 w 218"/>
                <a:gd name="T33" fmla="*/ 164 h 212"/>
                <a:gd name="T34" fmla="*/ 210 w 218"/>
                <a:gd name="T35" fmla="*/ 146 h 212"/>
                <a:gd name="T36" fmla="*/ 216 w 218"/>
                <a:gd name="T37" fmla="*/ 126 h 212"/>
                <a:gd name="T38" fmla="*/ 216 w 218"/>
                <a:gd name="T39" fmla="*/ 126 h 212"/>
                <a:gd name="T40" fmla="*/ 218 w 218"/>
                <a:gd name="T41" fmla="*/ 104 h 212"/>
                <a:gd name="T42" fmla="*/ 216 w 218"/>
                <a:gd name="T43" fmla="*/ 84 h 212"/>
                <a:gd name="T44" fmla="*/ 208 w 218"/>
                <a:gd name="T45" fmla="*/ 64 h 212"/>
                <a:gd name="T46" fmla="*/ 198 w 218"/>
                <a:gd name="T47" fmla="*/ 46 h 212"/>
                <a:gd name="T48" fmla="*/ 186 w 218"/>
                <a:gd name="T49" fmla="*/ 30 h 212"/>
                <a:gd name="T50" fmla="*/ 168 w 218"/>
                <a:gd name="T51" fmla="*/ 16 h 212"/>
                <a:gd name="T52" fmla="*/ 150 w 218"/>
                <a:gd name="T53" fmla="*/ 8 h 212"/>
                <a:gd name="T54" fmla="*/ 128 w 218"/>
                <a:gd name="T55" fmla="*/ 0 h 212"/>
                <a:gd name="T56" fmla="*/ 128 w 218"/>
                <a:gd name="T57" fmla="*/ 0 h 212"/>
                <a:gd name="T58" fmla="*/ 106 w 218"/>
                <a:gd name="T59" fmla="*/ 0 h 212"/>
                <a:gd name="T60" fmla="*/ 84 w 218"/>
                <a:gd name="T61" fmla="*/ 2 h 212"/>
                <a:gd name="T62" fmla="*/ 64 w 218"/>
                <a:gd name="T63" fmla="*/ 8 h 212"/>
                <a:gd name="T64" fmla="*/ 46 w 218"/>
                <a:gd name="T65" fmla="*/ 18 h 212"/>
                <a:gd name="T66" fmla="*/ 30 w 218"/>
                <a:gd name="T67" fmla="*/ 30 h 212"/>
                <a:gd name="T68" fmla="*/ 18 w 218"/>
                <a:gd name="T69" fmla="*/ 46 h 212"/>
                <a:gd name="T70" fmla="*/ 8 w 218"/>
                <a:gd name="T71" fmla="*/ 66 h 212"/>
                <a:gd name="T72" fmla="*/ 2 w 218"/>
                <a:gd name="T73" fmla="*/ 86 h 212"/>
                <a:gd name="T74" fmla="*/ 2 w 218"/>
                <a:gd name="T75" fmla="*/ 8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12">
                  <a:moveTo>
                    <a:pt x="2" y="86"/>
                  </a:moveTo>
                  <a:lnTo>
                    <a:pt x="2" y="86"/>
                  </a:lnTo>
                  <a:lnTo>
                    <a:pt x="0" y="108"/>
                  </a:lnTo>
                  <a:lnTo>
                    <a:pt x="2" y="128"/>
                  </a:lnTo>
                  <a:lnTo>
                    <a:pt x="8" y="148"/>
                  </a:lnTo>
                  <a:lnTo>
                    <a:pt x="20" y="166"/>
                  </a:lnTo>
                  <a:lnTo>
                    <a:pt x="32" y="182"/>
                  </a:lnTo>
                  <a:lnTo>
                    <a:pt x="50" y="194"/>
                  </a:lnTo>
                  <a:lnTo>
                    <a:pt x="68" y="204"/>
                  </a:lnTo>
                  <a:lnTo>
                    <a:pt x="90" y="210"/>
                  </a:lnTo>
                  <a:lnTo>
                    <a:pt x="90" y="210"/>
                  </a:lnTo>
                  <a:lnTo>
                    <a:pt x="112" y="212"/>
                  </a:lnTo>
                  <a:lnTo>
                    <a:pt x="134" y="210"/>
                  </a:lnTo>
                  <a:lnTo>
                    <a:pt x="154" y="204"/>
                  </a:lnTo>
                  <a:lnTo>
                    <a:pt x="172" y="194"/>
                  </a:lnTo>
                  <a:lnTo>
                    <a:pt x="188" y="180"/>
                  </a:lnTo>
                  <a:lnTo>
                    <a:pt x="200" y="164"/>
                  </a:lnTo>
                  <a:lnTo>
                    <a:pt x="210" y="146"/>
                  </a:lnTo>
                  <a:lnTo>
                    <a:pt x="216" y="126"/>
                  </a:lnTo>
                  <a:lnTo>
                    <a:pt x="216" y="126"/>
                  </a:lnTo>
                  <a:lnTo>
                    <a:pt x="218" y="104"/>
                  </a:lnTo>
                  <a:lnTo>
                    <a:pt x="216" y="84"/>
                  </a:lnTo>
                  <a:lnTo>
                    <a:pt x="208" y="64"/>
                  </a:lnTo>
                  <a:lnTo>
                    <a:pt x="198" y="46"/>
                  </a:lnTo>
                  <a:lnTo>
                    <a:pt x="186" y="30"/>
                  </a:lnTo>
                  <a:lnTo>
                    <a:pt x="168" y="16"/>
                  </a:lnTo>
                  <a:lnTo>
                    <a:pt x="150" y="8"/>
                  </a:lnTo>
                  <a:lnTo>
                    <a:pt x="128" y="0"/>
                  </a:lnTo>
                  <a:lnTo>
                    <a:pt x="128" y="0"/>
                  </a:lnTo>
                  <a:lnTo>
                    <a:pt x="106" y="0"/>
                  </a:lnTo>
                  <a:lnTo>
                    <a:pt x="84" y="2"/>
                  </a:lnTo>
                  <a:lnTo>
                    <a:pt x="64" y="8"/>
                  </a:lnTo>
                  <a:lnTo>
                    <a:pt x="46" y="18"/>
                  </a:lnTo>
                  <a:lnTo>
                    <a:pt x="30" y="30"/>
                  </a:lnTo>
                  <a:lnTo>
                    <a:pt x="18" y="46"/>
                  </a:lnTo>
                  <a:lnTo>
                    <a:pt x="8" y="66"/>
                  </a:lnTo>
                  <a:lnTo>
                    <a:pt x="2" y="86"/>
                  </a:lnTo>
                  <a:lnTo>
                    <a:pt x="2" y="8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2" name="Freeform 25"/>
            <p:cNvSpPr>
              <a:spLocks/>
            </p:cNvSpPr>
            <p:nvPr/>
          </p:nvSpPr>
          <p:spPr bwMode="auto">
            <a:xfrm>
              <a:off x="806450" y="4979988"/>
              <a:ext cx="346075" cy="339725"/>
            </a:xfrm>
            <a:custGeom>
              <a:avLst/>
              <a:gdLst>
                <a:gd name="T0" fmla="*/ 2 w 218"/>
                <a:gd name="T1" fmla="*/ 88 h 214"/>
                <a:gd name="T2" fmla="*/ 2 w 218"/>
                <a:gd name="T3" fmla="*/ 88 h 214"/>
                <a:gd name="T4" fmla="*/ 0 w 218"/>
                <a:gd name="T5" fmla="*/ 110 h 214"/>
                <a:gd name="T6" fmla="*/ 2 w 218"/>
                <a:gd name="T7" fmla="*/ 130 h 214"/>
                <a:gd name="T8" fmla="*/ 10 w 218"/>
                <a:gd name="T9" fmla="*/ 150 h 214"/>
                <a:gd name="T10" fmla="*/ 20 w 218"/>
                <a:gd name="T11" fmla="*/ 168 h 214"/>
                <a:gd name="T12" fmla="*/ 34 w 218"/>
                <a:gd name="T13" fmla="*/ 184 h 214"/>
                <a:gd name="T14" fmla="*/ 50 w 218"/>
                <a:gd name="T15" fmla="*/ 196 h 214"/>
                <a:gd name="T16" fmla="*/ 68 w 218"/>
                <a:gd name="T17" fmla="*/ 206 h 214"/>
                <a:gd name="T18" fmla="*/ 90 w 218"/>
                <a:gd name="T19" fmla="*/ 212 h 214"/>
                <a:gd name="T20" fmla="*/ 90 w 218"/>
                <a:gd name="T21" fmla="*/ 212 h 214"/>
                <a:gd name="T22" fmla="*/ 112 w 218"/>
                <a:gd name="T23" fmla="*/ 214 h 214"/>
                <a:gd name="T24" fmla="*/ 134 w 218"/>
                <a:gd name="T25" fmla="*/ 212 h 214"/>
                <a:gd name="T26" fmla="*/ 154 w 218"/>
                <a:gd name="T27" fmla="*/ 206 h 214"/>
                <a:gd name="T28" fmla="*/ 172 w 218"/>
                <a:gd name="T29" fmla="*/ 196 h 214"/>
                <a:gd name="T30" fmla="*/ 188 w 218"/>
                <a:gd name="T31" fmla="*/ 182 h 214"/>
                <a:gd name="T32" fmla="*/ 202 w 218"/>
                <a:gd name="T33" fmla="*/ 166 h 214"/>
                <a:gd name="T34" fmla="*/ 212 w 218"/>
                <a:gd name="T35" fmla="*/ 148 h 214"/>
                <a:gd name="T36" fmla="*/ 218 w 218"/>
                <a:gd name="T37" fmla="*/ 128 h 214"/>
                <a:gd name="T38" fmla="*/ 218 w 218"/>
                <a:gd name="T39" fmla="*/ 128 h 214"/>
                <a:gd name="T40" fmla="*/ 218 w 218"/>
                <a:gd name="T41" fmla="*/ 106 h 214"/>
                <a:gd name="T42" fmla="*/ 216 w 218"/>
                <a:gd name="T43" fmla="*/ 84 h 214"/>
                <a:gd name="T44" fmla="*/ 210 w 218"/>
                <a:gd name="T45" fmla="*/ 64 h 214"/>
                <a:gd name="T46" fmla="*/ 200 w 218"/>
                <a:gd name="T47" fmla="*/ 48 h 214"/>
                <a:gd name="T48" fmla="*/ 186 w 218"/>
                <a:gd name="T49" fmla="*/ 32 h 214"/>
                <a:gd name="T50" fmla="*/ 170 w 218"/>
                <a:gd name="T51" fmla="*/ 18 h 214"/>
                <a:gd name="T52" fmla="*/ 150 w 218"/>
                <a:gd name="T53" fmla="*/ 8 h 214"/>
                <a:gd name="T54" fmla="*/ 128 w 218"/>
                <a:gd name="T55" fmla="*/ 2 h 214"/>
                <a:gd name="T56" fmla="*/ 128 w 218"/>
                <a:gd name="T57" fmla="*/ 2 h 214"/>
                <a:gd name="T58" fmla="*/ 106 w 218"/>
                <a:gd name="T59" fmla="*/ 0 h 214"/>
                <a:gd name="T60" fmla="*/ 86 w 218"/>
                <a:gd name="T61" fmla="*/ 2 h 214"/>
                <a:gd name="T62" fmla="*/ 66 w 218"/>
                <a:gd name="T63" fmla="*/ 10 h 214"/>
                <a:gd name="T64" fmla="*/ 48 w 218"/>
                <a:gd name="T65" fmla="*/ 20 h 214"/>
                <a:gd name="T66" fmla="*/ 32 w 218"/>
                <a:gd name="T67" fmla="*/ 32 h 214"/>
                <a:gd name="T68" fmla="*/ 18 w 218"/>
                <a:gd name="T69" fmla="*/ 48 h 214"/>
                <a:gd name="T70" fmla="*/ 8 w 218"/>
                <a:gd name="T71" fmla="*/ 66 h 214"/>
                <a:gd name="T72" fmla="*/ 2 w 218"/>
                <a:gd name="T73" fmla="*/ 88 h 214"/>
                <a:gd name="T74" fmla="*/ 2 w 218"/>
                <a:gd name="T75" fmla="*/ 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14">
                  <a:moveTo>
                    <a:pt x="2" y="88"/>
                  </a:moveTo>
                  <a:lnTo>
                    <a:pt x="2" y="88"/>
                  </a:lnTo>
                  <a:lnTo>
                    <a:pt x="0" y="110"/>
                  </a:lnTo>
                  <a:lnTo>
                    <a:pt x="2" y="130"/>
                  </a:lnTo>
                  <a:lnTo>
                    <a:pt x="10" y="150"/>
                  </a:lnTo>
                  <a:lnTo>
                    <a:pt x="20" y="168"/>
                  </a:lnTo>
                  <a:lnTo>
                    <a:pt x="34" y="184"/>
                  </a:lnTo>
                  <a:lnTo>
                    <a:pt x="50" y="196"/>
                  </a:lnTo>
                  <a:lnTo>
                    <a:pt x="68" y="206"/>
                  </a:lnTo>
                  <a:lnTo>
                    <a:pt x="90" y="212"/>
                  </a:lnTo>
                  <a:lnTo>
                    <a:pt x="90" y="212"/>
                  </a:lnTo>
                  <a:lnTo>
                    <a:pt x="112" y="214"/>
                  </a:lnTo>
                  <a:lnTo>
                    <a:pt x="134" y="212"/>
                  </a:lnTo>
                  <a:lnTo>
                    <a:pt x="154" y="206"/>
                  </a:lnTo>
                  <a:lnTo>
                    <a:pt x="172" y="196"/>
                  </a:lnTo>
                  <a:lnTo>
                    <a:pt x="188" y="182"/>
                  </a:lnTo>
                  <a:lnTo>
                    <a:pt x="202" y="166"/>
                  </a:lnTo>
                  <a:lnTo>
                    <a:pt x="212" y="148"/>
                  </a:lnTo>
                  <a:lnTo>
                    <a:pt x="218" y="128"/>
                  </a:lnTo>
                  <a:lnTo>
                    <a:pt x="218" y="128"/>
                  </a:lnTo>
                  <a:lnTo>
                    <a:pt x="218" y="106"/>
                  </a:lnTo>
                  <a:lnTo>
                    <a:pt x="216" y="84"/>
                  </a:lnTo>
                  <a:lnTo>
                    <a:pt x="210" y="64"/>
                  </a:lnTo>
                  <a:lnTo>
                    <a:pt x="200" y="48"/>
                  </a:lnTo>
                  <a:lnTo>
                    <a:pt x="186" y="32"/>
                  </a:lnTo>
                  <a:lnTo>
                    <a:pt x="170" y="18"/>
                  </a:lnTo>
                  <a:lnTo>
                    <a:pt x="150" y="8"/>
                  </a:lnTo>
                  <a:lnTo>
                    <a:pt x="128" y="2"/>
                  </a:lnTo>
                  <a:lnTo>
                    <a:pt x="128" y="2"/>
                  </a:lnTo>
                  <a:lnTo>
                    <a:pt x="106" y="0"/>
                  </a:lnTo>
                  <a:lnTo>
                    <a:pt x="86" y="2"/>
                  </a:lnTo>
                  <a:lnTo>
                    <a:pt x="66" y="10"/>
                  </a:lnTo>
                  <a:lnTo>
                    <a:pt x="48" y="20"/>
                  </a:lnTo>
                  <a:lnTo>
                    <a:pt x="32" y="32"/>
                  </a:lnTo>
                  <a:lnTo>
                    <a:pt x="18" y="48"/>
                  </a:lnTo>
                  <a:lnTo>
                    <a:pt x="8" y="66"/>
                  </a:lnTo>
                  <a:lnTo>
                    <a:pt x="2" y="88"/>
                  </a:lnTo>
                  <a:lnTo>
                    <a:pt x="2" y="88"/>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3" name="Freeform 26"/>
            <p:cNvSpPr>
              <a:spLocks/>
            </p:cNvSpPr>
            <p:nvPr/>
          </p:nvSpPr>
          <p:spPr bwMode="auto">
            <a:xfrm>
              <a:off x="908050" y="4672013"/>
              <a:ext cx="295275" cy="288925"/>
            </a:xfrm>
            <a:custGeom>
              <a:avLst/>
              <a:gdLst>
                <a:gd name="T0" fmla="*/ 0 w 186"/>
                <a:gd name="T1" fmla="*/ 74 h 182"/>
                <a:gd name="T2" fmla="*/ 0 w 186"/>
                <a:gd name="T3" fmla="*/ 74 h 182"/>
                <a:gd name="T4" fmla="*/ 0 w 186"/>
                <a:gd name="T5" fmla="*/ 92 h 182"/>
                <a:gd name="T6" fmla="*/ 2 w 186"/>
                <a:gd name="T7" fmla="*/ 110 h 182"/>
                <a:gd name="T8" fmla="*/ 8 w 186"/>
                <a:gd name="T9" fmla="*/ 126 h 182"/>
                <a:gd name="T10" fmla="*/ 16 w 186"/>
                <a:gd name="T11" fmla="*/ 142 h 182"/>
                <a:gd name="T12" fmla="*/ 28 w 186"/>
                <a:gd name="T13" fmla="*/ 154 h 182"/>
                <a:gd name="T14" fmla="*/ 42 w 186"/>
                <a:gd name="T15" fmla="*/ 166 h 182"/>
                <a:gd name="T16" fmla="*/ 58 w 186"/>
                <a:gd name="T17" fmla="*/ 174 h 182"/>
                <a:gd name="T18" fmla="*/ 76 w 186"/>
                <a:gd name="T19" fmla="*/ 180 h 182"/>
                <a:gd name="T20" fmla="*/ 76 w 186"/>
                <a:gd name="T21" fmla="*/ 180 h 182"/>
                <a:gd name="T22" fmla="*/ 96 w 186"/>
                <a:gd name="T23" fmla="*/ 182 h 182"/>
                <a:gd name="T24" fmla="*/ 114 w 186"/>
                <a:gd name="T25" fmla="*/ 180 h 182"/>
                <a:gd name="T26" fmla="*/ 130 w 186"/>
                <a:gd name="T27" fmla="*/ 174 h 182"/>
                <a:gd name="T28" fmla="*/ 146 w 186"/>
                <a:gd name="T29" fmla="*/ 166 h 182"/>
                <a:gd name="T30" fmla="*/ 160 w 186"/>
                <a:gd name="T31" fmla="*/ 154 h 182"/>
                <a:gd name="T32" fmla="*/ 170 w 186"/>
                <a:gd name="T33" fmla="*/ 140 h 182"/>
                <a:gd name="T34" fmla="*/ 180 w 186"/>
                <a:gd name="T35" fmla="*/ 124 h 182"/>
                <a:gd name="T36" fmla="*/ 184 w 186"/>
                <a:gd name="T37" fmla="*/ 108 h 182"/>
                <a:gd name="T38" fmla="*/ 184 w 186"/>
                <a:gd name="T39" fmla="*/ 108 h 182"/>
                <a:gd name="T40" fmla="*/ 186 w 186"/>
                <a:gd name="T41" fmla="*/ 88 h 182"/>
                <a:gd name="T42" fmla="*/ 184 w 186"/>
                <a:gd name="T43" fmla="*/ 72 h 182"/>
                <a:gd name="T44" fmla="*/ 178 w 186"/>
                <a:gd name="T45" fmla="*/ 54 h 182"/>
                <a:gd name="T46" fmla="*/ 170 w 186"/>
                <a:gd name="T47" fmla="*/ 40 h 182"/>
                <a:gd name="T48" fmla="*/ 158 w 186"/>
                <a:gd name="T49" fmla="*/ 26 h 182"/>
                <a:gd name="T50" fmla="*/ 144 w 186"/>
                <a:gd name="T51" fmla="*/ 14 h 182"/>
                <a:gd name="T52" fmla="*/ 128 w 186"/>
                <a:gd name="T53" fmla="*/ 6 h 182"/>
                <a:gd name="T54" fmla="*/ 110 w 186"/>
                <a:gd name="T55" fmla="*/ 0 h 182"/>
                <a:gd name="T56" fmla="*/ 110 w 186"/>
                <a:gd name="T57" fmla="*/ 0 h 182"/>
                <a:gd name="T58" fmla="*/ 90 w 186"/>
                <a:gd name="T59" fmla="*/ 0 h 182"/>
                <a:gd name="T60" fmla="*/ 72 w 186"/>
                <a:gd name="T61" fmla="*/ 2 h 182"/>
                <a:gd name="T62" fmla="*/ 56 w 186"/>
                <a:gd name="T63" fmla="*/ 6 h 182"/>
                <a:gd name="T64" fmla="*/ 40 w 186"/>
                <a:gd name="T65" fmla="*/ 16 h 182"/>
                <a:gd name="T66" fmla="*/ 26 w 186"/>
                <a:gd name="T67" fmla="*/ 26 h 182"/>
                <a:gd name="T68" fmla="*/ 14 w 186"/>
                <a:gd name="T69" fmla="*/ 40 h 182"/>
                <a:gd name="T70" fmla="*/ 6 w 186"/>
                <a:gd name="T71" fmla="*/ 56 h 182"/>
                <a:gd name="T72" fmla="*/ 0 w 186"/>
                <a:gd name="T73" fmla="*/ 74 h 182"/>
                <a:gd name="T74" fmla="*/ 0 w 186"/>
                <a:gd name="T75" fmla="*/ 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2">
                  <a:moveTo>
                    <a:pt x="0" y="74"/>
                  </a:moveTo>
                  <a:lnTo>
                    <a:pt x="0" y="74"/>
                  </a:lnTo>
                  <a:lnTo>
                    <a:pt x="0" y="92"/>
                  </a:lnTo>
                  <a:lnTo>
                    <a:pt x="2" y="110"/>
                  </a:lnTo>
                  <a:lnTo>
                    <a:pt x="8" y="126"/>
                  </a:lnTo>
                  <a:lnTo>
                    <a:pt x="16" y="142"/>
                  </a:lnTo>
                  <a:lnTo>
                    <a:pt x="28" y="154"/>
                  </a:lnTo>
                  <a:lnTo>
                    <a:pt x="42" y="166"/>
                  </a:lnTo>
                  <a:lnTo>
                    <a:pt x="58" y="174"/>
                  </a:lnTo>
                  <a:lnTo>
                    <a:pt x="76" y="180"/>
                  </a:lnTo>
                  <a:lnTo>
                    <a:pt x="76" y="180"/>
                  </a:lnTo>
                  <a:lnTo>
                    <a:pt x="96" y="182"/>
                  </a:lnTo>
                  <a:lnTo>
                    <a:pt x="114" y="180"/>
                  </a:lnTo>
                  <a:lnTo>
                    <a:pt x="130" y="174"/>
                  </a:lnTo>
                  <a:lnTo>
                    <a:pt x="146" y="166"/>
                  </a:lnTo>
                  <a:lnTo>
                    <a:pt x="160" y="154"/>
                  </a:lnTo>
                  <a:lnTo>
                    <a:pt x="170" y="140"/>
                  </a:lnTo>
                  <a:lnTo>
                    <a:pt x="180" y="124"/>
                  </a:lnTo>
                  <a:lnTo>
                    <a:pt x="184" y="108"/>
                  </a:lnTo>
                  <a:lnTo>
                    <a:pt x="184" y="108"/>
                  </a:lnTo>
                  <a:lnTo>
                    <a:pt x="186" y="88"/>
                  </a:lnTo>
                  <a:lnTo>
                    <a:pt x="184" y="72"/>
                  </a:lnTo>
                  <a:lnTo>
                    <a:pt x="178" y="54"/>
                  </a:lnTo>
                  <a:lnTo>
                    <a:pt x="170" y="40"/>
                  </a:lnTo>
                  <a:lnTo>
                    <a:pt x="158" y="26"/>
                  </a:lnTo>
                  <a:lnTo>
                    <a:pt x="144" y="14"/>
                  </a:lnTo>
                  <a:lnTo>
                    <a:pt x="128" y="6"/>
                  </a:lnTo>
                  <a:lnTo>
                    <a:pt x="110" y="0"/>
                  </a:lnTo>
                  <a:lnTo>
                    <a:pt x="110" y="0"/>
                  </a:lnTo>
                  <a:lnTo>
                    <a:pt x="90" y="0"/>
                  </a:lnTo>
                  <a:lnTo>
                    <a:pt x="72" y="2"/>
                  </a:lnTo>
                  <a:lnTo>
                    <a:pt x="56" y="6"/>
                  </a:lnTo>
                  <a:lnTo>
                    <a:pt x="40" y="16"/>
                  </a:lnTo>
                  <a:lnTo>
                    <a:pt x="26" y="26"/>
                  </a:lnTo>
                  <a:lnTo>
                    <a:pt x="14" y="40"/>
                  </a:lnTo>
                  <a:lnTo>
                    <a:pt x="6" y="56"/>
                  </a:lnTo>
                  <a:lnTo>
                    <a:pt x="0" y="74"/>
                  </a:lnTo>
                  <a:lnTo>
                    <a:pt x="0" y="74"/>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4" name="Freeform 27"/>
            <p:cNvSpPr>
              <a:spLocks/>
            </p:cNvSpPr>
            <p:nvPr/>
          </p:nvSpPr>
          <p:spPr bwMode="auto">
            <a:xfrm>
              <a:off x="1206500" y="4579938"/>
              <a:ext cx="212725" cy="206375"/>
            </a:xfrm>
            <a:custGeom>
              <a:avLst/>
              <a:gdLst>
                <a:gd name="T0" fmla="*/ 2 w 134"/>
                <a:gd name="T1" fmla="*/ 52 h 130"/>
                <a:gd name="T2" fmla="*/ 2 w 134"/>
                <a:gd name="T3" fmla="*/ 52 h 130"/>
                <a:gd name="T4" fmla="*/ 0 w 134"/>
                <a:gd name="T5" fmla="*/ 66 h 130"/>
                <a:gd name="T6" fmla="*/ 2 w 134"/>
                <a:gd name="T7" fmla="*/ 78 h 130"/>
                <a:gd name="T8" fmla="*/ 6 w 134"/>
                <a:gd name="T9" fmla="*/ 90 h 130"/>
                <a:gd name="T10" fmla="*/ 12 w 134"/>
                <a:gd name="T11" fmla="*/ 100 h 130"/>
                <a:gd name="T12" fmla="*/ 20 w 134"/>
                <a:gd name="T13" fmla="*/ 110 h 130"/>
                <a:gd name="T14" fmla="*/ 32 w 134"/>
                <a:gd name="T15" fmla="*/ 118 h 130"/>
                <a:gd name="T16" fmla="*/ 42 w 134"/>
                <a:gd name="T17" fmla="*/ 124 h 130"/>
                <a:gd name="T18" fmla="*/ 56 w 134"/>
                <a:gd name="T19" fmla="*/ 128 h 130"/>
                <a:gd name="T20" fmla="*/ 56 w 134"/>
                <a:gd name="T21" fmla="*/ 128 h 130"/>
                <a:gd name="T22" fmla="*/ 70 w 134"/>
                <a:gd name="T23" fmla="*/ 130 h 130"/>
                <a:gd name="T24" fmla="*/ 82 w 134"/>
                <a:gd name="T25" fmla="*/ 128 h 130"/>
                <a:gd name="T26" fmla="*/ 94 w 134"/>
                <a:gd name="T27" fmla="*/ 124 h 130"/>
                <a:gd name="T28" fmla="*/ 106 w 134"/>
                <a:gd name="T29" fmla="*/ 118 h 130"/>
                <a:gd name="T30" fmla="*/ 116 w 134"/>
                <a:gd name="T31" fmla="*/ 110 h 130"/>
                <a:gd name="T32" fmla="*/ 124 w 134"/>
                <a:gd name="T33" fmla="*/ 100 h 130"/>
                <a:gd name="T34" fmla="*/ 130 w 134"/>
                <a:gd name="T35" fmla="*/ 88 h 130"/>
                <a:gd name="T36" fmla="*/ 132 w 134"/>
                <a:gd name="T37" fmla="*/ 76 h 130"/>
                <a:gd name="T38" fmla="*/ 132 w 134"/>
                <a:gd name="T39" fmla="*/ 76 h 130"/>
                <a:gd name="T40" fmla="*/ 134 w 134"/>
                <a:gd name="T41" fmla="*/ 64 h 130"/>
                <a:gd name="T42" fmla="*/ 132 w 134"/>
                <a:gd name="T43" fmla="*/ 50 h 130"/>
                <a:gd name="T44" fmla="*/ 128 w 134"/>
                <a:gd name="T45" fmla="*/ 38 h 130"/>
                <a:gd name="T46" fmla="*/ 122 w 134"/>
                <a:gd name="T47" fmla="*/ 28 h 130"/>
                <a:gd name="T48" fmla="*/ 114 w 134"/>
                <a:gd name="T49" fmla="*/ 18 h 130"/>
                <a:gd name="T50" fmla="*/ 104 w 134"/>
                <a:gd name="T51" fmla="*/ 10 h 130"/>
                <a:gd name="T52" fmla="*/ 92 w 134"/>
                <a:gd name="T53" fmla="*/ 4 h 130"/>
                <a:gd name="T54" fmla="*/ 78 w 134"/>
                <a:gd name="T55" fmla="*/ 0 h 130"/>
                <a:gd name="T56" fmla="*/ 78 w 134"/>
                <a:gd name="T57" fmla="*/ 0 h 130"/>
                <a:gd name="T58" fmla="*/ 66 w 134"/>
                <a:gd name="T59" fmla="*/ 0 h 130"/>
                <a:gd name="T60" fmla="*/ 52 w 134"/>
                <a:gd name="T61" fmla="*/ 0 h 130"/>
                <a:gd name="T62" fmla="*/ 40 w 134"/>
                <a:gd name="T63" fmla="*/ 4 h 130"/>
                <a:gd name="T64" fmla="*/ 30 w 134"/>
                <a:gd name="T65" fmla="*/ 10 h 130"/>
                <a:gd name="T66" fmla="*/ 20 w 134"/>
                <a:gd name="T67" fmla="*/ 18 h 130"/>
                <a:gd name="T68" fmla="*/ 12 w 134"/>
                <a:gd name="T69" fmla="*/ 28 h 130"/>
                <a:gd name="T70" fmla="*/ 6 w 134"/>
                <a:gd name="T71" fmla="*/ 40 h 130"/>
                <a:gd name="T72" fmla="*/ 2 w 134"/>
                <a:gd name="T73" fmla="*/ 52 h 130"/>
                <a:gd name="T74" fmla="*/ 2 w 134"/>
                <a:gd name="T7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0">
                  <a:moveTo>
                    <a:pt x="2" y="52"/>
                  </a:moveTo>
                  <a:lnTo>
                    <a:pt x="2" y="52"/>
                  </a:lnTo>
                  <a:lnTo>
                    <a:pt x="0" y="66"/>
                  </a:lnTo>
                  <a:lnTo>
                    <a:pt x="2" y="78"/>
                  </a:lnTo>
                  <a:lnTo>
                    <a:pt x="6" y="90"/>
                  </a:lnTo>
                  <a:lnTo>
                    <a:pt x="12" y="100"/>
                  </a:lnTo>
                  <a:lnTo>
                    <a:pt x="20" y="110"/>
                  </a:lnTo>
                  <a:lnTo>
                    <a:pt x="32" y="118"/>
                  </a:lnTo>
                  <a:lnTo>
                    <a:pt x="42" y="124"/>
                  </a:lnTo>
                  <a:lnTo>
                    <a:pt x="56" y="128"/>
                  </a:lnTo>
                  <a:lnTo>
                    <a:pt x="56" y="128"/>
                  </a:lnTo>
                  <a:lnTo>
                    <a:pt x="70" y="130"/>
                  </a:lnTo>
                  <a:lnTo>
                    <a:pt x="82" y="128"/>
                  </a:lnTo>
                  <a:lnTo>
                    <a:pt x="94" y="124"/>
                  </a:lnTo>
                  <a:lnTo>
                    <a:pt x="106" y="118"/>
                  </a:lnTo>
                  <a:lnTo>
                    <a:pt x="116" y="110"/>
                  </a:lnTo>
                  <a:lnTo>
                    <a:pt x="124" y="100"/>
                  </a:lnTo>
                  <a:lnTo>
                    <a:pt x="130" y="88"/>
                  </a:lnTo>
                  <a:lnTo>
                    <a:pt x="132" y="76"/>
                  </a:lnTo>
                  <a:lnTo>
                    <a:pt x="132" y="76"/>
                  </a:lnTo>
                  <a:lnTo>
                    <a:pt x="134" y="64"/>
                  </a:lnTo>
                  <a:lnTo>
                    <a:pt x="132" y="50"/>
                  </a:lnTo>
                  <a:lnTo>
                    <a:pt x="128" y="38"/>
                  </a:lnTo>
                  <a:lnTo>
                    <a:pt x="122" y="28"/>
                  </a:lnTo>
                  <a:lnTo>
                    <a:pt x="114" y="18"/>
                  </a:lnTo>
                  <a:lnTo>
                    <a:pt x="104" y="10"/>
                  </a:lnTo>
                  <a:lnTo>
                    <a:pt x="92" y="4"/>
                  </a:lnTo>
                  <a:lnTo>
                    <a:pt x="78" y="0"/>
                  </a:lnTo>
                  <a:lnTo>
                    <a:pt x="78" y="0"/>
                  </a:lnTo>
                  <a:lnTo>
                    <a:pt x="66" y="0"/>
                  </a:lnTo>
                  <a:lnTo>
                    <a:pt x="52" y="0"/>
                  </a:lnTo>
                  <a:lnTo>
                    <a:pt x="40" y="4"/>
                  </a:lnTo>
                  <a:lnTo>
                    <a:pt x="30" y="10"/>
                  </a:lnTo>
                  <a:lnTo>
                    <a:pt x="20" y="18"/>
                  </a:lnTo>
                  <a:lnTo>
                    <a:pt x="12" y="28"/>
                  </a:lnTo>
                  <a:lnTo>
                    <a:pt x="6" y="40"/>
                  </a:lnTo>
                  <a:lnTo>
                    <a:pt x="2" y="52"/>
                  </a:lnTo>
                  <a:lnTo>
                    <a:pt x="2" y="52"/>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5" name="Freeform 28"/>
            <p:cNvSpPr>
              <a:spLocks/>
            </p:cNvSpPr>
            <p:nvPr/>
          </p:nvSpPr>
          <p:spPr bwMode="auto">
            <a:xfrm>
              <a:off x="1419225" y="4741863"/>
              <a:ext cx="209550" cy="206375"/>
            </a:xfrm>
            <a:custGeom>
              <a:avLst/>
              <a:gdLst>
                <a:gd name="T0" fmla="*/ 0 w 132"/>
                <a:gd name="T1" fmla="*/ 52 h 130"/>
                <a:gd name="T2" fmla="*/ 0 w 132"/>
                <a:gd name="T3" fmla="*/ 52 h 130"/>
                <a:gd name="T4" fmla="*/ 0 w 132"/>
                <a:gd name="T5" fmla="*/ 66 h 130"/>
                <a:gd name="T6" fmla="*/ 2 w 132"/>
                <a:gd name="T7" fmla="*/ 78 h 130"/>
                <a:gd name="T8" fmla="*/ 6 w 132"/>
                <a:gd name="T9" fmla="*/ 90 h 130"/>
                <a:gd name="T10" fmla="*/ 12 w 132"/>
                <a:gd name="T11" fmla="*/ 100 h 130"/>
                <a:gd name="T12" fmla="*/ 20 w 132"/>
                <a:gd name="T13" fmla="*/ 110 h 130"/>
                <a:gd name="T14" fmla="*/ 30 w 132"/>
                <a:gd name="T15" fmla="*/ 118 h 130"/>
                <a:gd name="T16" fmla="*/ 42 w 132"/>
                <a:gd name="T17" fmla="*/ 124 h 130"/>
                <a:gd name="T18" fmla="*/ 54 w 132"/>
                <a:gd name="T19" fmla="*/ 128 h 130"/>
                <a:gd name="T20" fmla="*/ 54 w 132"/>
                <a:gd name="T21" fmla="*/ 128 h 130"/>
                <a:gd name="T22" fmla="*/ 68 w 132"/>
                <a:gd name="T23" fmla="*/ 130 h 130"/>
                <a:gd name="T24" fmla="*/ 80 w 132"/>
                <a:gd name="T25" fmla="*/ 128 h 130"/>
                <a:gd name="T26" fmla="*/ 94 w 132"/>
                <a:gd name="T27" fmla="*/ 124 h 130"/>
                <a:gd name="T28" fmla="*/ 104 w 132"/>
                <a:gd name="T29" fmla="*/ 118 h 130"/>
                <a:gd name="T30" fmla="*/ 114 w 132"/>
                <a:gd name="T31" fmla="*/ 110 h 130"/>
                <a:gd name="T32" fmla="*/ 122 w 132"/>
                <a:gd name="T33" fmla="*/ 100 h 130"/>
                <a:gd name="T34" fmla="*/ 128 w 132"/>
                <a:gd name="T35" fmla="*/ 88 h 130"/>
                <a:gd name="T36" fmla="*/ 132 w 132"/>
                <a:gd name="T37" fmla="*/ 76 h 130"/>
                <a:gd name="T38" fmla="*/ 132 w 132"/>
                <a:gd name="T39" fmla="*/ 76 h 130"/>
                <a:gd name="T40" fmla="*/ 132 w 132"/>
                <a:gd name="T41" fmla="*/ 64 h 130"/>
                <a:gd name="T42" fmla="*/ 132 w 132"/>
                <a:gd name="T43" fmla="*/ 50 h 130"/>
                <a:gd name="T44" fmla="*/ 126 w 132"/>
                <a:gd name="T45" fmla="*/ 38 h 130"/>
                <a:gd name="T46" fmla="*/ 120 w 132"/>
                <a:gd name="T47" fmla="*/ 28 h 130"/>
                <a:gd name="T48" fmla="*/ 112 w 132"/>
                <a:gd name="T49" fmla="*/ 18 h 130"/>
                <a:gd name="T50" fmla="*/ 102 w 132"/>
                <a:gd name="T51" fmla="*/ 10 h 130"/>
                <a:gd name="T52" fmla="*/ 90 w 132"/>
                <a:gd name="T53" fmla="*/ 4 h 130"/>
                <a:gd name="T54" fmla="*/ 78 w 132"/>
                <a:gd name="T55" fmla="*/ 0 h 130"/>
                <a:gd name="T56" fmla="*/ 78 w 132"/>
                <a:gd name="T57" fmla="*/ 0 h 130"/>
                <a:gd name="T58" fmla="*/ 64 w 132"/>
                <a:gd name="T59" fmla="*/ 0 h 130"/>
                <a:gd name="T60" fmla="*/ 52 w 132"/>
                <a:gd name="T61" fmla="*/ 0 h 130"/>
                <a:gd name="T62" fmla="*/ 40 w 132"/>
                <a:gd name="T63" fmla="*/ 4 h 130"/>
                <a:gd name="T64" fmla="*/ 28 w 132"/>
                <a:gd name="T65" fmla="*/ 10 h 130"/>
                <a:gd name="T66" fmla="*/ 18 w 132"/>
                <a:gd name="T67" fmla="*/ 18 h 130"/>
                <a:gd name="T68" fmla="*/ 10 w 132"/>
                <a:gd name="T69" fmla="*/ 28 h 130"/>
                <a:gd name="T70" fmla="*/ 4 w 132"/>
                <a:gd name="T71" fmla="*/ 40 h 130"/>
                <a:gd name="T72" fmla="*/ 0 w 132"/>
                <a:gd name="T73" fmla="*/ 52 h 130"/>
                <a:gd name="T74" fmla="*/ 0 w 132"/>
                <a:gd name="T7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0">
                  <a:moveTo>
                    <a:pt x="0" y="52"/>
                  </a:moveTo>
                  <a:lnTo>
                    <a:pt x="0" y="52"/>
                  </a:lnTo>
                  <a:lnTo>
                    <a:pt x="0" y="66"/>
                  </a:lnTo>
                  <a:lnTo>
                    <a:pt x="2" y="78"/>
                  </a:lnTo>
                  <a:lnTo>
                    <a:pt x="6" y="90"/>
                  </a:lnTo>
                  <a:lnTo>
                    <a:pt x="12" y="100"/>
                  </a:lnTo>
                  <a:lnTo>
                    <a:pt x="20" y="110"/>
                  </a:lnTo>
                  <a:lnTo>
                    <a:pt x="30" y="118"/>
                  </a:lnTo>
                  <a:lnTo>
                    <a:pt x="42" y="124"/>
                  </a:lnTo>
                  <a:lnTo>
                    <a:pt x="54" y="128"/>
                  </a:lnTo>
                  <a:lnTo>
                    <a:pt x="54" y="128"/>
                  </a:lnTo>
                  <a:lnTo>
                    <a:pt x="68" y="130"/>
                  </a:lnTo>
                  <a:lnTo>
                    <a:pt x="80" y="128"/>
                  </a:lnTo>
                  <a:lnTo>
                    <a:pt x="94" y="124"/>
                  </a:lnTo>
                  <a:lnTo>
                    <a:pt x="104" y="118"/>
                  </a:lnTo>
                  <a:lnTo>
                    <a:pt x="114" y="110"/>
                  </a:lnTo>
                  <a:lnTo>
                    <a:pt x="122" y="100"/>
                  </a:lnTo>
                  <a:lnTo>
                    <a:pt x="128" y="88"/>
                  </a:lnTo>
                  <a:lnTo>
                    <a:pt x="132" y="76"/>
                  </a:lnTo>
                  <a:lnTo>
                    <a:pt x="132" y="76"/>
                  </a:lnTo>
                  <a:lnTo>
                    <a:pt x="132" y="64"/>
                  </a:lnTo>
                  <a:lnTo>
                    <a:pt x="132" y="50"/>
                  </a:lnTo>
                  <a:lnTo>
                    <a:pt x="126" y="38"/>
                  </a:lnTo>
                  <a:lnTo>
                    <a:pt x="120" y="28"/>
                  </a:lnTo>
                  <a:lnTo>
                    <a:pt x="112" y="18"/>
                  </a:lnTo>
                  <a:lnTo>
                    <a:pt x="102" y="10"/>
                  </a:lnTo>
                  <a:lnTo>
                    <a:pt x="90" y="4"/>
                  </a:lnTo>
                  <a:lnTo>
                    <a:pt x="78" y="0"/>
                  </a:lnTo>
                  <a:lnTo>
                    <a:pt x="78" y="0"/>
                  </a:lnTo>
                  <a:lnTo>
                    <a:pt x="64" y="0"/>
                  </a:lnTo>
                  <a:lnTo>
                    <a:pt x="52" y="0"/>
                  </a:lnTo>
                  <a:lnTo>
                    <a:pt x="40" y="4"/>
                  </a:lnTo>
                  <a:lnTo>
                    <a:pt x="28" y="10"/>
                  </a:lnTo>
                  <a:lnTo>
                    <a:pt x="18" y="18"/>
                  </a:lnTo>
                  <a:lnTo>
                    <a:pt x="10" y="28"/>
                  </a:lnTo>
                  <a:lnTo>
                    <a:pt x="4" y="40"/>
                  </a:lnTo>
                  <a:lnTo>
                    <a:pt x="0" y="52"/>
                  </a:lnTo>
                  <a:lnTo>
                    <a:pt x="0" y="52"/>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6" name="Freeform 29"/>
            <p:cNvSpPr>
              <a:spLocks/>
            </p:cNvSpPr>
            <p:nvPr/>
          </p:nvSpPr>
          <p:spPr bwMode="auto">
            <a:xfrm>
              <a:off x="568325" y="4694238"/>
              <a:ext cx="307975" cy="298450"/>
            </a:xfrm>
            <a:custGeom>
              <a:avLst/>
              <a:gdLst>
                <a:gd name="T0" fmla="*/ 2 w 194"/>
                <a:gd name="T1" fmla="*/ 76 h 188"/>
                <a:gd name="T2" fmla="*/ 2 w 194"/>
                <a:gd name="T3" fmla="*/ 76 h 188"/>
                <a:gd name="T4" fmla="*/ 0 w 194"/>
                <a:gd name="T5" fmla="*/ 96 h 188"/>
                <a:gd name="T6" fmla="*/ 2 w 194"/>
                <a:gd name="T7" fmla="*/ 114 h 188"/>
                <a:gd name="T8" fmla="*/ 8 w 194"/>
                <a:gd name="T9" fmla="*/ 132 h 188"/>
                <a:gd name="T10" fmla="*/ 18 w 194"/>
                <a:gd name="T11" fmla="*/ 148 h 188"/>
                <a:gd name="T12" fmla="*/ 30 w 194"/>
                <a:gd name="T13" fmla="*/ 162 h 188"/>
                <a:gd name="T14" fmla="*/ 44 w 194"/>
                <a:gd name="T15" fmla="*/ 172 h 188"/>
                <a:gd name="T16" fmla="*/ 62 w 194"/>
                <a:gd name="T17" fmla="*/ 182 h 188"/>
                <a:gd name="T18" fmla="*/ 80 w 194"/>
                <a:gd name="T19" fmla="*/ 186 h 188"/>
                <a:gd name="T20" fmla="*/ 80 w 194"/>
                <a:gd name="T21" fmla="*/ 186 h 188"/>
                <a:gd name="T22" fmla="*/ 100 w 194"/>
                <a:gd name="T23" fmla="*/ 188 h 188"/>
                <a:gd name="T24" fmla="*/ 118 w 194"/>
                <a:gd name="T25" fmla="*/ 186 h 188"/>
                <a:gd name="T26" fmla="*/ 136 w 194"/>
                <a:gd name="T27" fmla="*/ 180 h 188"/>
                <a:gd name="T28" fmla="*/ 152 w 194"/>
                <a:gd name="T29" fmla="*/ 172 h 188"/>
                <a:gd name="T30" fmla="*/ 166 w 194"/>
                <a:gd name="T31" fmla="*/ 160 h 188"/>
                <a:gd name="T32" fmla="*/ 178 w 194"/>
                <a:gd name="T33" fmla="*/ 146 h 188"/>
                <a:gd name="T34" fmla="*/ 186 w 194"/>
                <a:gd name="T35" fmla="*/ 130 h 188"/>
                <a:gd name="T36" fmla="*/ 192 w 194"/>
                <a:gd name="T37" fmla="*/ 112 h 188"/>
                <a:gd name="T38" fmla="*/ 192 w 194"/>
                <a:gd name="T39" fmla="*/ 112 h 188"/>
                <a:gd name="T40" fmla="*/ 194 w 194"/>
                <a:gd name="T41" fmla="*/ 92 h 188"/>
                <a:gd name="T42" fmla="*/ 192 w 194"/>
                <a:gd name="T43" fmla="*/ 74 h 188"/>
                <a:gd name="T44" fmla="*/ 186 w 194"/>
                <a:gd name="T45" fmla="*/ 58 h 188"/>
                <a:gd name="T46" fmla="*/ 176 w 194"/>
                <a:gd name="T47" fmla="*/ 42 h 188"/>
                <a:gd name="T48" fmla="*/ 164 w 194"/>
                <a:gd name="T49" fmla="*/ 28 h 188"/>
                <a:gd name="T50" fmla="*/ 150 w 194"/>
                <a:gd name="T51" fmla="*/ 16 h 188"/>
                <a:gd name="T52" fmla="*/ 132 w 194"/>
                <a:gd name="T53" fmla="*/ 8 h 188"/>
                <a:gd name="T54" fmla="*/ 114 w 194"/>
                <a:gd name="T55" fmla="*/ 2 h 188"/>
                <a:gd name="T56" fmla="*/ 114 w 194"/>
                <a:gd name="T57" fmla="*/ 2 h 188"/>
                <a:gd name="T58" fmla="*/ 94 w 194"/>
                <a:gd name="T59" fmla="*/ 0 h 188"/>
                <a:gd name="T60" fmla="*/ 76 w 194"/>
                <a:gd name="T61" fmla="*/ 2 h 188"/>
                <a:gd name="T62" fmla="*/ 58 w 194"/>
                <a:gd name="T63" fmla="*/ 8 h 188"/>
                <a:gd name="T64" fmla="*/ 42 w 194"/>
                <a:gd name="T65" fmla="*/ 16 h 188"/>
                <a:gd name="T66" fmla="*/ 28 w 194"/>
                <a:gd name="T67" fmla="*/ 28 h 188"/>
                <a:gd name="T68" fmla="*/ 16 w 194"/>
                <a:gd name="T69" fmla="*/ 42 h 188"/>
                <a:gd name="T70" fmla="*/ 8 w 194"/>
                <a:gd name="T71" fmla="*/ 58 h 188"/>
                <a:gd name="T72" fmla="*/ 2 w 194"/>
                <a:gd name="T73" fmla="*/ 76 h 188"/>
                <a:gd name="T74" fmla="*/ 2 w 194"/>
                <a:gd name="T75"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88">
                  <a:moveTo>
                    <a:pt x="2" y="76"/>
                  </a:moveTo>
                  <a:lnTo>
                    <a:pt x="2" y="76"/>
                  </a:lnTo>
                  <a:lnTo>
                    <a:pt x="0" y="96"/>
                  </a:lnTo>
                  <a:lnTo>
                    <a:pt x="2" y="114"/>
                  </a:lnTo>
                  <a:lnTo>
                    <a:pt x="8" y="132"/>
                  </a:lnTo>
                  <a:lnTo>
                    <a:pt x="18" y="148"/>
                  </a:lnTo>
                  <a:lnTo>
                    <a:pt x="30" y="162"/>
                  </a:lnTo>
                  <a:lnTo>
                    <a:pt x="44" y="172"/>
                  </a:lnTo>
                  <a:lnTo>
                    <a:pt x="62" y="182"/>
                  </a:lnTo>
                  <a:lnTo>
                    <a:pt x="80" y="186"/>
                  </a:lnTo>
                  <a:lnTo>
                    <a:pt x="80" y="186"/>
                  </a:lnTo>
                  <a:lnTo>
                    <a:pt x="100" y="188"/>
                  </a:lnTo>
                  <a:lnTo>
                    <a:pt x="118" y="186"/>
                  </a:lnTo>
                  <a:lnTo>
                    <a:pt x="136" y="180"/>
                  </a:lnTo>
                  <a:lnTo>
                    <a:pt x="152" y="172"/>
                  </a:lnTo>
                  <a:lnTo>
                    <a:pt x="166" y="160"/>
                  </a:lnTo>
                  <a:lnTo>
                    <a:pt x="178" y="146"/>
                  </a:lnTo>
                  <a:lnTo>
                    <a:pt x="186" y="130"/>
                  </a:lnTo>
                  <a:lnTo>
                    <a:pt x="192" y="112"/>
                  </a:lnTo>
                  <a:lnTo>
                    <a:pt x="192" y="112"/>
                  </a:lnTo>
                  <a:lnTo>
                    <a:pt x="194" y="92"/>
                  </a:lnTo>
                  <a:lnTo>
                    <a:pt x="192" y="74"/>
                  </a:lnTo>
                  <a:lnTo>
                    <a:pt x="186" y="58"/>
                  </a:lnTo>
                  <a:lnTo>
                    <a:pt x="176" y="42"/>
                  </a:lnTo>
                  <a:lnTo>
                    <a:pt x="164" y="28"/>
                  </a:lnTo>
                  <a:lnTo>
                    <a:pt x="150" y="16"/>
                  </a:lnTo>
                  <a:lnTo>
                    <a:pt x="132" y="8"/>
                  </a:lnTo>
                  <a:lnTo>
                    <a:pt x="114" y="2"/>
                  </a:lnTo>
                  <a:lnTo>
                    <a:pt x="114" y="2"/>
                  </a:lnTo>
                  <a:lnTo>
                    <a:pt x="94" y="0"/>
                  </a:lnTo>
                  <a:lnTo>
                    <a:pt x="76" y="2"/>
                  </a:lnTo>
                  <a:lnTo>
                    <a:pt x="58" y="8"/>
                  </a:lnTo>
                  <a:lnTo>
                    <a:pt x="42" y="16"/>
                  </a:lnTo>
                  <a:lnTo>
                    <a:pt x="28" y="28"/>
                  </a:lnTo>
                  <a:lnTo>
                    <a:pt x="16" y="42"/>
                  </a:lnTo>
                  <a:lnTo>
                    <a:pt x="8" y="58"/>
                  </a:lnTo>
                  <a:lnTo>
                    <a:pt x="2" y="76"/>
                  </a:lnTo>
                  <a:lnTo>
                    <a:pt x="2" y="7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7" name="Freeform 30"/>
            <p:cNvSpPr>
              <a:spLocks/>
            </p:cNvSpPr>
            <p:nvPr/>
          </p:nvSpPr>
          <p:spPr bwMode="auto">
            <a:xfrm>
              <a:off x="374650" y="4979988"/>
              <a:ext cx="349250" cy="339725"/>
            </a:xfrm>
            <a:custGeom>
              <a:avLst/>
              <a:gdLst>
                <a:gd name="T0" fmla="*/ 2 w 220"/>
                <a:gd name="T1" fmla="*/ 88 h 214"/>
                <a:gd name="T2" fmla="*/ 2 w 220"/>
                <a:gd name="T3" fmla="*/ 88 h 214"/>
                <a:gd name="T4" fmla="*/ 0 w 220"/>
                <a:gd name="T5" fmla="*/ 108 h 214"/>
                <a:gd name="T6" fmla="*/ 2 w 220"/>
                <a:gd name="T7" fmla="*/ 130 h 214"/>
                <a:gd name="T8" fmla="*/ 10 w 220"/>
                <a:gd name="T9" fmla="*/ 150 h 214"/>
                <a:gd name="T10" fmla="*/ 20 w 220"/>
                <a:gd name="T11" fmla="*/ 168 h 214"/>
                <a:gd name="T12" fmla="*/ 34 w 220"/>
                <a:gd name="T13" fmla="*/ 184 h 214"/>
                <a:gd name="T14" fmla="*/ 50 w 220"/>
                <a:gd name="T15" fmla="*/ 196 h 214"/>
                <a:gd name="T16" fmla="*/ 70 w 220"/>
                <a:gd name="T17" fmla="*/ 206 h 214"/>
                <a:gd name="T18" fmla="*/ 90 w 220"/>
                <a:gd name="T19" fmla="*/ 212 h 214"/>
                <a:gd name="T20" fmla="*/ 90 w 220"/>
                <a:gd name="T21" fmla="*/ 212 h 214"/>
                <a:gd name="T22" fmla="*/ 112 w 220"/>
                <a:gd name="T23" fmla="*/ 214 h 214"/>
                <a:gd name="T24" fmla="*/ 134 w 220"/>
                <a:gd name="T25" fmla="*/ 212 h 214"/>
                <a:gd name="T26" fmla="*/ 154 w 220"/>
                <a:gd name="T27" fmla="*/ 206 h 214"/>
                <a:gd name="T28" fmla="*/ 172 w 220"/>
                <a:gd name="T29" fmla="*/ 196 h 214"/>
                <a:gd name="T30" fmla="*/ 188 w 220"/>
                <a:gd name="T31" fmla="*/ 182 h 214"/>
                <a:gd name="T32" fmla="*/ 202 w 220"/>
                <a:gd name="T33" fmla="*/ 166 h 214"/>
                <a:gd name="T34" fmla="*/ 212 w 220"/>
                <a:gd name="T35" fmla="*/ 148 h 214"/>
                <a:gd name="T36" fmla="*/ 218 w 220"/>
                <a:gd name="T37" fmla="*/ 126 h 214"/>
                <a:gd name="T38" fmla="*/ 218 w 220"/>
                <a:gd name="T39" fmla="*/ 126 h 214"/>
                <a:gd name="T40" fmla="*/ 220 w 220"/>
                <a:gd name="T41" fmla="*/ 106 h 214"/>
                <a:gd name="T42" fmla="*/ 216 w 220"/>
                <a:gd name="T43" fmla="*/ 84 h 214"/>
                <a:gd name="T44" fmla="*/ 210 w 220"/>
                <a:gd name="T45" fmla="*/ 64 h 214"/>
                <a:gd name="T46" fmla="*/ 200 w 220"/>
                <a:gd name="T47" fmla="*/ 48 h 214"/>
                <a:gd name="T48" fmla="*/ 186 w 220"/>
                <a:gd name="T49" fmla="*/ 32 h 214"/>
                <a:gd name="T50" fmla="*/ 170 w 220"/>
                <a:gd name="T51" fmla="*/ 18 h 214"/>
                <a:gd name="T52" fmla="*/ 150 w 220"/>
                <a:gd name="T53" fmla="*/ 8 h 214"/>
                <a:gd name="T54" fmla="*/ 128 w 220"/>
                <a:gd name="T55" fmla="*/ 2 h 214"/>
                <a:gd name="T56" fmla="*/ 128 w 220"/>
                <a:gd name="T57" fmla="*/ 2 h 214"/>
                <a:gd name="T58" fmla="*/ 106 w 220"/>
                <a:gd name="T59" fmla="*/ 0 h 214"/>
                <a:gd name="T60" fmla="*/ 86 w 220"/>
                <a:gd name="T61" fmla="*/ 2 h 214"/>
                <a:gd name="T62" fmla="*/ 66 w 220"/>
                <a:gd name="T63" fmla="*/ 10 h 214"/>
                <a:gd name="T64" fmla="*/ 48 w 220"/>
                <a:gd name="T65" fmla="*/ 20 h 214"/>
                <a:gd name="T66" fmla="*/ 32 w 220"/>
                <a:gd name="T67" fmla="*/ 32 h 214"/>
                <a:gd name="T68" fmla="*/ 18 w 220"/>
                <a:gd name="T69" fmla="*/ 48 h 214"/>
                <a:gd name="T70" fmla="*/ 8 w 220"/>
                <a:gd name="T71" fmla="*/ 66 h 214"/>
                <a:gd name="T72" fmla="*/ 2 w 220"/>
                <a:gd name="T73" fmla="*/ 88 h 214"/>
                <a:gd name="T74" fmla="*/ 2 w 220"/>
                <a:gd name="T75" fmla="*/ 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14">
                  <a:moveTo>
                    <a:pt x="2" y="88"/>
                  </a:moveTo>
                  <a:lnTo>
                    <a:pt x="2" y="88"/>
                  </a:lnTo>
                  <a:lnTo>
                    <a:pt x="0" y="108"/>
                  </a:lnTo>
                  <a:lnTo>
                    <a:pt x="2" y="130"/>
                  </a:lnTo>
                  <a:lnTo>
                    <a:pt x="10" y="150"/>
                  </a:lnTo>
                  <a:lnTo>
                    <a:pt x="20" y="168"/>
                  </a:lnTo>
                  <a:lnTo>
                    <a:pt x="34" y="184"/>
                  </a:lnTo>
                  <a:lnTo>
                    <a:pt x="50" y="196"/>
                  </a:lnTo>
                  <a:lnTo>
                    <a:pt x="70" y="206"/>
                  </a:lnTo>
                  <a:lnTo>
                    <a:pt x="90" y="212"/>
                  </a:lnTo>
                  <a:lnTo>
                    <a:pt x="90" y="212"/>
                  </a:lnTo>
                  <a:lnTo>
                    <a:pt x="112" y="214"/>
                  </a:lnTo>
                  <a:lnTo>
                    <a:pt x="134" y="212"/>
                  </a:lnTo>
                  <a:lnTo>
                    <a:pt x="154" y="206"/>
                  </a:lnTo>
                  <a:lnTo>
                    <a:pt x="172" y="196"/>
                  </a:lnTo>
                  <a:lnTo>
                    <a:pt x="188" y="182"/>
                  </a:lnTo>
                  <a:lnTo>
                    <a:pt x="202" y="166"/>
                  </a:lnTo>
                  <a:lnTo>
                    <a:pt x="212" y="148"/>
                  </a:lnTo>
                  <a:lnTo>
                    <a:pt x="218" y="126"/>
                  </a:lnTo>
                  <a:lnTo>
                    <a:pt x="218" y="126"/>
                  </a:lnTo>
                  <a:lnTo>
                    <a:pt x="220" y="106"/>
                  </a:lnTo>
                  <a:lnTo>
                    <a:pt x="216" y="84"/>
                  </a:lnTo>
                  <a:lnTo>
                    <a:pt x="210" y="64"/>
                  </a:lnTo>
                  <a:lnTo>
                    <a:pt x="200" y="48"/>
                  </a:lnTo>
                  <a:lnTo>
                    <a:pt x="186" y="32"/>
                  </a:lnTo>
                  <a:lnTo>
                    <a:pt x="170" y="18"/>
                  </a:lnTo>
                  <a:lnTo>
                    <a:pt x="150" y="8"/>
                  </a:lnTo>
                  <a:lnTo>
                    <a:pt x="128" y="2"/>
                  </a:lnTo>
                  <a:lnTo>
                    <a:pt x="128" y="2"/>
                  </a:lnTo>
                  <a:lnTo>
                    <a:pt x="106" y="0"/>
                  </a:lnTo>
                  <a:lnTo>
                    <a:pt x="86" y="2"/>
                  </a:lnTo>
                  <a:lnTo>
                    <a:pt x="66" y="10"/>
                  </a:lnTo>
                  <a:lnTo>
                    <a:pt x="48" y="20"/>
                  </a:lnTo>
                  <a:lnTo>
                    <a:pt x="32" y="32"/>
                  </a:lnTo>
                  <a:lnTo>
                    <a:pt x="18" y="48"/>
                  </a:lnTo>
                  <a:lnTo>
                    <a:pt x="8" y="66"/>
                  </a:lnTo>
                  <a:lnTo>
                    <a:pt x="2" y="88"/>
                  </a:lnTo>
                  <a:lnTo>
                    <a:pt x="2" y="88"/>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8" name="Freeform 31"/>
            <p:cNvSpPr>
              <a:spLocks/>
            </p:cNvSpPr>
            <p:nvPr/>
          </p:nvSpPr>
          <p:spPr bwMode="auto">
            <a:xfrm>
              <a:off x="38100" y="6532563"/>
              <a:ext cx="2117725" cy="139700"/>
            </a:xfrm>
            <a:custGeom>
              <a:avLst/>
              <a:gdLst>
                <a:gd name="T0" fmla="*/ 1146 w 1334"/>
                <a:gd name="T1" fmla="*/ 0 h 88"/>
                <a:gd name="T2" fmla="*/ 1146 w 1334"/>
                <a:gd name="T3" fmla="*/ 0 h 88"/>
                <a:gd name="T4" fmla="*/ 1124 w 1334"/>
                <a:gd name="T5" fmla="*/ 12 h 88"/>
                <a:gd name="T6" fmla="*/ 1102 w 1334"/>
                <a:gd name="T7" fmla="*/ 22 h 88"/>
                <a:gd name="T8" fmla="*/ 1078 w 1334"/>
                <a:gd name="T9" fmla="*/ 30 h 88"/>
                <a:gd name="T10" fmla="*/ 1052 w 1334"/>
                <a:gd name="T11" fmla="*/ 32 h 88"/>
                <a:gd name="T12" fmla="*/ 1052 w 1334"/>
                <a:gd name="T13" fmla="*/ 32 h 88"/>
                <a:gd name="T14" fmla="*/ 1026 w 1334"/>
                <a:gd name="T15" fmla="*/ 30 h 88"/>
                <a:gd name="T16" fmla="*/ 1002 w 1334"/>
                <a:gd name="T17" fmla="*/ 22 h 88"/>
                <a:gd name="T18" fmla="*/ 980 w 1334"/>
                <a:gd name="T19" fmla="*/ 12 h 88"/>
                <a:gd name="T20" fmla="*/ 960 w 1334"/>
                <a:gd name="T21" fmla="*/ 0 h 88"/>
                <a:gd name="T22" fmla="*/ 322 w 1334"/>
                <a:gd name="T23" fmla="*/ 0 h 88"/>
                <a:gd name="T24" fmla="*/ 322 w 1334"/>
                <a:gd name="T25" fmla="*/ 0 h 88"/>
                <a:gd name="T26" fmla="*/ 302 w 1334"/>
                <a:gd name="T27" fmla="*/ 12 h 88"/>
                <a:gd name="T28" fmla="*/ 278 w 1334"/>
                <a:gd name="T29" fmla="*/ 22 h 88"/>
                <a:gd name="T30" fmla="*/ 254 w 1334"/>
                <a:gd name="T31" fmla="*/ 30 h 88"/>
                <a:gd name="T32" fmla="*/ 228 w 1334"/>
                <a:gd name="T33" fmla="*/ 32 h 88"/>
                <a:gd name="T34" fmla="*/ 228 w 1334"/>
                <a:gd name="T35" fmla="*/ 32 h 88"/>
                <a:gd name="T36" fmla="*/ 204 w 1334"/>
                <a:gd name="T37" fmla="*/ 30 h 88"/>
                <a:gd name="T38" fmla="*/ 178 w 1334"/>
                <a:gd name="T39" fmla="*/ 22 h 88"/>
                <a:gd name="T40" fmla="*/ 156 w 1334"/>
                <a:gd name="T41" fmla="*/ 12 h 88"/>
                <a:gd name="T42" fmla="*/ 136 w 1334"/>
                <a:gd name="T43" fmla="*/ 0 h 88"/>
                <a:gd name="T44" fmla="*/ 0 w 1334"/>
                <a:gd name="T45" fmla="*/ 0 h 88"/>
                <a:gd name="T46" fmla="*/ 0 w 1334"/>
                <a:gd name="T47" fmla="*/ 88 h 88"/>
                <a:gd name="T48" fmla="*/ 1334 w 1334"/>
                <a:gd name="T49" fmla="*/ 88 h 88"/>
                <a:gd name="T50" fmla="*/ 1334 w 1334"/>
                <a:gd name="T51" fmla="*/ 0 h 88"/>
                <a:gd name="T52" fmla="*/ 1146 w 1334"/>
                <a:gd name="T5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4" h="88">
                  <a:moveTo>
                    <a:pt x="1146" y="0"/>
                  </a:moveTo>
                  <a:lnTo>
                    <a:pt x="1146" y="0"/>
                  </a:lnTo>
                  <a:lnTo>
                    <a:pt x="1124" y="12"/>
                  </a:lnTo>
                  <a:lnTo>
                    <a:pt x="1102" y="22"/>
                  </a:lnTo>
                  <a:lnTo>
                    <a:pt x="1078" y="30"/>
                  </a:lnTo>
                  <a:lnTo>
                    <a:pt x="1052" y="32"/>
                  </a:lnTo>
                  <a:lnTo>
                    <a:pt x="1052" y="32"/>
                  </a:lnTo>
                  <a:lnTo>
                    <a:pt x="1026" y="30"/>
                  </a:lnTo>
                  <a:lnTo>
                    <a:pt x="1002" y="22"/>
                  </a:lnTo>
                  <a:lnTo>
                    <a:pt x="980" y="12"/>
                  </a:lnTo>
                  <a:lnTo>
                    <a:pt x="960" y="0"/>
                  </a:lnTo>
                  <a:lnTo>
                    <a:pt x="322" y="0"/>
                  </a:lnTo>
                  <a:lnTo>
                    <a:pt x="322" y="0"/>
                  </a:lnTo>
                  <a:lnTo>
                    <a:pt x="302" y="12"/>
                  </a:lnTo>
                  <a:lnTo>
                    <a:pt x="278" y="22"/>
                  </a:lnTo>
                  <a:lnTo>
                    <a:pt x="254" y="30"/>
                  </a:lnTo>
                  <a:lnTo>
                    <a:pt x="228" y="32"/>
                  </a:lnTo>
                  <a:lnTo>
                    <a:pt x="228" y="32"/>
                  </a:lnTo>
                  <a:lnTo>
                    <a:pt x="204" y="30"/>
                  </a:lnTo>
                  <a:lnTo>
                    <a:pt x="178" y="22"/>
                  </a:lnTo>
                  <a:lnTo>
                    <a:pt x="156" y="12"/>
                  </a:lnTo>
                  <a:lnTo>
                    <a:pt x="136" y="0"/>
                  </a:lnTo>
                  <a:lnTo>
                    <a:pt x="0" y="0"/>
                  </a:lnTo>
                  <a:lnTo>
                    <a:pt x="0" y="88"/>
                  </a:lnTo>
                  <a:lnTo>
                    <a:pt x="1334" y="88"/>
                  </a:lnTo>
                  <a:lnTo>
                    <a:pt x="1334" y="0"/>
                  </a:lnTo>
                  <a:lnTo>
                    <a:pt x="1146" y="0"/>
                  </a:lnTo>
                  <a:close/>
                </a:path>
              </a:pathLst>
            </a:custGeom>
            <a:solidFill>
              <a:srgbClr val="4596D1"/>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09" name="Freeform 32"/>
            <p:cNvSpPr>
              <a:spLocks/>
            </p:cNvSpPr>
            <p:nvPr/>
          </p:nvSpPr>
          <p:spPr bwMode="auto">
            <a:xfrm>
              <a:off x="295275" y="5405438"/>
              <a:ext cx="1609725" cy="908050"/>
            </a:xfrm>
            <a:custGeom>
              <a:avLst/>
              <a:gdLst>
                <a:gd name="T0" fmla="*/ 214 w 1014"/>
                <a:gd name="T1" fmla="*/ 562 h 572"/>
                <a:gd name="T2" fmla="*/ 214 w 1014"/>
                <a:gd name="T3" fmla="*/ 562 h 572"/>
                <a:gd name="T4" fmla="*/ 248 w 1014"/>
                <a:gd name="T5" fmla="*/ 568 h 572"/>
                <a:gd name="T6" fmla="*/ 284 w 1014"/>
                <a:gd name="T7" fmla="*/ 572 h 572"/>
                <a:gd name="T8" fmla="*/ 728 w 1014"/>
                <a:gd name="T9" fmla="*/ 572 h 572"/>
                <a:gd name="T10" fmla="*/ 728 w 1014"/>
                <a:gd name="T11" fmla="*/ 572 h 572"/>
                <a:gd name="T12" fmla="*/ 742 w 1014"/>
                <a:gd name="T13" fmla="*/ 570 h 572"/>
                <a:gd name="T14" fmla="*/ 742 w 1014"/>
                <a:gd name="T15" fmla="*/ 570 h 572"/>
                <a:gd name="T16" fmla="*/ 744 w 1014"/>
                <a:gd name="T17" fmla="*/ 558 h 572"/>
                <a:gd name="T18" fmla="*/ 748 w 1014"/>
                <a:gd name="T19" fmla="*/ 544 h 572"/>
                <a:gd name="T20" fmla="*/ 752 w 1014"/>
                <a:gd name="T21" fmla="*/ 532 h 572"/>
                <a:gd name="T22" fmla="*/ 758 w 1014"/>
                <a:gd name="T23" fmla="*/ 520 h 572"/>
                <a:gd name="T24" fmla="*/ 772 w 1014"/>
                <a:gd name="T25" fmla="*/ 498 h 572"/>
                <a:gd name="T26" fmla="*/ 792 w 1014"/>
                <a:gd name="T27" fmla="*/ 478 h 572"/>
                <a:gd name="T28" fmla="*/ 812 w 1014"/>
                <a:gd name="T29" fmla="*/ 462 h 572"/>
                <a:gd name="T30" fmla="*/ 824 w 1014"/>
                <a:gd name="T31" fmla="*/ 456 h 572"/>
                <a:gd name="T32" fmla="*/ 836 w 1014"/>
                <a:gd name="T33" fmla="*/ 450 h 572"/>
                <a:gd name="T34" fmla="*/ 850 w 1014"/>
                <a:gd name="T35" fmla="*/ 446 h 572"/>
                <a:gd name="T36" fmla="*/ 862 w 1014"/>
                <a:gd name="T37" fmla="*/ 444 h 572"/>
                <a:gd name="T38" fmla="*/ 876 w 1014"/>
                <a:gd name="T39" fmla="*/ 442 h 572"/>
                <a:gd name="T40" fmla="*/ 890 w 1014"/>
                <a:gd name="T41" fmla="*/ 440 h 572"/>
                <a:gd name="T42" fmla="*/ 890 w 1014"/>
                <a:gd name="T43" fmla="*/ 440 h 572"/>
                <a:gd name="T44" fmla="*/ 908 w 1014"/>
                <a:gd name="T45" fmla="*/ 442 h 572"/>
                <a:gd name="T46" fmla="*/ 926 w 1014"/>
                <a:gd name="T47" fmla="*/ 444 h 572"/>
                <a:gd name="T48" fmla="*/ 942 w 1014"/>
                <a:gd name="T49" fmla="*/ 450 h 572"/>
                <a:gd name="T50" fmla="*/ 956 w 1014"/>
                <a:gd name="T51" fmla="*/ 456 h 572"/>
                <a:gd name="T52" fmla="*/ 956 w 1014"/>
                <a:gd name="T53" fmla="*/ 456 h 572"/>
                <a:gd name="T54" fmla="*/ 970 w 1014"/>
                <a:gd name="T55" fmla="*/ 438 h 572"/>
                <a:gd name="T56" fmla="*/ 980 w 1014"/>
                <a:gd name="T57" fmla="*/ 418 h 572"/>
                <a:gd name="T58" fmla="*/ 990 w 1014"/>
                <a:gd name="T59" fmla="*/ 398 h 572"/>
                <a:gd name="T60" fmla="*/ 998 w 1014"/>
                <a:gd name="T61" fmla="*/ 378 h 572"/>
                <a:gd name="T62" fmla="*/ 1004 w 1014"/>
                <a:gd name="T63" fmla="*/ 356 h 572"/>
                <a:gd name="T64" fmla="*/ 1010 w 1014"/>
                <a:gd name="T65" fmla="*/ 332 h 572"/>
                <a:gd name="T66" fmla="*/ 1012 w 1014"/>
                <a:gd name="T67" fmla="*/ 310 h 572"/>
                <a:gd name="T68" fmla="*/ 1014 w 1014"/>
                <a:gd name="T69" fmla="*/ 286 h 572"/>
                <a:gd name="T70" fmla="*/ 1014 w 1014"/>
                <a:gd name="T71" fmla="*/ 0 h 572"/>
                <a:gd name="T72" fmla="*/ 0 w 1014"/>
                <a:gd name="T73" fmla="*/ 0 h 572"/>
                <a:gd name="T74" fmla="*/ 0 w 1014"/>
                <a:gd name="T75" fmla="*/ 286 h 572"/>
                <a:gd name="T76" fmla="*/ 0 w 1014"/>
                <a:gd name="T77" fmla="*/ 286 h 572"/>
                <a:gd name="T78" fmla="*/ 0 w 1014"/>
                <a:gd name="T79" fmla="*/ 308 h 572"/>
                <a:gd name="T80" fmla="*/ 2 w 1014"/>
                <a:gd name="T81" fmla="*/ 328 h 572"/>
                <a:gd name="T82" fmla="*/ 6 w 1014"/>
                <a:gd name="T83" fmla="*/ 348 h 572"/>
                <a:gd name="T84" fmla="*/ 12 w 1014"/>
                <a:gd name="T85" fmla="*/ 368 h 572"/>
                <a:gd name="T86" fmla="*/ 18 w 1014"/>
                <a:gd name="T87" fmla="*/ 388 h 572"/>
                <a:gd name="T88" fmla="*/ 26 w 1014"/>
                <a:gd name="T89" fmla="*/ 406 h 572"/>
                <a:gd name="T90" fmla="*/ 36 w 1014"/>
                <a:gd name="T91" fmla="*/ 424 h 572"/>
                <a:gd name="T92" fmla="*/ 46 w 1014"/>
                <a:gd name="T93" fmla="*/ 442 h 572"/>
                <a:gd name="T94" fmla="*/ 46 w 1014"/>
                <a:gd name="T95" fmla="*/ 442 h 572"/>
                <a:gd name="T96" fmla="*/ 66 w 1014"/>
                <a:gd name="T97" fmla="*/ 440 h 572"/>
                <a:gd name="T98" fmla="*/ 66 w 1014"/>
                <a:gd name="T99" fmla="*/ 440 h 572"/>
                <a:gd name="T100" fmla="*/ 80 w 1014"/>
                <a:gd name="T101" fmla="*/ 442 h 572"/>
                <a:gd name="T102" fmla="*/ 94 w 1014"/>
                <a:gd name="T103" fmla="*/ 442 h 572"/>
                <a:gd name="T104" fmla="*/ 120 w 1014"/>
                <a:gd name="T105" fmla="*/ 450 h 572"/>
                <a:gd name="T106" fmla="*/ 142 w 1014"/>
                <a:gd name="T107" fmla="*/ 460 h 572"/>
                <a:gd name="T108" fmla="*/ 164 w 1014"/>
                <a:gd name="T109" fmla="*/ 476 h 572"/>
                <a:gd name="T110" fmla="*/ 182 w 1014"/>
                <a:gd name="T111" fmla="*/ 494 h 572"/>
                <a:gd name="T112" fmla="*/ 196 w 1014"/>
                <a:gd name="T113" fmla="*/ 514 h 572"/>
                <a:gd name="T114" fmla="*/ 208 w 1014"/>
                <a:gd name="T115" fmla="*/ 538 h 572"/>
                <a:gd name="T116" fmla="*/ 214 w 1014"/>
                <a:gd name="T117" fmla="*/ 562 h 572"/>
                <a:gd name="T118" fmla="*/ 214 w 1014"/>
                <a:gd name="T119" fmla="*/ 56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4" h="572">
                  <a:moveTo>
                    <a:pt x="214" y="562"/>
                  </a:moveTo>
                  <a:lnTo>
                    <a:pt x="214" y="562"/>
                  </a:lnTo>
                  <a:lnTo>
                    <a:pt x="248" y="568"/>
                  </a:lnTo>
                  <a:lnTo>
                    <a:pt x="284" y="572"/>
                  </a:lnTo>
                  <a:lnTo>
                    <a:pt x="728" y="572"/>
                  </a:lnTo>
                  <a:lnTo>
                    <a:pt x="728" y="572"/>
                  </a:lnTo>
                  <a:lnTo>
                    <a:pt x="742" y="570"/>
                  </a:lnTo>
                  <a:lnTo>
                    <a:pt x="742" y="570"/>
                  </a:lnTo>
                  <a:lnTo>
                    <a:pt x="744" y="558"/>
                  </a:lnTo>
                  <a:lnTo>
                    <a:pt x="748" y="544"/>
                  </a:lnTo>
                  <a:lnTo>
                    <a:pt x="752" y="532"/>
                  </a:lnTo>
                  <a:lnTo>
                    <a:pt x="758" y="520"/>
                  </a:lnTo>
                  <a:lnTo>
                    <a:pt x="772" y="498"/>
                  </a:lnTo>
                  <a:lnTo>
                    <a:pt x="792" y="478"/>
                  </a:lnTo>
                  <a:lnTo>
                    <a:pt x="812" y="462"/>
                  </a:lnTo>
                  <a:lnTo>
                    <a:pt x="824" y="456"/>
                  </a:lnTo>
                  <a:lnTo>
                    <a:pt x="836" y="450"/>
                  </a:lnTo>
                  <a:lnTo>
                    <a:pt x="850" y="446"/>
                  </a:lnTo>
                  <a:lnTo>
                    <a:pt x="862" y="444"/>
                  </a:lnTo>
                  <a:lnTo>
                    <a:pt x="876" y="442"/>
                  </a:lnTo>
                  <a:lnTo>
                    <a:pt x="890" y="440"/>
                  </a:lnTo>
                  <a:lnTo>
                    <a:pt x="890" y="440"/>
                  </a:lnTo>
                  <a:lnTo>
                    <a:pt x="908" y="442"/>
                  </a:lnTo>
                  <a:lnTo>
                    <a:pt x="926" y="444"/>
                  </a:lnTo>
                  <a:lnTo>
                    <a:pt x="942" y="450"/>
                  </a:lnTo>
                  <a:lnTo>
                    <a:pt x="956" y="456"/>
                  </a:lnTo>
                  <a:lnTo>
                    <a:pt x="956" y="456"/>
                  </a:lnTo>
                  <a:lnTo>
                    <a:pt x="970" y="438"/>
                  </a:lnTo>
                  <a:lnTo>
                    <a:pt x="980" y="418"/>
                  </a:lnTo>
                  <a:lnTo>
                    <a:pt x="990" y="398"/>
                  </a:lnTo>
                  <a:lnTo>
                    <a:pt x="998" y="378"/>
                  </a:lnTo>
                  <a:lnTo>
                    <a:pt x="1004" y="356"/>
                  </a:lnTo>
                  <a:lnTo>
                    <a:pt x="1010" y="332"/>
                  </a:lnTo>
                  <a:lnTo>
                    <a:pt x="1012" y="310"/>
                  </a:lnTo>
                  <a:lnTo>
                    <a:pt x="1014" y="286"/>
                  </a:lnTo>
                  <a:lnTo>
                    <a:pt x="1014" y="0"/>
                  </a:lnTo>
                  <a:lnTo>
                    <a:pt x="0" y="0"/>
                  </a:lnTo>
                  <a:lnTo>
                    <a:pt x="0" y="286"/>
                  </a:lnTo>
                  <a:lnTo>
                    <a:pt x="0" y="286"/>
                  </a:lnTo>
                  <a:lnTo>
                    <a:pt x="0" y="308"/>
                  </a:lnTo>
                  <a:lnTo>
                    <a:pt x="2" y="328"/>
                  </a:lnTo>
                  <a:lnTo>
                    <a:pt x="6" y="348"/>
                  </a:lnTo>
                  <a:lnTo>
                    <a:pt x="12" y="368"/>
                  </a:lnTo>
                  <a:lnTo>
                    <a:pt x="18" y="388"/>
                  </a:lnTo>
                  <a:lnTo>
                    <a:pt x="26" y="406"/>
                  </a:lnTo>
                  <a:lnTo>
                    <a:pt x="36" y="424"/>
                  </a:lnTo>
                  <a:lnTo>
                    <a:pt x="46" y="442"/>
                  </a:lnTo>
                  <a:lnTo>
                    <a:pt x="46" y="442"/>
                  </a:lnTo>
                  <a:lnTo>
                    <a:pt x="66" y="440"/>
                  </a:lnTo>
                  <a:lnTo>
                    <a:pt x="66" y="440"/>
                  </a:lnTo>
                  <a:lnTo>
                    <a:pt x="80" y="442"/>
                  </a:lnTo>
                  <a:lnTo>
                    <a:pt x="94" y="442"/>
                  </a:lnTo>
                  <a:lnTo>
                    <a:pt x="120" y="450"/>
                  </a:lnTo>
                  <a:lnTo>
                    <a:pt x="142" y="460"/>
                  </a:lnTo>
                  <a:lnTo>
                    <a:pt x="164" y="476"/>
                  </a:lnTo>
                  <a:lnTo>
                    <a:pt x="182" y="494"/>
                  </a:lnTo>
                  <a:lnTo>
                    <a:pt x="196" y="514"/>
                  </a:lnTo>
                  <a:lnTo>
                    <a:pt x="208" y="538"/>
                  </a:lnTo>
                  <a:lnTo>
                    <a:pt x="214" y="562"/>
                  </a:lnTo>
                  <a:lnTo>
                    <a:pt x="214" y="562"/>
                  </a:lnTo>
                  <a:close/>
                </a:path>
              </a:pathLst>
            </a:custGeom>
            <a:solidFill>
              <a:schemeClr val="bg1"/>
            </a:solidFill>
            <a:ln w="12700">
              <a:solidFill>
                <a:srgbClr val="4596D1"/>
              </a:solid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10" name="Freeform 33"/>
            <p:cNvSpPr>
              <a:spLocks noEditPoints="1"/>
            </p:cNvSpPr>
            <p:nvPr/>
          </p:nvSpPr>
          <p:spPr bwMode="auto">
            <a:xfrm>
              <a:off x="161925" y="6103938"/>
              <a:ext cx="479425" cy="479425"/>
            </a:xfrm>
            <a:custGeom>
              <a:avLst/>
              <a:gdLst>
                <a:gd name="T0" fmla="*/ 298 w 302"/>
                <a:gd name="T1" fmla="*/ 122 h 302"/>
                <a:gd name="T2" fmla="*/ 280 w 302"/>
                <a:gd name="T3" fmla="*/ 74 h 302"/>
                <a:gd name="T4" fmla="*/ 248 w 302"/>
                <a:gd name="T5" fmla="*/ 36 h 302"/>
                <a:gd name="T6" fmla="*/ 204 w 302"/>
                <a:gd name="T7" fmla="*/ 10 h 302"/>
                <a:gd name="T8" fmla="*/ 164 w 302"/>
                <a:gd name="T9" fmla="*/ 2 h 302"/>
                <a:gd name="T10" fmla="*/ 150 w 302"/>
                <a:gd name="T11" fmla="*/ 0 h 302"/>
                <a:gd name="T12" fmla="*/ 130 w 302"/>
                <a:gd name="T13" fmla="*/ 2 h 302"/>
                <a:gd name="T14" fmla="*/ 104 w 302"/>
                <a:gd name="T15" fmla="*/ 8 h 302"/>
                <a:gd name="T16" fmla="*/ 78 w 302"/>
                <a:gd name="T17" fmla="*/ 18 h 302"/>
                <a:gd name="T18" fmla="*/ 38 w 302"/>
                <a:gd name="T19" fmla="*/ 52 h 302"/>
                <a:gd name="T20" fmla="*/ 16 w 302"/>
                <a:gd name="T21" fmla="*/ 84 h 302"/>
                <a:gd name="T22" fmla="*/ 6 w 302"/>
                <a:gd name="T23" fmla="*/ 110 h 302"/>
                <a:gd name="T24" fmla="*/ 0 w 302"/>
                <a:gd name="T25" fmla="*/ 136 h 302"/>
                <a:gd name="T26" fmla="*/ 0 w 302"/>
                <a:gd name="T27" fmla="*/ 150 h 302"/>
                <a:gd name="T28" fmla="*/ 4 w 302"/>
                <a:gd name="T29" fmla="*/ 186 h 302"/>
                <a:gd name="T30" fmla="*/ 16 w 302"/>
                <a:gd name="T31" fmla="*/ 218 h 302"/>
                <a:gd name="T32" fmla="*/ 34 w 302"/>
                <a:gd name="T33" fmla="*/ 246 h 302"/>
                <a:gd name="T34" fmla="*/ 58 w 302"/>
                <a:gd name="T35" fmla="*/ 270 h 302"/>
                <a:gd name="T36" fmla="*/ 78 w 302"/>
                <a:gd name="T37" fmla="*/ 282 h 302"/>
                <a:gd name="T38" fmla="*/ 126 w 302"/>
                <a:gd name="T39" fmla="*/ 300 h 302"/>
                <a:gd name="T40" fmla="*/ 150 w 302"/>
                <a:gd name="T41" fmla="*/ 302 h 302"/>
                <a:gd name="T42" fmla="*/ 200 w 302"/>
                <a:gd name="T43" fmla="*/ 292 h 302"/>
                <a:gd name="T44" fmla="*/ 244 w 302"/>
                <a:gd name="T45" fmla="*/ 270 h 302"/>
                <a:gd name="T46" fmla="*/ 256 w 302"/>
                <a:gd name="T47" fmla="*/ 258 h 302"/>
                <a:gd name="T48" fmla="*/ 278 w 302"/>
                <a:gd name="T49" fmla="*/ 232 h 302"/>
                <a:gd name="T50" fmla="*/ 292 w 302"/>
                <a:gd name="T51" fmla="*/ 202 h 302"/>
                <a:gd name="T52" fmla="*/ 300 w 302"/>
                <a:gd name="T53" fmla="*/ 168 h 302"/>
                <a:gd name="T54" fmla="*/ 302 w 302"/>
                <a:gd name="T55" fmla="*/ 150 h 302"/>
                <a:gd name="T56" fmla="*/ 298 w 302"/>
                <a:gd name="T57" fmla="*/ 122 h 302"/>
                <a:gd name="T58" fmla="*/ 150 w 302"/>
                <a:gd name="T59" fmla="*/ 96 h 302"/>
                <a:gd name="T60" fmla="*/ 162 w 302"/>
                <a:gd name="T61" fmla="*/ 96 h 302"/>
                <a:gd name="T62" fmla="*/ 182 w 302"/>
                <a:gd name="T63" fmla="*/ 104 h 302"/>
                <a:gd name="T64" fmla="*/ 196 w 302"/>
                <a:gd name="T65" fmla="*/ 120 h 302"/>
                <a:gd name="T66" fmla="*/ 206 w 302"/>
                <a:gd name="T67" fmla="*/ 140 h 302"/>
                <a:gd name="T68" fmla="*/ 206 w 302"/>
                <a:gd name="T69" fmla="*/ 150 h 302"/>
                <a:gd name="T70" fmla="*/ 202 w 302"/>
                <a:gd name="T71" fmla="*/ 172 h 302"/>
                <a:gd name="T72" fmla="*/ 190 w 302"/>
                <a:gd name="T73" fmla="*/ 190 h 302"/>
                <a:gd name="T74" fmla="*/ 172 w 302"/>
                <a:gd name="T75" fmla="*/ 202 h 302"/>
                <a:gd name="T76" fmla="*/ 150 w 302"/>
                <a:gd name="T77" fmla="*/ 206 h 302"/>
                <a:gd name="T78" fmla="*/ 140 w 302"/>
                <a:gd name="T79" fmla="*/ 206 h 302"/>
                <a:gd name="T80" fmla="*/ 120 w 302"/>
                <a:gd name="T81" fmla="*/ 196 h 302"/>
                <a:gd name="T82" fmla="*/ 104 w 302"/>
                <a:gd name="T83" fmla="*/ 182 h 302"/>
                <a:gd name="T84" fmla="*/ 96 w 302"/>
                <a:gd name="T85" fmla="*/ 162 h 302"/>
                <a:gd name="T86" fmla="*/ 96 w 302"/>
                <a:gd name="T87" fmla="*/ 150 h 302"/>
                <a:gd name="T88" fmla="*/ 100 w 302"/>
                <a:gd name="T89" fmla="*/ 130 h 302"/>
                <a:gd name="T90" fmla="*/ 112 w 302"/>
                <a:gd name="T91" fmla="*/ 112 h 302"/>
                <a:gd name="T92" fmla="*/ 130 w 302"/>
                <a:gd name="T93" fmla="*/ 100 h 302"/>
                <a:gd name="T94" fmla="*/ 150 w 302"/>
                <a:gd name="T9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2" h="302">
                  <a:moveTo>
                    <a:pt x="298" y="122"/>
                  </a:moveTo>
                  <a:lnTo>
                    <a:pt x="298" y="122"/>
                  </a:lnTo>
                  <a:lnTo>
                    <a:pt x="292" y="98"/>
                  </a:lnTo>
                  <a:lnTo>
                    <a:pt x="280" y="74"/>
                  </a:lnTo>
                  <a:lnTo>
                    <a:pt x="266" y="54"/>
                  </a:lnTo>
                  <a:lnTo>
                    <a:pt x="248" y="36"/>
                  </a:lnTo>
                  <a:lnTo>
                    <a:pt x="226" y="20"/>
                  </a:lnTo>
                  <a:lnTo>
                    <a:pt x="204" y="10"/>
                  </a:lnTo>
                  <a:lnTo>
                    <a:pt x="178" y="2"/>
                  </a:lnTo>
                  <a:lnTo>
                    <a:pt x="164" y="2"/>
                  </a:lnTo>
                  <a:lnTo>
                    <a:pt x="150" y="0"/>
                  </a:lnTo>
                  <a:lnTo>
                    <a:pt x="150" y="0"/>
                  </a:lnTo>
                  <a:lnTo>
                    <a:pt x="130" y="2"/>
                  </a:lnTo>
                  <a:lnTo>
                    <a:pt x="130" y="2"/>
                  </a:lnTo>
                  <a:lnTo>
                    <a:pt x="116" y="4"/>
                  </a:lnTo>
                  <a:lnTo>
                    <a:pt x="104" y="8"/>
                  </a:lnTo>
                  <a:lnTo>
                    <a:pt x="90" y="12"/>
                  </a:lnTo>
                  <a:lnTo>
                    <a:pt x="78" y="18"/>
                  </a:lnTo>
                  <a:lnTo>
                    <a:pt x="56" y="34"/>
                  </a:lnTo>
                  <a:lnTo>
                    <a:pt x="38" y="52"/>
                  </a:lnTo>
                  <a:lnTo>
                    <a:pt x="22" y="72"/>
                  </a:lnTo>
                  <a:lnTo>
                    <a:pt x="16" y="84"/>
                  </a:lnTo>
                  <a:lnTo>
                    <a:pt x="10" y="96"/>
                  </a:lnTo>
                  <a:lnTo>
                    <a:pt x="6" y="110"/>
                  </a:lnTo>
                  <a:lnTo>
                    <a:pt x="2" y="122"/>
                  </a:lnTo>
                  <a:lnTo>
                    <a:pt x="0" y="136"/>
                  </a:lnTo>
                  <a:lnTo>
                    <a:pt x="0" y="150"/>
                  </a:lnTo>
                  <a:lnTo>
                    <a:pt x="0" y="150"/>
                  </a:lnTo>
                  <a:lnTo>
                    <a:pt x="2" y="168"/>
                  </a:lnTo>
                  <a:lnTo>
                    <a:pt x="4" y="186"/>
                  </a:lnTo>
                  <a:lnTo>
                    <a:pt x="10" y="202"/>
                  </a:lnTo>
                  <a:lnTo>
                    <a:pt x="16" y="218"/>
                  </a:lnTo>
                  <a:lnTo>
                    <a:pt x="24" y="232"/>
                  </a:lnTo>
                  <a:lnTo>
                    <a:pt x="34" y="246"/>
                  </a:lnTo>
                  <a:lnTo>
                    <a:pt x="46" y="258"/>
                  </a:lnTo>
                  <a:lnTo>
                    <a:pt x="58" y="270"/>
                  </a:lnTo>
                  <a:lnTo>
                    <a:pt x="58" y="270"/>
                  </a:lnTo>
                  <a:lnTo>
                    <a:pt x="78" y="282"/>
                  </a:lnTo>
                  <a:lnTo>
                    <a:pt x="100" y="292"/>
                  </a:lnTo>
                  <a:lnTo>
                    <a:pt x="126" y="300"/>
                  </a:lnTo>
                  <a:lnTo>
                    <a:pt x="150" y="302"/>
                  </a:lnTo>
                  <a:lnTo>
                    <a:pt x="150" y="302"/>
                  </a:lnTo>
                  <a:lnTo>
                    <a:pt x="176" y="300"/>
                  </a:lnTo>
                  <a:lnTo>
                    <a:pt x="200" y="292"/>
                  </a:lnTo>
                  <a:lnTo>
                    <a:pt x="224" y="282"/>
                  </a:lnTo>
                  <a:lnTo>
                    <a:pt x="244" y="270"/>
                  </a:lnTo>
                  <a:lnTo>
                    <a:pt x="244" y="270"/>
                  </a:lnTo>
                  <a:lnTo>
                    <a:pt x="256" y="258"/>
                  </a:lnTo>
                  <a:lnTo>
                    <a:pt x="268" y="246"/>
                  </a:lnTo>
                  <a:lnTo>
                    <a:pt x="278" y="232"/>
                  </a:lnTo>
                  <a:lnTo>
                    <a:pt x="286" y="218"/>
                  </a:lnTo>
                  <a:lnTo>
                    <a:pt x="292" y="202"/>
                  </a:lnTo>
                  <a:lnTo>
                    <a:pt x="298" y="186"/>
                  </a:lnTo>
                  <a:lnTo>
                    <a:pt x="300" y="168"/>
                  </a:lnTo>
                  <a:lnTo>
                    <a:pt x="302" y="150"/>
                  </a:lnTo>
                  <a:lnTo>
                    <a:pt x="302" y="150"/>
                  </a:lnTo>
                  <a:lnTo>
                    <a:pt x="300" y="136"/>
                  </a:lnTo>
                  <a:lnTo>
                    <a:pt x="298" y="122"/>
                  </a:lnTo>
                  <a:lnTo>
                    <a:pt x="298" y="122"/>
                  </a:lnTo>
                  <a:close/>
                  <a:moveTo>
                    <a:pt x="150" y="96"/>
                  </a:moveTo>
                  <a:lnTo>
                    <a:pt x="150" y="96"/>
                  </a:lnTo>
                  <a:lnTo>
                    <a:pt x="162" y="96"/>
                  </a:lnTo>
                  <a:lnTo>
                    <a:pt x="172" y="100"/>
                  </a:lnTo>
                  <a:lnTo>
                    <a:pt x="182" y="104"/>
                  </a:lnTo>
                  <a:lnTo>
                    <a:pt x="190" y="112"/>
                  </a:lnTo>
                  <a:lnTo>
                    <a:pt x="196" y="120"/>
                  </a:lnTo>
                  <a:lnTo>
                    <a:pt x="202" y="130"/>
                  </a:lnTo>
                  <a:lnTo>
                    <a:pt x="206" y="140"/>
                  </a:lnTo>
                  <a:lnTo>
                    <a:pt x="206" y="150"/>
                  </a:lnTo>
                  <a:lnTo>
                    <a:pt x="206" y="150"/>
                  </a:lnTo>
                  <a:lnTo>
                    <a:pt x="206" y="162"/>
                  </a:lnTo>
                  <a:lnTo>
                    <a:pt x="202" y="172"/>
                  </a:lnTo>
                  <a:lnTo>
                    <a:pt x="196" y="182"/>
                  </a:lnTo>
                  <a:lnTo>
                    <a:pt x="190" y="190"/>
                  </a:lnTo>
                  <a:lnTo>
                    <a:pt x="182" y="196"/>
                  </a:lnTo>
                  <a:lnTo>
                    <a:pt x="172" y="202"/>
                  </a:lnTo>
                  <a:lnTo>
                    <a:pt x="162" y="206"/>
                  </a:lnTo>
                  <a:lnTo>
                    <a:pt x="150" y="206"/>
                  </a:lnTo>
                  <a:lnTo>
                    <a:pt x="150" y="206"/>
                  </a:lnTo>
                  <a:lnTo>
                    <a:pt x="140" y="206"/>
                  </a:lnTo>
                  <a:lnTo>
                    <a:pt x="130" y="202"/>
                  </a:lnTo>
                  <a:lnTo>
                    <a:pt x="120" y="196"/>
                  </a:lnTo>
                  <a:lnTo>
                    <a:pt x="112" y="190"/>
                  </a:lnTo>
                  <a:lnTo>
                    <a:pt x="104" y="182"/>
                  </a:lnTo>
                  <a:lnTo>
                    <a:pt x="100" y="172"/>
                  </a:lnTo>
                  <a:lnTo>
                    <a:pt x="96" y="162"/>
                  </a:lnTo>
                  <a:lnTo>
                    <a:pt x="96" y="150"/>
                  </a:lnTo>
                  <a:lnTo>
                    <a:pt x="96" y="150"/>
                  </a:lnTo>
                  <a:lnTo>
                    <a:pt x="96" y="140"/>
                  </a:lnTo>
                  <a:lnTo>
                    <a:pt x="100" y="130"/>
                  </a:lnTo>
                  <a:lnTo>
                    <a:pt x="104" y="120"/>
                  </a:lnTo>
                  <a:lnTo>
                    <a:pt x="112" y="112"/>
                  </a:lnTo>
                  <a:lnTo>
                    <a:pt x="120" y="104"/>
                  </a:lnTo>
                  <a:lnTo>
                    <a:pt x="130" y="100"/>
                  </a:lnTo>
                  <a:lnTo>
                    <a:pt x="140" y="96"/>
                  </a:lnTo>
                  <a:lnTo>
                    <a:pt x="150" y="96"/>
                  </a:lnTo>
                  <a:lnTo>
                    <a:pt x="150" y="9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11" name="Freeform 34"/>
            <p:cNvSpPr>
              <a:spLocks noEditPoints="1"/>
            </p:cNvSpPr>
            <p:nvPr/>
          </p:nvSpPr>
          <p:spPr bwMode="auto">
            <a:xfrm>
              <a:off x="1470025" y="6103938"/>
              <a:ext cx="476250" cy="479425"/>
            </a:xfrm>
            <a:custGeom>
              <a:avLst/>
              <a:gdLst>
                <a:gd name="T0" fmla="*/ 216 w 300"/>
                <a:gd name="T1" fmla="*/ 16 h 302"/>
                <a:gd name="T2" fmla="*/ 186 w 300"/>
                <a:gd name="T3" fmla="*/ 4 h 302"/>
                <a:gd name="T4" fmla="*/ 150 w 300"/>
                <a:gd name="T5" fmla="*/ 0 h 302"/>
                <a:gd name="T6" fmla="*/ 136 w 300"/>
                <a:gd name="T7" fmla="*/ 2 h 302"/>
                <a:gd name="T8" fmla="*/ 110 w 300"/>
                <a:gd name="T9" fmla="*/ 6 h 302"/>
                <a:gd name="T10" fmla="*/ 84 w 300"/>
                <a:gd name="T11" fmla="*/ 16 h 302"/>
                <a:gd name="T12" fmla="*/ 52 w 300"/>
                <a:gd name="T13" fmla="*/ 38 h 302"/>
                <a:gd name="T14" fmla="*/ 18 w 300"/>
                <a:gd name="T15" fmla="*/ 80 h 302"/>
                <a:gd name="T16" fmla="*/ 8 w 300"/>
                <a:gd name="T17" fmla="*/ 104 h 302"/>
                <a:gd name="T18" fmla="*/ 2 w 300"/>
                <a:gd name="T19" fmla="*/ 130 h 302"/>
                <a:gd name="T20" fmla="*/ 0 w 300"/>
                <a:gd name="T21" fmla="*/ 150 h 302"/>
                <a:gd name="T22" fmla="*/ 0 w 300"/>
                <a:gd name="T23" fmla="*/ 168 h 302"/>
                <a:gd name="T24" fmla="*/ 8 w 300"/>
                <a:gd name="T25" fmla="*/ 202 h 302"/>
                <a:gd name="T26" fmla="*/ 24 w 300"/>
                <a:gd name="T27" fmla="*/ 232 h 302"/>
                <a:gd name="T28" fmla="*/ 46 w 300"/>
                <a:gd name="T29" fmla="*/ 258 h 302"/>
                <a:gd name="T30" fmla="*/ 58 w 300"/>
                <a:gd name="T31" fmla="*/ 270 h 302"/>
                <a:gd name="T32" fmla="*/ 100 w 300"/>
                <a:gd name="T33" fmla="*/ 292 h 302"/>
                <a:gd name="T34" fmla="*/ 150 w 300"/>
                <a:gd name="T35" fmla="*/ 302 h 302"/>
                <a:gd name="T36" fmla="*/ 176 w 300"/>
                <a:gd name="T37" fmla="*/ 300 h 302"/>
                <a:gd name="T38" fmla="*/ 222 w 300"/>
                <a:gd name="T39" fmla="*/ 282 h 302"/>
                <a:gd name="T40" fmla="*/ 244 w 300"/>
                <a:gd name="T41" fmla="*/ 270 h 302"/>
                <a:gd name="T42" fmla="*/ 266 w 300"/>
                <a:gd name="T43" fmla="*/ 246 h 302"/>
                <a:gd name="T44" fmla="*/ 286 w 300"/>
                <a:gd name="T45" fmla="*/ 218 h 302"/>
                <a:gd name="T46" fmla="*/ 296 w 300"/>
                <a:gd name="T47" fmla="*/ 186 h 302"/>
                <a:gd name="T48" fmla="*/ 300 w 300"/>
                <a:gd name="T49" fmla="*/ 150 h 302"/>
                <a:gd name="T50" fmla="*/ 300 w 300"/>
                <a:gd name="T51" fmla="*/ 128 h 302"/>
                <a:gd name="T52" fmla="*/ 288 w 300"/>
                <a:gd name="T53" fmla="*/ 88 h 302"/>
                <a:gd name="T54" fmla="*/ 266 w 300"/>
                <a:gd name="T55" fmla="*/ 54 h 302"/>
                <a:gd name="T56" fmla="*/ 234 w 300"/>
                <a:gd name="T57" fmla="*/ 26 h 302"/>
                <a:gd name="T58" fmla="*/ 216 w 300"/>
                <a:gd name="T59" fmla="*/ 16 h 302"/>
                <a:gd name="T60" fmla="*/ 150 w 300"/>
                <a:gd name="T61" fmla="*/ 96 h 302"/>
                <a:gd name="T62" fmla="*/ 172 w 300"/>
                <a:gd name="T63" fmla="*/ 100 h 302"/>
                <a:gd name="T64" fmla="*/ 190 w 300"/>
                <a:gd name="T65" fmla="*/ 112 h 302"/>
                <a:gd name="T66" fmla="*/ 202 w 300"/>
                <a:gd name="T67" fmla="*/ 130 h 302"/>
                <a:gd name="T68" fmla="*/ 206 w 300"/>
                <a:gd name="T69" fmla="*/ 150 h 302"/>
                <a:gd name="T70" fmla="*/ 204 w 300"/>
                <a:gd name="T71" fmla="*/ 162 h 302"/>
                <a:gd name="T72" fmla="*/ 196 w 300"/>
                <a:gd name="T73" fmla="*/ 182 h 302"/>
                <a:gd name="T74" fmla="*/ 182 w 300"/>
                <a:gd name="T75" fmla="*/ 196 h 302"/>
                <a:gd name="T76" fmla="*/ 162 w 300"/>
                <a:gd name="T77" fmla="*/ 206 h 302"/>
                <a:gd name="T78" fmla="*/ 150 w 300"/>
                <a:gd name="T79" fmla="*/ 206 h 302"/>
                <a:gd name="T80" fmla="*/ 128 w 300"/>
                <a:gd name="T81" fmla="*/ 202 h 302"/>
                <a:gd name="T82" fmla="*/ 112 w 300"/>
                <a:gd name="T83" fmla="*/ 190 h 302"/>
                <a:gd name="T84" fmla="*/ 100 w 300"/>
                <a:gd name="T85" fmla="*/ 172 h 302"/>
                <a:gd name="T86" fmla="*/ 94 w 300"/>
                <a:gd name="T87" fmla="*/ 150 h 302"/>
                <a:gd name="T88" fmla="*/ 96 w 300"/>
                <a:gd name="T89" fmla="*/ 140 h 302"/>
                <a:gd name="T90" fmla="*/ 104 w 300"/>
                <a:gd name="T91" fmla="*/ 120 h 302"/>
                <a:gd name="T92" fmla="*/ 120 w 300"/>
                <a:gd name="T93" fmla="*/ 104 h 302"/>
                <a:gd name="T94" fmla="*/ 140 w 300"/>
                <a:gd name="T95" fmla="*/ 96 h 302"/>
                <a:gd name="T96" fmla="*/ 150 w 300"/>
                <a:gd name="T97"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302">
                  <a:moveTo>
                    <a:pt x="216" y="16"/>
                  </a:moveTo>
                  <a:lnTo>
                    <a:pt x="216" y="16"/>
                  </a:lnTo>
                  <a:lnTo>
                    <a:pt x="202" y="10"/>
                  </a:lnTo>
                  <a:lnTo>
                    <a:pt x="186" y="4"/>
                  </a:lnTo>
                  <a:lnTo>
                    <a:pt x="168" y="2"/>
                  </a:lnTo>
                  <a:lnTo>
                    <a:pt x="150" y="0"/>
                  </a:lnTo>
                  <a:lnTo>
                    <a:pt x="150" y="0"/>
                  </a:lnTo>
                  <a:lnTo>
                    <a:pt x="136" y="2"/>
                  </a:lnTo>
                  <a:lnTo>
                    <a:pt x="122" y="4"/>
                  </a:lnTo>
                  <a:lnTo>
                    <a:pt x="110" y="6"/>
                  </a:lnTo>
                  <a:lnTo>
                    <a:pt x="96" y="10"/>
                  </a:lnTo>
                  <a:lnTo>
                    <a:pt x="84" y="16"/>
                  </a:lnTo>
                  <a:lnTo>
                    <a:pt x="72" y="22"/>
                  </a:lnTo>
                  <a:lnTo>
                    <a:pt x="52" y="38"/>
                  </a:lnTo>
                  <a:lnTo>
                    <a:pt x="32" y="58"/>
                  </a:lnTo>
                  <a:lnTo>
                    <a:pt x="18" y="80"/>
                  </a:lnTo>
                  <a:lnTo>
                    <a:pt x="12" y="92"/>
                  </a:lnTo>
                  <a:lnTo>
                    <a:pt x="8" y="104"/>
                  </a:lnTo>
                  <a:lnTo>
                    <a:pt x="4" y="118"/>
                  </a:lnTo>
                  <a:lnTo>
                    <a:pt x="2" y="130"/>
                  </a:lnTo>
                  <a:lnTo>
                    <a:pt x="2" y="130"/>
                  </a:lnTo>
                  <a:lnTo>
                    <a:pt x="0" y="150"/>
                  </a:lnTo>
                  <a:lnTo>
                    <a:pt x="0" y="150"/>
                  </a:lnTo>
                  <a:lnTo>
                    <a:pt x="0" y="168"/>
                  </a:lnTo>
                  <a:lnTo>
                    <a:pt x="4" y="186"/>
                  </a:lnTo>
                  <a:lnTo>
                    <a:pt x="8" y="202"/>
                  </a:lnTo>
                  <a:lnTo>
                    <a:pt x="16" y="218"/>
                  </a:lnTo>
                  <a:lnTo>
                    <a:pt x="24" y="232"/>
                  </a:lnTo>
                  <a:lnTo>
                    <a:pt x="34" y="246"/>
                  </a:lnTo>
                  <a:lnTo>
                    <a:pt x="46" y="258"/>
                  </a:lnTo>
                  <a:lnTo>
                    <a:pt x="58" y="270"/>
                  </a:lnTo>
                  <a:lnTo>
                    <a:pt x="58" y="270"/>
                  </a:lnTo>
                  <a:lnTo>
                    <a:pt x="78" y="282"/>
                  </a:lnTo>
                  <a:lnTo>
                    <a:pt x="100" y="292"/>
                  </a:lnTo>
                  <a:lnTo>
                    <a:pt x="124" y="300"/>
                  </a:lnTo>
                  <a:lnTo>
                    <a:pt x="150" y="302"/>
                  </a:lnTo>
                  <a:lnTo>
                    <a:pt x="150" y="302"/>
                  </a:lnTo>
                  <a:lnTo>
                    <a:pt x="176" y="300"/>
                  </a:lnTo>
                  <a:lnTo>
                    <a:pt x="200" y="292"/>
                  </a:lnTo>
                  <a:lnTo>
                    <a:pt x="222" y="282"/>
                  </a:lnTo>
                  <a:lnTo>
                    <a:pt x="244" y="270"/>
                  </a:lnTo>
                  <a:lnTo>
                    <a:pt x="244" y="270"/>
                  </a:lnTo>
                  <a:lnTo>
                    <a:pt x="256" y="258"/>
                  </a:lnTo>
                  <a:lnTo>
                    <a:pt x="266" y="246"/>
                  </a:lnTo>
                  <a:lnTo>
                    <a:pt x="276" y="232"/>
                  </a:lnTo>
                  <a:lnTo>
                    <a:pt x="286" y="218"/>
                  </a:lnTo>
                  <a:lnTo>
                    <a:pt x="292" y="202"/>
                  </a:lnTo>
                  <a:lnTo>
                    <a:pt x="296" y="186"/>
                  </a:lnTo>
                  <a:lnTo>
                    <a:pt x="300" y="168"/>
                  </a:lnTo>
                  <a:lnTo>
                    <a:pt x="300" y="150"/>
                  </a:lnTo>
                  <a:lnTo>
                    <a:pt x="300" y="150"/>
                  </a:lnTo>
                  <a:lnTo>
                    <a:pt x="300" y="128"/>
                  </a:lnTo>
                  <a:lnTo>
                    <a:pt x="294" y="108"/>
                  </a:lnTo>
                  <a:lnTo>
                    <a:pt x="288" y="88"/>
                  </a:lnTo>
                  <a:lnTo>
                    <a:pt x="278" y="70"/>
                  </a:lnTo>
                  <a:lnTo>
                    <a:pt x="266" y="54"/>
                  </a:lnTo>
                  <a:lnTo>
                    <a:pt x="250" y="40"/>
                  </a:lnTo>
                  <a:lnTo>
                    <a:pt x="234" y="26"/>
                  </a:lnTo>
                  <a:lnTo>
                    <a:pt x="216" y="16"/>
                  </a:lnTo>
                  <a:lnTo>
                    <a:pt x="216" y="16"/>
                  </a:lnTo>
                  <a:close/>
                  <a:moveTo>
                    <a:pt x="150" y="96"/>
                  </a:moveTo>
                  <a:lnTo>
                    <a:pt x="150" y="96"/>
                  </a:lnTo>
                  <a:lnTo>
                    <a:pt x="162" y="96"/>
                  </a:lnTo>
                  <a:lnTo>
                    <a:pt x="172" y="100"/>
                  </a:lnTo>
                  <a:lnTo>
                    <a:pt x="182" y="104"/>
                  </a:lnTo>
                  <a:lnTo>
                    <a:pt x="190" y="112"/>
                  </a:lnTo>
                  <a:lnTo>
                    <a:pt x="196" y="120"/>
                  </a:lnTo>
                  <a:lnTo>
                    <a:pt x="202" y="130"/>
                  </a:lnTo>
                  <a:lnTo>
                    <a:pt x="204" y="140"/>
                  </a:lnTo>
                  <a:lnTo>
                    <a:pt x="206" y="150"/>
                  </a:lnTo>
                  <a:lnTo>
                    <a:pt x="206" y="150"/>
                  </a:lnTo>
                  <a:lnTo>
                    <a:pt x="204" y="162"/>
                  </a:lnTo>
                  <a:lnTo>
                    <a:pt x="202" y="172"/>
                  </a:lnTo>
                  <a:lnTo>
                    <a:pt x="196" y="182"/>
                  </a:lnTo>
                  <a:lnTo>
                    <a:pt x="190" y="190"/>
                  </a:lnTo>
                  <a:lnTo>
                    <a:pt x="182" y="196"/>
                  </a:lnTo>
                  <a:lnTo>
                    <a:pt x="172" y="202"/>
                  </a:lnTo>
                  <a:lnTo>
                    <a:pt x="162" y="206"/>
                  </a:lnTo>
                  <a:lnTo>
                    <a:pt x="150" y="206"/>
                  </a:lnTo>
                  <a:lnTo>
                    <a:pt x="150" y="206"/>
                  </a:lnTo>
                  <a:lnTo>
                    <a:pt x="140" y="206"/>
                  </a:lnTo>
                  <a:lnTo>
                    <a:pt x="128" y="202"/>
                  </a:lnTo>
                  <a:lnTo>
                    <a:pt x="120" y="196"/>
                  </a:lnTo>
                  <a:lnTo>
                    <a:pt x="112" y="190"/>
                  </a:lnTo>
                  <a:lnTo>
                    <a:pt x="104" y="182"/>
                  </a:lnTo>
                  <a:lnTo>
                    <a:pt x="100" y="172"/>
                  </a:lnTo>
                  <a:lnTo>
                    <a:pt x="96" y="162"/>
                  </a:lnTo>
                  <a:lnTo>
                    <a:pt x="94" y="150"/>
                  </a:lnTo>
                  <a:lnTo>
                    <a:pt x="94" y="150"/>
                  </a:lnTo>
                  <a:lnTo>
                    <a:pt x="96" y="140"/>
                  </a:lnTo>
                  <a:lnTo>
                    <a:pt x="100" y="130"/>
                  </a:lnTo>
                  <a:lnTo>
                    <a:pt x="104" y="120"/>
                  </a:lnTo>
                  <a:lnTo>
                    <a:pt x="112" y="112"/>
                  </a:lnTo>
                  <a:lnTo>
                    <a:pt x="120" y="104"/>
                  </a:lnTo>
                  <a:lnTo>
                    <a:pt x="128" y="100"/>
                  </a:lnTo>
                  <a:lnTo>
                    <a:pt x="140" y="96"/>
                  </a:lnTo>
                  <a:lnTo>
                    <a:pt x="150" y="96"/>
                  </a:lnTo>
                  <a:lnTo>
                    <a:pt x="150" y="9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sp>
          <p:nvSpPr>
            <p:cNvPr id="112" name="Rectangle 35"/>
            <p:cNvSpPr>
              <a:spLocks noChangeArrowheads="1"/>
            </p:cNvSpPr>
            <p:nvPr/>
          </p:nvSpPr>
          <p:spPr bwMode="auto">
            <a:xfrm>
              <a:off x="107950" y="5227638"/>
              <a:ext cx="2006600" cy="133350"/>
            </a:xfrm>
            <a:prstGeom prst="rect">
              <a:avLst/>
            </a:prstGeom>
            <a:solidFill>
              <a:srgbClr val="4596D1"/>
            </a:solidFill>
            <a:ln>
              <a:noFill/>
            </a:ln>
          </p:spPr>
          <p:txBody>
            <a:bodyPr vert="horz" wrap="square" lIns="68580" tIns="34290" rIns="68580" bIns="34290" numCol="1" anchor="t" anchorCtr="0" compatLnSpc="1">
              <a:prstTxWarp prst="textNoShape">
                <a:avLst/>
              </a:prstTxWarp>
            </a:bodyPr>
            <a:lstStyle/>
            <a:p>
              <a:pPr defTabSz="884491"/>
              <a:endParaRPr lang="ru-RU" sz="1300" dirty="0">
                <a:solidFill>
                  <a:srgbClr val="414142"/>
                </a:solidFill>
                <a:latin typeface="Arial" panose="020B0604020202020204" pitchFamily="34" charset="0"/>
              </a:endParaRPr>
            </a:p>
          </p:txBody>
        </p:sp>
      </p:grpSp>
      <p:pic>
        <p:nvPicPr>
          <p:cNvPr id="113" name="Picture 16"/>
          <p:cNvPicPr>
            <a:picLocks noChangeAspect="1" noChangeArrowheads="1"/>
          </p:cNvPicPr>
          <p:nvPr/>
        </p:nvPicPr>
        <p:blipFill>
          <a:blip r:embed="rId3" cstate="screen">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5200331" y="4900245"/>
            <a:ext cx="429344" cy="440252"/>
          </a:xfrm>
          <a:prstGeom prst="rect">
            <a:avLst/>
          </a:prstGeom>
          <a:noFill/>
          <a:ln>
            <a:noFill/>
          </a:ln>
          <a:effectLst/>
          <a:extLst/>
        </p:spPr>
      </p:pic>
      <p:sp>
        <p:nvSpPr>
          <p:cNvPr id="114" name="TextBox 113"/>
          <p:cNvSpPr txBox="1"/>
          <p:nvPr/>
        </p:nvSpPr>
        <p:spPr>
          <a:xfrm>
            <a:off x="5847656" y="4071983"/>
            <a:ext cx="722668" cy="445839"/>
          </a:xfrm>
          <a:prstGeom prst="rect">
            <a:avLst/>
          </a:prstGeom>
          <a:noFill/>
        </p:spPr>
        <p:txBody>
          <a:bodyPr wrap="square" lIns="51900" tIns="25949" rIns="51900" bIns="25949">
            <a:spAutoFit/>
          </a:bodyPr>
          <a:lstStyle>
            <a:defPPr>
              <a:defRPr lang="ru-RU"/>
            </a:defPPr>
            <a:lvl1pPr algn="ctr" defTabSz="525285">
              <a:defRPr sz="1050" kern="0">
                <a:cs typeface="Arial"/>
              </a:defRPr>
            </a:lvl1pPr>
          </a:lstStyle>
          <a:p>
            <a:r>
              <a:rPr lang="en-US" sz="1000" dirty="0">
                <a:solidFill>
                  <a:srgbClr val="191919"/>
                </a:solidFill>
                <a:latin typeface="Arial" panose="020B0604020202020204" pitchFamily="34" charset="0"/>
                <a:cs typeface="Arial" panose="020B0604020202020204" pitchFamily="34" charset="0"/>
                <a:sym typeface="Arial"/>
              </a:rPr>
              <a:t>Nuclear icebreaker fleet</a:t>
            </a:r>
            <a:endParaRPr lang="ru-RU" sz="1000" dirty="0">
              <a:solidFill>
                <a:srgbClr val="191919"/>
              </a:solidFill>
              <a:latin typeface="Arial" panose="020B0604020202020204" pitchFamily="34" charset="0"/>
              <a:cs typeface="Arial" panose="020B0604020202020204" pitchFamily="34" charset="0"/>
              <a:sym typeface="Arial"/>
            </a:endParaRPr>
          </a:p>
        </p:txBody>
      </p:sp>
      <p:sp>
        <p:nvSpPr>
          <p:cNvPr id="115" name="Овал 114"/>
          <p:cNvSpPr/>
          <p:nvPr/>
        </p:nvSpPr>
        <p:spPr>
          <a:xfrm>
            <a:off x="6874400" y="3342319"/>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116" name="TextBox 115"/>
          <p:cNvSpPr txBox="1"/>
          <p:nvPr/>
        </p:nvSpPr>
        <p:spPr>
          <a:xfrm>
            <a:off x="4989016" y="4153726"/>
            <a:ext cx="868059" cy="514070"/>
          </a:xfrm>
          <a:prstGeom prst="rect">
            <a:avLst/>
          </a:prstGeom>
          <a:noFill/>
        </p:spPr>
        <p:txBody>
          <a:bodyPr wrap="square" lIns="51900" tIns="25949" rIns="51900" bIns="25949">
            <a:spAutoFit/>
          </a:bodyPr>
          <a:lstStyle>
            <a:defPPr>
              <a:defRPr lang="ru-RU"/>
            </a:defPPr>
            <a:lvl1pPr algn="ctr" defTabSz="525285">
              <a:defRPr sz="1050" kern="0">
                <a:cs typeface="Arial"/>
              </a:defRPr>
            </a:lvl1pPr>
          </a:lstStyle>
          <a:p>
            <a:r>
              <a:rPr lang="en-US" sz="1000" dirty="0" smtClean="0">
                <a:solidFill>
                  <a:srgbClr val="191919"/>
                </a:solidFill>
                <a:latin typeface="Arial" panose="020B0604020202020204" pitchFamily="34" charset="0"/>
                <a:cs typeface="Arial" panose="020B0604020202020204" pitchFamily="34" charset="0"/>
                <a:sym typeface="Arial"/>
              </a:rPr>
              <a:t>Space Nuclear </a:t>
            </a:r>
            <a:r>
              <a:rPr lang="en-US" sz="1000" dirty="0">
                <a:solidFill>
                  <a:srgbClr val="191919"/>
                </a:solidFill>
                <a:latin typeface="Arial" panose="020B0604020202020204" pitchFamily="34" charset="0"/>
                <a:cs typeface="Arial" panose="020B0604020202020204" pitchFamily="34" charset="0"/>
                <a:sym typeface="Arial"/>
              </a:rPr>
              <a:t>P</a:t>
            </a:r>
            <a:r>
              <a:rPr lang="en-US" sz="1000" dirty="0" smtClean="0">
                <a:solidFill>
                  <a:srgbClr val="191919"/>
                </a:solidFill>
                <a:latin typeface="Arial" panose="020B0604020202020204" pitchFamily="34" charset="0"/>
                <a:cs typeface="Arial" panose="020B0604020202020204" pitchFamily="34" charset="0"/>
                <a:sym typeface="Arial"/>
              </a:rPr>
              <a:t>ower units</a:t>
            </a:r>
            <a:endParaRPr lang="ru-RU" sz="1000" dirty="0">
              <a:solidFill>
                <a:srgbClr val="191919"/>
              </a:solidFill>
              <a:latin typeface="Arial" panose="020B0604020202020204" pitchFamily="34" charset="0"/>
              <a:cs typeface="Arial" panose="020B0604020202020204" pitchFamily="34" charset="0"/>
              <a:sym typeface="Arial"/>
            </a:endParaRPr>
          </a:p>
        </p:txBody>
      </p:sp>
      <p:pic>
        <p:nvPicPr>
          <p:cNvPr id="117" name="Picture 47"/>
          <p:cNvPicPr>
            <a:picLocks noChangeAspect="1"/>
          </p:cNvPicPr>
          <p:nvPr/>
        </p:nvPicPr>
        <p:blipFill rotWithShape="1">
          <a:blip r:embed="rId5" cstate="print">
            <a:clrChange>
              <a:clrFrom>
                <a:srgbClr val="FFFFFF"/>
              </a:clrFrom>
              <a:clrTo>
                <a:srgbClr val="FFFFFF">
                  <a:alpha val="0"/>
                </a:srgbClr>
              </a:clrTo>
            </a:clrChange>
          </a:blip>
          <a:srcRect l="15240" t="2451" r="71298" b="70789"/>
          <a:stretch/>
        </p:blipFill>
        <p:spPr>
          <a:xfrm>
            <a:off x="4305041" y="3054979"/>
            <a:ext cx="773605" cy="886581"/>
          </a:xfrm>
          <a:prstGeom prst="rect">
            <a:avLst/>
          </a:prstGeom>
        </p:spPr>
      </p:pic>
      <p:pic>
        <p:nvPicPr>
          <p:cNvPr id="118" name="Рисунок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273" y="1730011"/>
            <a:ext cx="620398" cy="357950"/>
          </a:xfrm>
          <a:prstGeom prst="rect">
            <a:avLst/>
          </a:prstGeom>
        </p:spPr>
      </p:pic>
      <p:pic>
        <p:nvPicPr>
          <p:cNvPr id="119" name="Рисунок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8633" y="1761830"/>
            <a:ext cx="435545" cy="436829"/>
          </a:xfrm>
          <a:prstGeom prst="rect">
            <a:avLst/>
          </a:prstGeom>
        </p:spPr>
      </p:pic>
      <p:grpSp>
        <p:nvGrpSpPr>
          <p:cNvPr id="120" name="Группа 119"/>
          <p:cNvGrpSpPr/>
          <p:nvPr/>
        </p:nvGrpSpPr>
        <p:grpSpPr>
          <a:xfrm>
            <a:off x="2357772" y="2169438"/>
            <a:ext cx="391803" cy="348500"/>
            <a:chOff x="2860676" y="4043363"/>
            <a:chExt cx="682625" cy="592138"/>
          </a:xfrm>
          <a:solidFill>
            <a:schemeClr val="accent1"/>
          </a:solidFill>
        </p:grpSpPr>
        <p:sp>
          <p:nvSpPr>
            <p:cNvPr id="121" name="Freeform 12"/>
            <p:cNvSpPr>
              <a:spLocks noEditPoints="1"/>
            </p:cNvSpPr>
            <p:nvPr/>
          </p:nvSpPr>
          <p:spPr bwMode="auto">
            <a:xfrm>
              <a:off x="2860676" y="4043363"/>
              <a:ext cx="682625" cy="592138"/>
            </a:xfrm>
            <a:custGeom>
              <a:avLst/>
              <a:gdLst>
                <a:gd name="T0" fmla="*/ 322 w 430"/>
                <a:gd name="T1" fmla="*/ 0 h 373"/>
                <a:gd name="T2" fmla="*/ 107 w 430"/>
                <a:gd name="T3" fmla="*/ 0 h 373"/>
                <a:gd name="T4" fmla="*/ 0 w 430"/>
                <a:gd name="T5" fmla="*/ 186 h 373"/>
                <a:gd name="T6" fmla="*/ 107 w 430"/>
                <a:gd name="T7" fmla="*/ 373 h 373"/>
                <a:gd name="T8" fmla="*/ 322 w 430"/>
                <a:gd name="T9" fmla="*/ 373 h 373"/>
                <a:gd name="T10" fmla="*/ 430 w 430"/>
                <a:gd name="T11" fmla="*/ 186 h 373"/>
                <a:gd name="T12" fmla="*/ 322 w 430"/>
                <a:gd name="T13" fmla="*/ 0 h 373"/>
                <a:gd name="T14" fmla="*/ 315 w 430"/>
                <a:gd name="T15" fmla="*/ 361 h 373"/>
                <a:gd name="T16" fmla="*/ 114 w 430"/>
                <a:gd name="T17" fmla="*/ 361 h 373"/>
                <a:gd name="T18" fmla="*/ 13 w 430"/>
                <a:gd name="T19" fmla="*/ 186 h 373"/>
                <a:gd name="T20" fmla="*/ 114 w 430"/>
                <a:gd name="T21" fmla="*/ 12 h 373"/>
                <a:gd name="T22" fmla="*/ 315 w 430"/>
                <a:gd name="T23" fmla="*/ 12 h 373"/>
                <a:gd name="T24" fmla="*/ 417 w 430"/>
                <a:gd name="T25" fmla="*/ 186 h 373"/>
                <a:gd name="T26" fmla="*/ 315 w 430"/>
                <a:gd name="T27" fmla="*/ 36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0" h="373">
                  <a:moveTo>
                    <a:pt x="322" y="0"/>
                  </a:moveTo>
                  <a:lnTo>
                    <a:pt x="107" y="0"/>
                  </a:lnTo>
                  <a:lnTo>
                    <a:pt x="0" y="186"/>
                  </a:lnTo>
                  <a:lnTo>
                    <a:pt x="107" y="373"/>
                  </a:lnTo>
                  <a:lnTo>
                    <a:pt x="322" y="373"/>
                  </a:lnTo>
                  <a:lnTo>
                    <a:pt x="430" y="186"/>
                  </a:lnTo>
                  <a:lnTo>
                    <a:pt x="322" y="0"/>
                  </a:lnTo>
                  <a:close/>
                  <a:moveTo>
                    <a:pt x="315" y="361"/>
                  </a:moveTo>
                  <a:lnTo>
                    <a:pt x="114" y="361"/>
                  </a:lnTo>
                  <a:lnTo>
                    <a:pt x="13" y="186"/>
                  </a:lnTo>
                  <a:lnTo>
                    <a:pt x="114" y="12"/>
                  </a:lnTo>
                  <a:lnTo>
                    <a:pt x="315" y="12"/>
                  </a:lnTo>
                  <a:lnTo>
                    <a:pt x="417" y="186"/>
                  </a:lnTo>
                  <a:lnTo>
                    <a:pt x="315" y="3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29" name="Freeform 13"/>
            <p:cNvSpPr>
              <a:spLocks/>
            </p:cNvSpPr>
            <p:nvPr/>
          </p:nvSpPr>
          <p:spPr bwMode="auto">
            <a:xfrm>
              <a:off x="3032126" y="4171950"/>
              <a:ext cx="92075" cy="92075"/>
            </a:xfrm>
            <a:custGeom>
              <a:avLst/>
              <a:gdLst>
                <a:gd name="T0" fmla="*/ 29 w 58"/>
                <a:gd name="T1" fmla="*/ 0 h 58"/>
                <a:gd name="T2" fmla="*/ 29 w 58"/>
                <a:gd name="T3" fmla="*/ 0 h 58"/>
                <a:gd name="T4" fmla="*/ 24 w 58"/>
                <a:gd name="T5" fmla="*/ 0 h 58"/>
                <a:gd name="T6" fmla="*/ 19 w 58"/>
                <a:gd name="T7" fmla="*/ 2 h 58"/>
                <a:gd name="T8" fmla="*/ 14 w 58"/>
                <a:gd name="T9" fmla="*/ 5 h 58"/>
                <a:gd name="T10" fmla="*/ 10 w 58"/>
                <a:gd name="T11" fmla="*/ 8 h 58"/>
                <a:gd name="T12" fmla="*/ 6 w 58"/>
                <a:gd name="T13" fmla="*/ 13 h 58"/>
                <a:gd name="T14" fmla="*/ 3 w 58"/>
                <a:gd name="T15" fmla="*/ 17 h 58"/>
                <a:gd name="T16" fmla="*/ 2 w 58"/>
                <a:gd name="T17" fmla="*/ 22 h 58"/>
                <a:gd name="T18" fmla="*/ 0 w 58"/>
                <a:gd name="T19" fmla="*/ 29 h 58"/>
                <a:gd name="T20" fmla="*/ 0 w 58"/>
                <a:gd name="T21" fmla="*/ 29 h 58"/>
                <a:gd name="T22" fmla="*/ 2 w 58"/>
                <a:gd name="T23" fmla="*/ 34 h 58"/>
                <a:gd name="T24" fmla="*/ 3 w 58"/>
                <a:gd name="T25" fmla="*/ 39 h 58"/>
                <a:gd name="T26" fmla="*/ 6 w 58"/>
                <a:gd name="T27" fmla="*/ 44 h 58"/>
                <a:gd name="T28" fmla="*/ 10 w 58"/>
                <a:gd name="T29" fmla="*/ 48 h 58"/>
                <a:gd name="T30" fmla="*/ 14 w 58"/>
                <a:gd name="T31" fmla="*/ 52 h 58"/>
                <a:gd name="T32" fmla="*/ 19 w 58"/>
                <a:gd name="T33" fmla="*/ 55 h 58"/>
                <a:gd name="T34" fmla="*/ 24 w 58"/>
                <a:gd name="T35" fmla="*/ 56 h 58"/>
                <a:gd name="T36" fmla="*/ 29 w 58"/>
                <a:gd name="T37" fmla="*/ 58 h 58"/>
                <a:gd name="T38" fmla="*/ 29 w 58"/>
                <a:gd name="T39" fmla="*/ 58 h 58"/>
                <a:gd name="T40" fmla="*/ 36 w 58"/>
                <a:gd name="T41" fmla="*/ 56 h 58"/>
                <a:gd name="T42" fmla="*/ 41 w 58"/>
                <a:gd name="T43" fmla="*/ 55 h 58"/>
                <a:gd name="T44" fmla="*/ 46 w 58"/>
                <a:gd name="T45" fmla="*/ 52 h 58"/>
                <a:gd name="T46" fmla="*/ 50 w 58"/>
                <a:gd name="T47" fmla="*/ 48 h 58"/>
                <a:gd name="T48" fmla="*/ 54 w 58"/>
                <a:gd name="T49" fmla="*/ 44 h 58"/>
                <a:gd name="T50" fmla="*/ 57 w 58"/>
                <a:gd name="T51" fmla="*/ 39 h 58"/>
                <a:gd name="T52" fmla="*/ 58 w 58"/>
                <a:gd name="T53" fmla="*/ 34 h 58"/>
                <a:gd name="T54" fmla="*/ 58 w 58"/>
                <a:gd name="T55" fmla="*/ 29 h 58"/>
                <a:gd name="T56" fmla="*/ 58 w 58"/>
                <a:gd name="T57" fmla="*/ 29 h 58"/>
                <a:gd name="T58" fmla="*/ 58 w 58"/>
                <a:gd name="T59" fmla="*/ 22 h 58"/>
                <a:gd name="T60" fmla="*/ 57 w 58"/>
                <a:gd name="T61" fmla="*/ 17 h 58"/>
                <a:gd name="T62" fmla="*/ 54 w 58"/>
                <a:gd name="T63" fmla="*/ 13 h 58"/>
                <a:gd name="T64" fmla="*/ 50 w 58"/>
                <a:gd name="T65" fmla="*/ 8 h 58"/>
                <a:gd name="T66" fmla="*/ 46 w 58"/>
                <a:gd name="T67" fmla="*/ 5 h 58"/>
                <a:gd name="T68" fmla="*/ 41 w 58"/>
                <a:gd name="T69" fmla="*/ 2 h 58"/>
                <a:gd name="T70" fmla="*/ 36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0"/>
                  </a:lnTo>
                  <a:lnTo>
                    <a:pt x="19" y="2"/>
                  </a:lnTo>
                  <a:lnTo>
                    <a:pt x="14" y="5"/>
                  </a:lnTo>
                  <a:lnTo>
                    <a:pt x="10" y="8"/>
                  </a:lnTo>
                  <a:lnTo>
                    <a:pt x="6" y="13"/>
                  </a:lnTo>
                  <a:lnTo>
                    <a:pt x="3" y="17"/>
                  </a:lnTo>
                  <a:lnTo>
                    <a:pt x="2" y="22"/>
                  </a:lnTo>
                  <a:lnTo>
                    <a:pt x="0" y="29"/>
                  </a:lnTo>
                  <a:lnTo>
                    <a:pt x="0" y="29"/>
                  </a:lnTo>
                  <a:lnTo>
                    <a:pt x="2" y="34"/>
                  </a:lnTo>
                  <a:lnTo>
                    <a:pt x="3" y="39"/>
                  </a:lnTo>
                  <a:lnTo>
                    <a:pt x="6" y="44"/>
                  </a:lnTo>
                  <a:lnTo>
                    <a:pt x="10" y="48"/>
                  </a:lnTo>
                  <a:lnTo>
                    <a:pt x="14" y="52"/>
                  </a:lnTo>
                  <a:lnTo>
                    <a:pt x="19" y="55"/>
                  </a:lnTo>
                  <a:lnTo>
                    <a:pt x="24" y="56"/>
                  </a:lnTo>
                  <a:lnTo>
                    <a:pt x="29" y="58"/>
                  </a:lnTo>
                  <a:lnTo>
                    <a:pt x="29" y="58"/>
                  </a:lnTo>
                  <a:lnTo>
                    <a:pt x="36" y="56"/>
                  </a:lnTo>
                  <a:lnTo>
                    <a:pt x="41" y="55"/>
                  </a:lnTo>
                  <a:lnTo>
                    <a:pt x="46" y="52"/>
                  </a:lnTo>
                  <a:lnTo>
                    <a:pt x="50" y="48"/>
                  </a:lnTo>
                  <a:lnTo>
                    <a:pt x="54" y="44"/>
                  </a:lnTo>
                  <a:lnTo>
                    <a:pt x="57" y="39"/>
                  </a:lnTo>
                  <a:lnTo>
                    <a:pt x="58" y="34"/>
                  </a:lnTo>
                  <a:lnTo>
                    <a:pt x="58" y="29"/>
                  </a:lnTo>
                  <a:lnTo>
                    <a:pt x="58" y="29"/>
                  </a:lnTo>
                  <a:lnTo>
                    <a:pt x="58" y="22"/>
                  </a:lnTo>
                  <a:lnTo>
                    <a:pt x="57" y="17"/>
                  </a:lnTo>
                  <a:lnTo>
                    <a:pt x="54" y="13"/>
                  </a:lnTo>
                  <a:lnTo>
                    <a:pt x="50" y="8"/>
                  </a:lnTo>
                  <a:lnTo>
                    <a:pt x="46" y="5"/>
                  </a:lnTo>
                  <a:lnTo>
                    <a:pt x="41" y="2"/>
                  </a:lnTo>
                  <a:lnTo>
                    <a:pt x="36"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0" name="Freeform 14"/>
            <p:cNvSpPr>
              <a:spLocks/>
            </p:cNvSpPr>
            <p:nvPr/>
          </p:nvSpPr>
          <p:spPr bwMode="auto">
            <a:xfrm>
              <a:off x="3032126" y="4292600"/>
              <a:ext cx="92075" cy="92075"/>
            </a:xfrm>
            <a:custGeom>
              <a:avLst/>
              <a:gdLst>
                <a:gd name="T0" fmla="*/ 29 w 58"/>
                <a:gd name="T1" fmla="*/ 0 h 58"/>
                <a:gd name="T2" fmla="*/ 29 w 58"/>
                <a:gd name="T3" fmla="*/ 0 h 58"/>
                <a:gd name="T4" fmla="*/ 24 w 58"/>
                <a:gd name="T5" fmla="*/ 1 h 58"/>
                <a:gd name="T6" fmla="*/ 19 w 58"/>
                <a:gd name="T7" fmla="*/ 3 h 58"/>
                <a:gd name="T8" fmla="*/ 14 w 58"/>
                <a:gd name="T9" fmla="*/ 5 h 58"/>
                <a:gd name="T10" fmla="*/ 10 w 58"/>
                <a:gd name="T11" fmla="*/ 9 h 58"/>
                <a:gd name="T12" fmla="*/ 6 w 58"/>
                <a:gd name="T13" fmla="*/ 13 h 58"/>
                <a:gd name="T14" fmla="*/ 3 w 58"/>
                <a:gd name="T15" fmla="*/ 19 h 58"/>
                <a:gd name="T16" fmla="*/ 2 w 58"/>
                <a:gd name="T17" fmla="*/ 24 h 58"/>
                <a:gd name="T18" fmla="*/ 0 w 58"/>
                <a:gd name="T19" fmla="*/ 29 h 58"/>
                <a:gd name="T20" fmla="*/ 0 w 58"/>
                <a:gd name="T21" fmla="*/ 29 h 58"/>
                <a:gd name="T22" fmla="*/ 2 w 58"/>
                <a:gd name="T23" fmla="*/ 36 h 58"/>
                <a:gd name="T24" fmla="*/ 3 w 58"/>
                <a:gd name="T25" fmla="*/ 41 h 58"/>
                <a:gd name="T26" fmla="*/ 6 w 58"/>
                <a:gd name="T27" fmla="*/ 46 h 58"/>
                <a:gd name="T28" fmla="*/ 10 w 58"/>
                <a:gd name="T29" fmla="*/ 50 h 58"/>
                <a:gd name="T30" fmla="*/ 14 w 58"/>
                <a:gd name="T31" fmla="*/ 54 h 58"/>
                <a:gd name="T32" fmla="*/ 19 w 58"/>
                <a:gd name="T33" fmla="*/ 57 h 58"/>
                <a:gd name="T34" fmla="*/ 24 w 58"/>
                <a:gd name="T35" fmla="*/ 58 h 58"/>
                <a:gd name="T36" fmla="*/ 29 w 58"/>
                <a:gd name="T37" fmla="*/ 58 h 58"/>
                <a:gd name="T38" fmla="*/ 29 w 58"/>
                <a:gd name="T39" fmla="*/ 58 h 58"/>
                <a:gd name="T40" fmla="*/ 36 w 58"/>
                <a:gd name="T41" fmla="*/ 58 h 58"/>
                <a:gd name="T42" fmla="*/ 41 w 58"/>
                <a:gd name="T43" fmla="*/ 57 h 58"/>
                <a:gd name="T44" fmla="*/ 46 w 58"/>
                <a:gd name="T45" fmla="*/ 54 h 58"/>
                <a:gd name="T46" fmla="*/ 50 w 58"/>
                <a:gd name="T47" fmla="*/ 50 h 58"/>
                <a:gd name="T48" fmla="*/ 54 w 58"/>
                <a:gd name="T49" fmla="*/ 46 h 58"/>
                <a:gd name="T50" fmla="*/ 57 w 58"/>
                <a:gd name="T51" fmla="*/ 41 h 58"/>
                <a:gd name="T52" fmla="*/ 58 w 58"/>
                <a:gd name="T53" fmla="*/ 36 h 58"/>
                <a:gd name="T54" fmla="*/ 58 w 58"/>
                <a:gd name="T55" fmla="*/ 29 h 58"/>
                <a:gd name="T56" fmla="*/ 58 w 58"/>
                <a:gd name="T57" fmla="*/ 29 h 58"/>
                <a:gd name="T58" fmla="*/ 58 w 58"/>
                <a:gd name="T59" fmla="*/ 24 h 58"/>
                <a:gd name="T60" fmla="*/ 57 w 58"/>
                <a:gd name="T61" fmla="*/ 19 h 58"/>
                <a:gd name="T62" fmla="*/ 54 w 58"/>
                <a:gd name="T63" fmla="*/ 13 h 58"/>
                <a:gd name="T64" fmla="*/ 50 w 58"/>
                <a:gd name="T65" fmla="*/ 9 h 58"/>
                <a:gd name="T66" fmla="*/ 46 w 58"/>
                <a:gd name="T67" fmla="*/ 5 h 58"/>
                <a:gd name="T68" fmla="*/ 41 w 58"/>
                <a:gd name="T69" fmla="*/ 3 h 58"/>
                <a:gd name="T70" fmla="*/ 36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1"/>
                  </a:lnTo>
                  <a:lnTo>
                    <a:pt x="19" y="3"/>
                  </a:lnTo>
                  <a:lnTo>
                    <a:pt x="14" y="5"/>
                  </a:lnTo>
                  <a:lnTo>
                    <a:pt x="10" y="9"/>
                  </a:lnTo>
                  <a:lnTo>
                    <a:pt x="6" y="13"/>
                  </a:lnTo>
                  <a:lnTo>
                    <a:pt x="3" y="19"/>
                  </a:lnTo>
                  <a:lnTo>
                    <a:pt x="2" y="24"/>
                  </a:lnTo>
                  <a:lnTo>
                    <a:pt x="0" y="29"/>
                  </a:lnTo>
                  <a:lnTo>
                    <a:pt x="0" y="29"/>
                  </a:lnTo>
                  <a:lnTo>
                    <a:pt x="2" y="36"/>
                  </a:lnTo>
                  <a:lnTo>
                    <a:pt x="3" y="41"/>
                  </a:lnTo>
                  <a:lnTo>
                    <a:pt x="6" y="46"/>
                  </a:lnTo>
                  <a:lnTo>
                    <a:pt x="10" y="50"/>
                  </a:lnTo>
                  <a:lnTo>
                    <a:pt x="14" y="54"/>
                  </a:lnTo>
                  <a:lnTo>
                    <a:pt x="19" y="57"/>
                  </a:lnTo>
                  <a:lnTo>
                    <a:pt x="24" y="58"/>
                  </a:lnTo>
                  <a:lnTo>
                    <a:pt x="29" y="58"/>
                  </a:lnTo>
                  <a:lnTo>
                    <a:pt x="29" y="58"/>
                  </a:lnTo>
                  <a:lnTo>
                    <a:pt x="36" y="58"/>
                  </a:lnTo>
                  <a:lnTo>
                    <a:pt x="41" y="57"/>
                  </a:lnTo>
                  <a:lnTo>
                    <a:pt x="46" y="54"/>
                  </a:lnTo>
                  <a:lnTo>
                    <a:pt x="50" y="50"/>
                  </a:lnTo>
                  <a:lnTo>
                    <a:pt x="54" y="46"/>
                  </a:lnTo>
                  <a:lnTo>
                    <a:pt x="57" y="41"/>
                  </a:lnTo>
                  <a:lnTo>
                    <a:pt x="58" y="36"/>
                  </a:lnTo>
                  <a:lnTo>
                    <a:pt x="58" y="29"/>
                  </a:lnTo>
                  <a:lnTo>
                    <a:pt x="58" y="29"/>
                  </a:lnTo>
                  <a:lnTo>
                    <a:pt x="58" y="24"/>
                  </a:lnTo>
                  <a:lnTo>
                    <a:pt x="57" y="19"/>
                  </a:lnTo>
                  <a:lnTo>
                    <a:pt x="54" y="13"/>
                  </a:lnTo>
                  <a:lnTo>
                    <a:pt x="50" y="9"/>
                  </a:lnTo>
                  <a:lnTo>
                    <a:pt x="46" y="5"/>
                  </a:lnTo>
                  <a:lnTo>
                    <a:pt x="41" y="3"/>
                  </a:lnTo>
                  <a:lnTo>
                    <a:pt x="36"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1" name="Freeform 15"/>
            <p:cNvSpPr>
              <a:spLocks/>
            </p:cNvSpPr>
            <p:nvPr/>
          </p:nvSpPr>
          <p:spPr bwMode="auto">
            <a:xfrm>
              <a:off x="3032126" y="4416425"/>
              <a:ext cx="92075" cy="92075"/>
            </a:xfrm>
            <a:custGeom>
              <a:avLst/>
              <a:gdLst>
                <a:gd name="T0" fmla="*/ 29 w 58"/>
                <a:gd name="T1" fmla="*/ 0 h 58"/>
                <a:gd name="T2" fmla="*/ 29 w 58"/>
                <a:gd name="T3" fmla="*/ 0 h 58"/>
                <a:gd name="T4" fmla="*/ 24 w 58"/>
                <a:gd name="T5" fmla="*/ 0 h 58"/>
                <a:gd name="T6" fmla="*/ 19 w 58"/>
                <a:gd name="T7" fmla="*/ 3 h 58"/>
                <a:gd name="T8" fmla="*/ 14 w 58"/>
                <a:gd name="T9" fmla="*/ 5 h 58"/>
                <a:gd name="T10" fmla="*/ 10 w 58"/>
                <a:gd name="T11" fmla="*/ 8 h 58"/>
                <a:gd name="T12" fmla="*/ 6 w 58"/>
                <a:gd name="T13" fmla="*/ 13 h 58"/>
                <a:gd name="T14" fmla="*/ 3 w 58"/>
                <a:gd name="T15" fmla="*/ 17 h 58"/>
                <a:gd name="T16" fmla="*/ 2 w 58"/>
                <a:gd name="T17" fmla="*/ 22 h 58"/>
                <a:gd name="T18" fmla="*/ 0 w 58"/>
                <a:gd name="T19" fmla="*/ 29 h 58"/>
                <a:gd name="T20" fmla="*/ 0 w 58"/>
                <a:gd name="T21" fmla="*/ 29 h 58"/>
                <a:gd name="T22" fmla="*/ 2 w 58"/>
                <a:gd name="T23" fmla="*/ 34 h 58"/>
                <a:gd name="T24" fmla="*/ 3 w 58"/>
                <a:gd name="T25" fmla="*/ 39 h 58"/>
                <a:gd name="T26" fmla="*/ 6 w 58"/>
                <a:gd name="T27" fmla="*/ 45 h 58"/>
                <a:gd name="T28" fmla="*/ 10 w 58"/>
                <a:gd name="T29" fmla="*/ 49 h 58"/>
                <a:gd name="T30" fmla="*/ 14 w 58"/>
                <a:gd name="T31" fmla="*/ 53 h 58"/>
                <a:gd name="T32" fmla="*/ 19 w 58"/>
                <a:gd name="T33" fmla="*/ 55 h 58"/>
                <a:gd name="T34" fmla="*/ 24 w 58"/>
                <a:gd name="T35" fmla="*/ 57 h 58"/>
                <a:gd name="T36" fmla="*/ 29 w 58"/>
                <a:gd name="T37" fmla="*/ 58 h 58"/>
                <a:gd name="T38" fmla="*/ 29 w 58"/>
                <a:gd name="T39" fmla="*/ 58 h 58"/>
                <a:gd name="T40" fmla="*/ 36 w 58"/>
                <a:gd name="T41" fmla="*/ 57 h 58"/>
                <a:gd name="T42" fmla="*/ 41 w 58"/>
                <a:gd name="T43" fmla="*/ 55 h 58"/>
                <a:gd name="T44" fmla="*/ 46 w 58"/>
                <a:gd name="T45" fmla="*/ 53 h 58"/>
                <a:gd name="T46" fmla="*/ 50 w 58"/>
                <a:gd name="T47" fmla="*/ 49 h 58"/>
                <a:gd name="T48" fmla="*/ 54 w 58"/>
                <a:gd name="T49" fmla="*/ 45 h 58"/>
                <a:gd name="T50" fmla="*/ 57 w 58"/>
                <a:gd name="T51" fmla="*/ 39 h 58"/>
                <a:gd name="T52" fmla="*/ 58 w 58"/>
                <a:gd name="T53" fmla="*/ 34 h 58"/>
                <a:gd name="T54" fmla="*/ 58 w 58"/>
                <a:gd name="T55" fmla="*/ 29 h 58"/>
                <a:gd name="T56" fmla="*/ 58 w 58"/>
                <a:gd name="T57" fmla="*/ 29 h 58"/>
                <a:gd name="T58" fmla="*/ 58 w 58"/>
                <a:gd name="T59" fmla="*/ 22 h 58"/>
                <a:gd name="T60" fmla="*/ 57 w 58"/>
                <a:gd name="T61" fmla="*/ 17 h 58"/>
                <a:gd name="T62" fmla="*/ 54 w 58"/>
                <a:gd name="T63" fmla="*/ 13 h 58"/>
                <a:gd name="T64" fmla="*/ 50 w 58"/>
                <a:gd name="T65" fmla="*/ 8 h 58"/>
                <a:gd name="T66" fmla="*/ 46 w 58"/>
                <a:gd name="T67" fmla="*/ 5 h 58"/>
                <a:gd name="T68" fmla="*/ 41 w 58"/>
                <a:gd name="T69" fmla="*/ 3 h 58"/>
                <a:gd name="T70" fmla="*/ 36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0"/>
                  </a:lnTo>
                  <a:lnTo>
                    <a:pt x="19" y="3"/>
                  </a:lnTo>
                  <a:lnTo>
                    <a:pt x="14" y="5"/>
                  </a:lnTo>
                  <a:lnTo>
                    <a:pt x="10" y="8"/>
                  </a:lnTo>
                  <a:lnTo>
                    <a:pt x="6" y="13"/>
                  </a:lnTo>
                  <a:lnTo>
                    <a:pt x="3" y="17"/>
                  </a:lnTo>
                  <a:lnTo>
                    <a:pt x="2" y="22"/>
                  </a:lnTo>
                  <a:lnTo>
                    <a:pt x="0" y="29"/>
                  </a:lnTo>
                  <a:lnTo>
                    <a:pt x="0" y="29"/>
                  </a:lnTo>
                  <a:lnTo>
                    <a:pt x="2" y="34"/>
                  </a:lnTo>
                  <a:lnTo>
                    <a:pt x="3" y="39"/>
                  </a:lnTo>
                  <a:lnTo>
                    <a:pt x="6" y="45"/>
                  </a:lnTo>
                  <a:lnTo>
                    <a:pt x="10" y="49"/>
                  </a:lnTo>
                  <a:lnTo>
                    <a:pt x="14" y="53"/>
                  </a:lnTo>
                  <a:lnTo>
                    <a:pt x="19" y="55"/>
                  </a:lnTo>
                  <a:lnTo>
                    <a:pt x="24" y="57"/>
                  </a:lnTo>
                  <a:lnTo>
                    <a:pt x="29" y="58"/>
                  </a:lnTo>
                  <a:lnTo>
                    <a:pt x="29" y="58"/>
                  </a:lnTo>
                  <a:lnTo>
                    <a:pt x="36" y="57"/>
                  </a:lnTo>
                  <a:lnTo>
                    <a:pt x="41" y="55"/>
                  </a:lnTo>
                  <a:lnTo>
                    <a:pt x="46" y="53"/>
                  </a:lnTo>
                  <a:lnTo>
                    <a:pt x="50" y="49"/>
                  </a:lnTo>
                  <a:lnTo>
                    <a:pt x="54" y="45"/>
                  </a:lnTo>
                  <a:lnTo>
                    <a:pt x="57" y="39"/>
                  </a:lnTo>
                  <a:lnTo>
                    <a:pt x="58" y="34"/>
                  </a:lnTo>
                  <a:lnTo>
                    <a:pt x="58" y="29"/>
                  </a:lnTo>
                  <a:lnTo>
                    <a:pt x="58" y="29"/>
                  </a:lnTo>
                  <a:lnTo>
                    <a:pt x="58" y="22"/>
                  </a:lnTo>
                  <a:lnTo>
                    <a:pt x="57" y="17"/>
                  </a:lnTo>
                  <a:lnTo>
                    <a:pt x="54" y="13"/>
                  </a:lnTo>
                  <a:lnTo>
                    <a:pt x="50" y="8"/>
                  </a:lnTo>
                  <a:lnTo>
                    <a:pt x="46" y="5"/>
                  </a:lnTo>
                  <a:lnTo>
                    <a:pt x="41" y="3"/>
                  </a:lnTo>
                  <a:lnTo>
                    <a:pt x="36"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2" name="Freeform 16"/>
            <p:cNvSpPr>
              <a:spLocks/>
            </p:cNvSpPr>
            <p:nvPr/>
          </p:nvSpPr>
          <p:spPr bwMode="auto">
            <a:xfrm>
              <a:off x="3278188" y="4171950"/>
              <a:ext cx="92075" cy="92075"/>
            </a:xfrm>
            <a:custGeom>
              <a:avLst/>
              <a:gdLst>
                <a:gd name="T0" fmla="*/ 29 w 58"/>
                <a:gd name="T1" fmla="*/ 58 h 58"/>
                <a:gd name="T2" fmla="*/ 29 w 58"/>
                <a:gd name="T3" fmla="*/ 58 h 58"/>
                <a:gd name="T4" fmla="*/ 35 w 58"/>
                <a:gd name="T5" fmla="*/ 56 h 58"/>
                <a:gd name="T6" fmla="*/ 40 w 58"/>
                <a:gd name="T7" fmla="*/ 55 h 58"/>
                <a:gd name="T8" fmla="*/ 46 w 58"/>
                <a:gd name="T9" fmla="*/ 52 h 58"/>
                <a:gd name="T10" fmla="*/ 50 w 58"/>
                <a:gd name="T11" fmla="*/ 48 h 58"/>
                <a:gd name="T12" fmla="*/ 54 w 58"/>
                <a:gd name="T13" fmla="*/ 44 h 58"/>
                <a:gd name="T14" fmla="*/ 56 w 58"/>
                <a:gd name="T15" fmla="*/ 39 h 58"/>
                <a:gd name="T16" fmla="*/ 58 w 58"/>
                <a:gd name="T17" fmla="*/ 34 h 58"/>
                <a:gd name="T18" fmla="*/ 58 w 58"/>
                <a:gd name="T19" fmla="*/ 29 h 58"/>
                <a:gd name="T20" fmla="*/ 58 w 58"/>
                <a:gd name="T21" fmla="*/ 29 h 58"/>
                <a:gd name="T22" fmla="*/ 58 w 58"/>
                <a:gd name="T23" fmla="*/ 22 h 58"/>
                <a:gd name="T24" fmla="*/ 56 w 58"/>
                <a:gd name="T25" fmla="*/ 17 h 58"/>
                <a:gd name="T26" fmla="*/ 54 w 58"/>
                <a:gd name="T27" fmla="*/ 13 h 58"/>
                <a:gd name="T28" fmla="*/ 50 w 58"/>
                <a:gd name="T29" fmla="*/ 8 h 58"/>
                <a:gd name="T30" fmla="*/ 46 w 58"/>
                <a:gd name="T31" fmla="*/ 5 h 58"/>
                <a:gd name="T32" fmla="*/ 40 w 58"/>
                <a:gd name="T33" fmla="*/ 2 h 58"/>
                <a:gd name="T34" fmla="*/ 35 w 58"/>
                <a:gd name="T35" fmla="*/ 0 h 58"/>
                <a:gd name="T36" fmla="*/ 29 w 58"/>
                <a:gd name="T37" fmla="*/ 0 h 58"/>
                <a:gd name="T38" fmla="*/ 29 w 58"/>
                <a:gd name="T39" fmla="*/ 0 h 58"/>
                <a:gd name="T40" fmla="*/ 23 w 58"/>
                <a:gd name="T41" fmla="*/ 0 h 58"/>
                <a:gd name="T42" fmla="*/ 18 w 58"/>
                <a:gd name="T43" fmla="*/ 2 h 58"/>
                <a:gd name="T44" fmla="*/ 13 w 58"/>
                <a:gd name="T45" fmla="*/ 5 h 58"/>
                <a:gd name="T46" fmla="*/ 9 w 58"/>
                <a:gd name="T47" fmla="*/ 8 h 58"/>
                <a:gd name="T48" fmla="*/ 5 w 58"/>
                <a:gd name="T49" fmla="*/ 13 h 58"/>
                <a:gd name="T50" fmla="*/ 2 w 58"/>
                <a:gd name="T51" fmla="*/ 17 h 58"/>
                <a:gd name="T52" fmla="*/ 1 w 58"/>
                <a:gd name="T53" fmla="*/ 22 h 58"/>
                <a:gd name="T54" fmla="*/ 0 w 58"/>
                <a:gd name="T55" fmla="*/ 29 h 58"/>
                <a:gd name="T56" fmla="*/ 0 w 58"/>
                <a:gd name="T57" fmla="*/ 29 h 58"/>
                <a:gd name="T58" fmla="*/ 1 w 58"/>
                <a:gd name="T59" fmla="*/ 34 h 58"/>
                <a:gd name="T60" fmla="*/ 2 w 58"/>
                <a:gd name="T61" fmla="*/ 39 h 58"/>
                <a:gd name="T62" fmla="*/ 5 w 58"/>
                <a:gd name="T63" fmla="*/ 44 h 58"/>
                <a:gd name="T64" fmla="*/ 9 w 58"/>
                <a:gd name="T65" fmla="*/ 48 h 58"/>
                <a:gd name="T66" fmla="*/ 13 w 58"/>
                <a:gd name="T67" fmla="*/ 52 h 58"/>
                <a:gd name="T68" fmla="*/ 18 w 58"/>
                <a:gd name="T69" fmla="*/ 55 h 58"/>
                <a:gd name="T70" fmla="*/ 23 w 58"/>
                <a:gd name="T71" fmla="*/ 56 h 58"/>
                <a:gd name="T72" fmla="*/ 29 w 58"/>
                <a:gd name="T73" fmla="*/ 58 h 58"/>
                <a:gd name="T74" fmla="*/ 29 w 5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58"/>
                  </a:moveTo>
                  <a:lnTo>
                    <a:pt x="29" y="58"/>
                  </a:lnTo>
                  <a:lnTo>
                    <a:pt x="35" y="56"/>
                  </a:lnTo>
                  <a:lnTo>
                    <a:pt x="40" y="55"/>
                  </a:lnTo>
                  <a:lnTo>
                    <a:pt x="46" y="52"/>
                  </a:lnTo>
                  <a:lnTo>
                    <a:pt x="50" y="48"/>
                  </a:lnTo>
                  <a:lnTo>
                    <a:pt x="54" y="44"/>
                  </a:lnTo>
                  <a:lnTo>
                    <a:pt x="56" y="39"/>
                  </a:lnTo>
                  <a:lnTo>
                    <a:pt x="58" y="34"/>
                  </a:lnTo>
                  <a:lnTo>
                    <a:pt x="58" y="29"/>
                  </a:lnTo>
                  <a:lnTo>
                    <a:pt x="58" y="29"/>
                  </a:lnTo>
                  <a:lnTo>
                    <a:pt x="58" y="22"/>
                  </a:lnTo>
                  <a:lnTo>
                    <a:pt x="56" y="17"/>
                  </a:lnTo>
                  <a:lnTo>
                    <a:pt x="54" y="13"/>
                  </a:lnTo>
                  <a:lnTo>
                    <a:pt x="50" y="8"/>
                  </a:lnTo>
                  <a:lnTo>
                    <a:pt x="46" y="5"/>
                  </a:lnTo>
                  <a:lnTo>
                    <a:pt x="40" y="2"/>
                  </a:lnTo>
                  <a:lnTo>
                    <a:pt x="35" y="0"/>
                  </a:lnTo>
                  <a:lnTo>
                    <a:pt x="29" y="0"/>
                  </a:lnTo>
                  <a:lnTo>
                    <a:pt x="29" y="0"/>
                  </a:lnTo>
                  <a:lnTo>
                    <a:pt x="23" y="0"/>
                  </a:lnTo>
                  <a:lnTo>
                    <a:pt x="18" y="2"/>
                  </a:lnTo>
                  <a:lnTo>
                    <a:pt x="13" y="5"/>
                  </a:lnTo>
                  <a:lnTo>
                    <a:pt x="9" y="8"/>
                  </a:lnTo>
                  <a:lnTo>
                    <a:pt x="5" y="13"/>
                  </a:lnTo>
                  <a:lnTo>
                    <a:pt x="2" y="17"/>
                  </a:lnTo>
                  <a:lnTo>
                    <a:pt x="1" y="22"/>
                  </a:lnTo>
                  <a:lnTo>
                    <a:pt x="0" y="29"/>
                  </a:lnTo>
                  <a:lnTo>
                    <a:pt x="0" y="29"/>
                  </a:lnTo>
                  <a:lnTo>
                    <a:pt x="1" y="34"/>
                  </a:lnTo>
                  <a:lnTo>
                    <a:pt x="2" y="39"/>
                  </a:lnTo>
                  <a:lnTo>
                    <a:pt x="5" y="44"/>
                  </a:lnTo>
                  <a:lnTo>
                    <a:pt x="9" y="48"/>
                  </a:lnTo>
                  <a:lnTo>
                    <a:pt x="13" y="52"/>
                  </a:lnTo>
                  <a:lnTo>
                    <a:pt x="18" y="55"/>
                  </a:lnTo>
                  <a:lnTo>
                    <a:pt x="23" y="56"/>
                  </a:lnTo>
                  <a:lnTo>
                    <a:pt x="29" y="58"/>
                  </a:lnTo>
                  <a:lnTo>
                    <a:pt x="2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3" name="Freeform 17"/>
            <p:cNvSpPr>
              <a:spLocks/>
            </p:cNvSpPr>
            <p:nvPr/>
          </p:nvSpPr>
          <p:spPr bwMode="auto">
            <a:xfrm>
              <a:off x="3278188" y="4292600"/>
              <a:ext cx="92075" cy="92075"/>
            </a:xfrm>
            <a:custGeom>
              <a:avLst/>
              <a:gdLst>
                <a:gd name="T0" fmla="*/ 29 w 58"/>
                <a:gd name="T1" fmla="*/ 0 h 58"/>
                <a:gd name="T2" fmla="*/ 29 w 58"/>
                <a:gd name="T3" fmla="*/ 0 h 58"/>
                <a:gd name="T4" fmla="*/ 23 w 58"/>
                <a:gd name="T5" fmla="*/ 1 h 58"/>
                <a:gd name="T6" fmla="*/ 18 w 58"/>
                <a:gd name="T7" fmla="*/ 3 h 58"/>
                <a:gd name="T8" fmla="*/ 13 w 58"/>
                <a:gd name="T9" fmla="*/ 5 h 58"/>
                <a:gd name="T10" fmla="*/ 9 w 58"/>
                <a:gd name="T11" fmla="*/ 9 h 58"/>
                <a:gd name="T12" fmla="*/ 5 w 58"/>
                <a:gd name="T13" fmla="*/ 13 h 58"/>
                <a:gd name="T14" fmla="*/ 2 w 58"/>
                <a:gd name="T15" fmla="*/ 19 h 58"/>
                <a:gd name="T16" fmla="*/ 1 w 58"/>
                <a:gd name="T17" fmla="*/ 24 h 58"/>
                <a:gd name="T18" fmla="*/ 0 w 58"/>
                <a:gd name="T19" fmla="*/ 29 h 58"/>
                <a:gd name="T20" fmla="*/ 0 w 58"/>
                <a:gd name="T21" fmla="*/ 29 h 58"/>
                <a:gd name="T22" fmla="*/ 1 w 58"/>
                <a:gd name="T23" fmla="*/ 36 h 58"/>
                <a:gd name="T24" fmla="*/ 2 w 58"/>
                <a:gd name="T25" fmla="*/ 41 h 58"/>
                <a:gd name="T26" fmla="*/ 5 w 58"/>
                <a:gd name="T27" fmla="*/ 46 h 58"/>
                <a:gd name="T28" fmla="*/ 9 w 58"/>
                <a:gd name="T29" fmla="*/ 50 h 58"/>
                <a:gd name="T30" fmla="*/ 13 w 58"/>
                <a:gd name="T31" fmla="*/ 54 h 58"/>
                <a:gd name="T32" fmla="*/ 18 w 58"/>
                <a:gd name="T33" fmla="*/ 57 h 58"/>
                <a:gd name="T34" fmla="*/ 23 w 58"/>
                <a:gd name="T35" fmla="*/ 58 h 58"/>
                <a:gd name="T36" fmla="*/ 29 w 58"/>
                <a:gd name="T37" fmla="*/ 58 h 58"/>
                <a:gd name="T38" fmla="*/ 29 w 58"/>
                <a:gd name="T39" fmla="*/ 58 h 58"/>
                <a:gd name="T40" fmla="*/ 35 w 58"/>
                <a:gd name="T41" fmla="*/ 58 h 58"/>
                <a:gd name="T42" fmla="*/ 40 w 58"/>
                <a:gd name="T43" fmla="*/ 57 h 58"/>
                <a:gd name="T44" fmla="*/ 46 w 58"/>
                <a:gd name="T45" fmla="*/ 54 h 58"/>
                <a:gd name="T46" fmla="*/ 50 w 58"/>
                <a:gd name="T47" fmla="*/ 50 h 58"/>
                <a:gd name="T48" fmla="*/ 54 w 58"/>
                <a:gd name="T49" fmla="*/ 46 h 58"/>
                <a:gd name="T50" fmla="*/ 56 w 58"/>
                <a:gd name="T51" fmla="*/ 41 h 58"/>
                <a:gd name="T52" fmla="*/ 58 w 58"/>
                <a:gd name="T53" fmla="*/ 36 h 58"/>
                <a:gd name="T54" fmla="*/ 58 w 58"/>
                <a:gd name="T55" fmla="*/ 29 h 58"/>
                <a:gd name="T56" fmla="*/ 58 w 58"/>
                <a:gd name="T57" fmla="*/ 29 h 58"/>
                <a:gd name="T58" fmla="*/ 58 w 58"/>
                <a:gd name="T59" fmla="*/ 24 h 58"/>
                <a:gd name="T60" fmla="*/ 56 w 58"/>
                <a:gd name="T61" fmla="*/ 19 h 58"/>
                <a:gd name="T62" fmla="*/ 54 w 58"/>
                <a:gd name="T63" fmla="*/ 13 h 58"/>
                <a:gd name="T64" fmla="*/ 50 w 58"/>
                <a:gd name="T65" fmla="*/ 9 h 58"/>
                <a:gd name="T66" fmla="*/ 46 w 58"/>
                <a:gd name="T67" fmla="*/ 5 h 58"/>
                <a:gd name="T68" fmla="*/ 40 w 58"/>
                <a:gd name="T69" fmla="*/ 3 h 58"/>
                <a:gd name="T70" fmla="*/ 35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8" y="3"/>
                  </a:lnTo>
                  <a:lnTo>
                    <a:pt x="13" y="5"/>
                  </a:lnTo>
                  <a:lnTo>
                    <a:pt x="9" y="9"/>
                  </a:lnTo>
                  <a:lnTo>
                    <a:pt x="5" y="13"/>
                  </a:lnTo>
                  <a:lnTo>
                    <a:pt x="2" y="19"/>
                  </a:lnTo>
                  <a:lnTo>
                    <a:pt x="1" y="24"/>
                  </a:lnTo>
                  <a:lnTo>
                    <a:pt x="0" y="29"/>
                  </a:lnTo>
                  <a:lnTo>
                    <a:pt x="0" y="29"/>
                  </a:lnTo>
                  <a:lnTo>
                    <a:pt x="1" y="36"/>
                  </a:lnTo>
                  <a:lnTo>
                    <a:pt x="2" y="41"/>
                  </a:lnTo>
                  <a:lnTo>
                    <a:pt x="5" y="46"/>
                  </a:lnTo>
                  <a:lnTo>
                    <a:pt x="9" y="50"/>
                  </a:lnTo>
                  <a:lnTo>
                    <a:pt x="13" y="54"/>
                  </a:lnTo>
                  <a:lnTo>
                    <a:pt x="18" y="57"/>
                  </a:lnTo>
                  <a:lnTo>
                    <a:pt x="23" y="58"/>
                  </a:lnTo>
                  <a:lnTo>
                    <a:pt x="29" y="58"/>
                  </a:lnTo>
                  <a:lnTo>
                    <a:pt x="29" y="58"/>
                  </a:lnTo>
                  <a:lnTo>
                    <a:pt x="35" y="58"/>
                  </a:lnTo>
                  <a:lnTo>
                    <a:pt x="40" y="57"/>
                  </a:lnTo>
                  <a:lnTo>
                    <a:pt x="46" y="54"/>
                  </a:lnTo>
                  <a:lnTo>
                    <a:pt x="50" y="50"/>
                  </a:lnTo>
                  <a:lnTo>
                    <a:pt x="54" y="46"/>
                  </a:lnTo>
                  <a:lnTo>
                    <a:pt x="56" y="41"/>
                  </a:lnTo>
                  <a:lnTo>
                    <a:pt x="58" y="36"/>
                  </a:lnTo>
                  <a:lnTo>
                    <a:pt x="58" y="29"/>
                  </a:lnTo>
                  <a:lnTo>
                    <a:pt x="58" y="29"/>
                  </a:lnTo>
                  <a:lnTo>
                    <a:pt x="58" y="24"/>
                  </a:lnTo>
                  <a:lnTo>
                    <a:pt x="56" y="19"/>
                  </a:lnTo>
                  <a:lnTo>
                    <a:pt x="54" y="13"/>
                  </a:lnTo>
                  <a:lnTo>
                    <a:pt x="50" y="9"/>
                  </a:lnTo>
                  <a:lnTo>
                    <a:pt x="46" y="5"/>
                  </a:lnTo>
                  <a:lnTo>
                    <a:pt x="40" y="3"/>
                  </a:lnTo>
                  <a:lnTo>
                    <a:pt x="35"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4" name="Freeform 18"/>
            <p:cNvSpPr>
              <a:spLocks/>
            </p:cNvSpPr>
            <p:nvPr/>
          </p:nvSpPr>
          <p:spPr bwMode="auto">
            <a:xfrm>
              <a:off x="3278188" y="4416425"/>
              <a:ext cx="92075" cy="92075"/>
            </a:xfrm>
            <a:custGeom>
              <a:avLst/>
              <a:gdLst>
                <a:gd name="T0" fmla="*/ 29 w 58"/>
                <a:gd name="T1" fmla="*/ 0 h 58"/>
                <a:gd name="T2" fmla="*/ 29 w 58"/>
                <a:gd name="T3" fmla="*/ 0 h 58"/>
                <a:gd name="T4" fmla="*/ 23 w 58"/>
                <a:gd name="T5" fmla="*/ 0 h 58"/>
                <a:gd name="T6" fmla="*/ 18 w 58"/>
                <a:gd name="T7" fmla="*/ 3 h 58"/>
                <a:gd name="T8" fmla="*/ 13 w 58"/>
                <a:gd name="T9" fmla="*/ 5 h 58"/>
                <a:gd name="T10" fmla="*/ 9 w 58"/>
                <a:gd name="T11" fmla="*/ 8 h 58"/>
                <a:gd name="T12" fmla="*/ 5 w 58"/>
                <a:gd name="T13" fmla="*/ 13 h 58"/>
                <a:gd name="T14" fmla="*/ 2 w 58"/>
                <a:gd name="T15" fmla="*/ 17 h 58"/>
                <a:gd name="T16" fmla="*/ 1 w 58"/>
                <a:gd name="T17" fmla="*/ 22 h 58"/>
                <a:gd name="T18" fmla="*/ 0 w 58"/>
                <a:gd name="T19" fmla="*/ 29 h 58"/>
                <a:gd name="T20" fmla="*/ 0 w 58"/>
                <a:gd name="T21" fmla="*/ 29 h 58"/>
                <a:gd name="T22" fmla="*/ 1 w 58"/>
                <a:gd name="T23" fmla="*/ 34 h 58"/>
                <a:gd name="T24" fmla="*/ 2 w 58"/>
                <a:gd name="T25" fmla="*/ 39 h 58"/>
                <a:gd name="T26" fmla="*/ 5 w 58"/>
                <a:gd name="T27" fmla="*/ 45 h 58"/>
                <a:gd name="T28" fmla="*/ 9 w 58"/>
                <a:gd name="T29" fmla="*/ 49 h 58"/>
                <a:gd name="T30" fmla="*/ 13 w 58"/>
                <a:gd name="T31" fmla="*/ 53 h 58"/>
                <a:gd name="T32" fmla="*/ 18 w 58"/>
                <a:gd name="T33" fmla="*/ 55 h 58"/>
                <a:gd name="T34" fmla="*/ 23 w 58"/>
                <a:gd name="T35" fmla="*/ 57 h 58"/>
                <a:gd name="T36" fmla="*/ 29 w 58"/>
                <a:gd name="T37" fmla="*/ 58 h 58"/>
                <a:gd name="T38" fmla="*/ 29 w 58"/>
                <a:gd name="T39" fmla="*/ 58 h 58"/>
                <a:gd name="T40" fmla="*/ 35 w 58"/>
                <a:gd name="T41" fmla="*/ 57 h 58"/>
                <a:gd name="T42" fmla="*/ 40 w 58"/>
                <a:gd name="T43" fmla="*/ 55 h 58"/>
                <a:gd name="T44" fmla="*/ 46 w 58"/>
                <a:gd name="T45" fmla="*/ 53 h 58"/>
                <a:gd name="T46" fmla="*/ 50 w 58"/>
                <a:gd name="T47" fmla="*/ 49 h 58"/>
                <a:gd name="T48" fmla="*/ 54 w 58"/>
                <a:gd name="T49" fmla="*/ 45 h 58"/>
                <a:gd name="T50" fmla="*/ 56 w 58"/>
                <a:gd name="T51" fmla="*/ 39 h 58"/>
                <a:gd name="T52" fmla="*/ 58 w 58"/>
                <a:gd name="T53" fmla="*/ 34 h 58"/>
                <a:gd name="T54" fmla="*/ 58 w 58"/>
                <a:gd name="T55" fmla="*/ 29 h 58"/>
                <a:gd name="T56" fmla="*/ 58 w 58"/>
                <a:gd name="T57" fmla="*/ 29 h 58"/>
                <a:gd name="T58" fmla="*/ 58 w 58"/>
                <a:gd name="T59" fmla="*/ 22 h 58"/>
                <a:gd name="T60" fmla="*/ 56 w 58"/>
                <a:gd name="T61" fmla="*/ 17 h 58"/>
                <a:gd name="T62" fmla="*/ 54 w 58"/>
                <a:gd name="T63" fmla="*/ 13 h 58"/>
                <a:gd name="T64" fmla="*/ 50 w 58"/>
                <a:gd name="T65" fmla="*/ 8 h 58"/>
                <a:gd name="T66" fmla="*/ 46 w 58"/>
                <a:gd name="T67" fmla="*/ 5 h 58"/>
                <a:gd name="T68" fmla="*/ 40 w 58"/>
                <a:gd name="T69" fmla="*/ 3 h 58"/>
                <a:gd name="T70" fmla="*/ 35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8" y="3"/>
                  </a:lnTo>
                  <a:lnTo>
                    <a:pt x="13" y="5"/>
                  </a:lnTo>
                  <a:lnTo>
                    <a:pt x="9" y="8"/>
                  </a:lnTo>
                  <a:lnTo>
                    <a:pt x="5" y="13"/>
                  </a:lnTo>
                  <a:lnTo>
                    <a:pt x="2" y="17"/>
                  </a:lnTo>
                  <a:lnTo>
                    <a:pt x="1" y="22"/>
                  </a:lnTo>
                  <a:lnTo>
                    <a:pt x="0" y="29"/>
                  </a:lnTo>
                  <a:lnTo>
                    <a:pt x="0" y="29"/>
                  </a:lnTo>
                  <a:lnTo>
                    <a:pt x="1" y="34"/>
                  </a:lnTo>
                  <a:lnTo>
                    <a:pt x="2" y="39"/>
                  </a:lnTo>
                  <a:lnTo>
                    <a:pt x="5" y="45"/>
                  </a:lnTo>
                  <a:lnTo>
                    <a:pt x="9" y="49"/>
                  </a:lnTo>
                  <a:lnTo>
                    <a:pt x="13" y="53"/>
                  </a:lnTo>
                  <a:lnTo>
                    <a:pt x="18" y="55"/>
                  </a:lnTo>
                  <a:lnTo>
                    <a:pt x="23" y="57"/>
                  </a:lnTo>
                  <a:lnTo>
                    <a:pt x="29" y="58"/>
                  </a:lnTo>
                  <a:lnTo>
                    <a:pt x="29" y="58"/>
                  </a:lnTo>
                  <a:lnTo>
                    <a:pt x="35" y="57"/>
                  </a:lnTo>
                  <a:lnTo>
                    <a:pt x="40" y="55"/>
                  </a:lnTo>
                  <a:lnTo>
                    <a:pt x="46" y="53"/>
                  </a:lnTo>
                  <a:lnTo>
                    <a:pt x="50" y="49"/>
                  </a:lnTo>
                  <a:lnTo>
                    <a:pt x="54" y="45"/>
                  </a:lnTo>
                  <a:lnTo>
                    <a:pt x="56" y="39"/>
                  </a:lnTo>
                  <a:lnTo>
                    <a:pt x="58" y="34"/>
                  </a:lnTo>
                  <a:lnTo>
                    <a:pt x="58" y="29"/>
                  </a:lnTo>
                  <a:lnTo>
                    <a:pt x="58" y="29"/>
                  </a:lnTo>
                  <a:lnTo>
                    <a:pt x="58" y="22"/>
                  </a:lnTo>
                  <a:lnTo>
                    <a:pt x="56" y="17"/>
                  </a:lnTo>
                  <a:lnTo>
                    <a:pt x="54" y="13"/>
                  </a:lnTo>
                  <a:lnTo>
                    <a:pt x="50" y="8"/>
                  </a:lnTo>
                  <a:lnTo>
                    <a:pt x="46" y="5"/>
                  </a:lnTo>
                  <a:lnTo>
                    <a:pt x="40" y="3"/>
                  </a:lnTo>
                  <a:lnTo>
                    <a:pt x="35"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5" name="Freeform 19"/>
            <p:cNvSpPr>
              <a:spLocks/>
            </p:cNvSpPr>
            <p:nvPr/>
          </p:nvSpPr>
          <p:spPr bwMode="auto">
            <a:xfrm>
              <a:off x="3155951" y="4171950"/>
              <a:ext cx="92075" cy="92075"/>
            </a:xfrm>
            <a:custGeom>
              <a:avLst/>
              <a:gdLst>
                <a:gd name="T0" fmla="*/ 29 w 58"/>
                <a:gd name="T1" fmla="*/ 0 h 58"/>
                <a:gd name="T2" fmla="*/ 29 w 58"/>
                <a:gd name="T3" fmla="*/ 0 h 58"/>
                <a:gd name="T4" fmla="*/ 23 w 58"/>
                <a:gd name="T5" fmla="*/ 0 h 58"/>
                <a:gd name="T6" fmla="*/ 17 w 58"/>
                <a:gd name="T7" fmla="*/ 2 h 58"/>
                <a:gd name="T8" fmla="*/ 13 w 58"/>
                <a:gd name="T9" fmla="*/ 5 h 58"/>
                <a:gd name="T10" fmla="*/ 8 w 58"/>
                <a:gd name="T11" fmla="*/ 8 h 58"/>
                <a:gd name="T12" fmla="*/ 5 w 58"/>
                <a:gd name="T13" fmla="*/ 13 h 58"/>
                <a:gd name="T14" fmla="*/ 3 w 58"/>
                <a:gd name="T15" fmla="*/ 17 h 58"/>
                <a:gd name="T16" fmla="*/ 0 w 58"/>
                <a:gd name="T17" fmla="*/ 22 h 58"/>
                <a:gd name="T18" fmla="*/ 0 w 58"/>
                <a:gd name="T19" fmla="*/ 29 h 58"/>
                <a:gd name="T20" fmla="*/ 0 w 58"/>
                <a:gd name="T21" fmla="*/ 29 h 58"/>
                <a:gd name="T22" fmla="*/ 0 w 58"/>
                <a:gd name="T23" fmla="*/ 34 h 58"/>
                <a:gd name="T24" fmla="*/ 3 w 58"/>
                <a:gd name="T25" fmla="*/ 39 h 58"/>
                <a:gd name="T26" fmla="*/ 5 w 58"/>
                <a:gd name="T27" fmla="*/ 44 h 58"/>
                <a:gd name="T28" fmla="*/ 8 w 58"/>
                <a:gd name="T29" fmla="*/ 48 h 58"/>
                <a:gd name="T30" fmla="*/ 13 w 58"/>
                <a:gd name="T31" fmla="*/ 52 h 58"/>
                <a:gd name="T32" fmla="*/ 17 w 58"/>
                <a:gd name="T33" fmla="*/ 55 h 58"/>
                <a:gd name="T34" fmla="*/ 23 w 58"/>
                <a:gd name="T35" fmla="*/ 56 h 58"/>
                <a:gd name="T36" fmla="*/ 29 w 58"/>
                <a:gd name="T37" fmla="*/ 58 h 58"/>
                <a:gd name="T38" fmla="*/ 29 w 58"/>
                <a:gd name="T39" fmla="*/ 58 h 58"/>
                <a:gd name="T40" fmla="*/ 34 w 58"/>
                <a:gd name="T41" fmla="*/ 56 h 58"/>
                <a:gd name="T42" fmla="*/ 40 w 58"/>
                <a:gd name="T43" fmla="*/ 55 h 58"/>
                <a:gd name="T44" fmla="*/ 45 w 58"/>
                <a:gd name="T45" fmla="*/ 52 h 58"/>
                <a:gd name="T46" fmla="*/ 49 w 58"/>
                <a:gd name="T47" fmla="*/ 48 h 58"/>
                <a:gd name="T48" fmla="*/ 53 w 58"/>
                <a:gd name="T49" fmla="*/ 44 h 58"/>
                <a:gd name="T50" fmla="*/ 55 w 58"/>
                <a:gd name="T51" fmla="*/ 39 h 58"/>
                <a:gd name="T52" fmla="*/ 57 w 58"/>
                <a:gd name="T53" fmla="*/ 34 h 58"/>
                <a:gd name="T54" fmla="*/ 58 w 58"/>
                <a:gd name="T55" fmla="*/ 29 h 58"/>
                <a:gd name="T56" fmla="*/ 58 w 58"/>
                <a:gd name="T57" fmla="*/ 29 h 58"/>
                <a:gd name="T58" fmla="*/ 57 w 58"/>
                <a:gd name="T59" fmla="*/ 22 h 58"/>
                <a:gd name="T60" fmla="*/ 55 w 58"/>
                <a:gd name="T61" fmla="*/ 17 h 58"/>
                <a:gd name="T62" fmla="*/ 53 w 58"/>
                <a:gd name="T63" fmla="*/ 13 h 58"/>
                <a:gd name="T64" fmla="*/ 49 w 58"/>
                <a:gd name="T65" fmla="*/ 8 h 58"/>
                <a:gd name="T66" fmla="*/ 45 w 58"/>
                <a:gd name="T67" fmla="*/ 5 h 58"/>
                <a:gd name="T68" fmla="*/ 40 w 58"/>
                <a:gd name="T69" fmla="*/ 2 h 58"/>
                <a:gd name="T70" fmla="*/ 34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7" y="2"/>
                  </a:lnTo>
                  <a:lnTo>
                    <a:pt x="13" y="5"/>
                  </a:lnTo>
                  <a:lnTo>
                    <a:pt x="8" y="8"/>
                  </a:lnTo>
                  <a:lnTo>
                    <a:pt x="5" y="13"/>
                  </a:lnTo>
                  <a:lnTo>
                    <a:pt x="3" y="17"/>
                  </a:lnTo>
                  <a:lnTo>
                    <a:pt x="0" y="22"/>
                  </a:lnTo>
                  <a:lnTo>
                    <a:pt x="0" y="29"/>
                  </a:lnTo>
                  <a:lnTo>
                    <a:pt x="0" y="29"/>
                  </a:lnTo>
                  <a:lnTo>
                    <a:pt x="0" y="34"/>
                  </a:lnTo>
                  <a:lnTo>
                    <a:pt x="3" y="39"/>
                  </a:lnTo>
                  <a:lnTo>
                    <a:pt x="5" y="44"/>
                  </a:lnTo>
                  <a:lnTo>
                    <a:pt x="8" y="48"/>
                  </a:lnTo>
                  <a:lnTo>
                    <a:pt x="13" y="52"/>
                  </a:lnTo>
                  <a:lnTo>
                    <a:pt x="17" y="55"/>
                  </a:lnTo>
                  <a:lnTo>
                    <a:pt x="23" y="56"/>
                  </a:lnTo>
                  <a:lnTo>
                    <a:pt x="29" y="58"/>
                  </a:lnTo>
                  <a:lnTo>
                    <a:pt x="29" y="58"/>
                  </a:lnTo>
                  <a:lnTo>
                    <a:pt x="34" y="56"/>
                  </a:lnTo>
                  <a:lnTo>
                    <a:pt x="40" y="55"/>
                  </a:lnTo>
                  <a:lnTo>
                    <a:pt x="45" y="52"/>
                  </a:lnTo>
                  <a:lnTo>
                    <a:pt x="49" y="48"/>
                  </a:lnTo>
                  <a:lnTo>
                    <a:pt x="53" y="44"/>
                  </a:lnTo>
                  <a:lnTo>
                    <a:pt x="55" y="39"/>
                  </a:lnTo>
                  <a:lnTo>
                    <a:pt x="57" y="34"/>
                  </a:lnTo>
                  <a:lnTo>
                    <a:pt x="58" y="29"/>
                  </a:lnTo>
                  <a:lnTo>
                    <a:pt x="58" y="29"/>
                  </a:lnTo>
                  <a:lnTo>
                    <a:pt x="57" y="22"/>
                  </a:lnTo>
                  <a:lnTo>
                    <a:pt x="55" y="17"/>
                  </a:lnTo>
                  <a:lnTo>
                    <a:pt x="53" y="13"/>
                  </a:lnTo>
                  <a:lnTo>
                    <a:pt x="49" y="8"/>
                  </a:lnTo>
                  <a:lnTo>
                    <a:pt x="45" y="5"/>
                  </a:lnTo>
                  <a:lnTo>
                    <a:pt x="40" y="2"/>
                  </a:lnTo>
                  <a:lnTo>
                    <a:pt x="34"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6" name="Freeform 20"/>
            <p:cNvSpPr>
              <a:spLocks/>
            </p:cNvSpPr>
            <p:nvPr/>
          </p:nvSpPr>
          <p:spPr bwMode="auto">
            <a:xfrm>
              <a:off x="3155951" y="4292600"/>
              <a:ext cx="92075" cy="92075"/>
            </a:xfrm>
            <a:custGeom>
              <a:avLst/>
              <a:gdLst>
                <a:gd name="T0" fmla="*/ 29 w 58"/>
                <a:gd name="T1" fmla="*/ 0 h 58"/>
                <a:gd name="T2" fmla="*/ 29 w 58"/>
                <a:gd name="T3" fmla="*/ 0 h 58"/>
                <a:gd name="T4" fmla="*/ 23 w 58"/>
                <a:gd name="T5" fmla="*/ 1 h 58"/>
                <a:gd name="T6" fmla="*/ 17 w 58"/>
                <a:gd name="T7" fmla="*/ 3 h 58"/>
                <a:gd name="T8" fmla="*/ 13 w 58"/>
                <a:gd name="T9" fmla="*/ 5 h 58"/>
                <a:gd name="T10" fmla="*/ 8 w 58"/>
                <a:gd name="T11" fmla="*/ 9 h 58"/>
                <a:gd name="T12" fmla="*/ 5 w 58"/>
                <a:gd name="T13" fmla="*/ 13 h 58"/>
                <a:gd name="T14" fmla="*/ 3 w 58"/>
                <a:gd name="T15" fmla="*/ 19 h 58"/>
                <a:gd name="T16" fmla="*/ 0 w 58"/>
                <a:gd name="T17" fmla="*/ 24 h 58"/>
                <a:gd name="T18" fmla="*/ 0 w 58"/>
                <a:gd name="T19" fmla="*/ 29 h 58"/>
                <a:gd name="T20" fmla="*/ 0 w 58"/>
                <a:gd name="T21" fmla="*/ 29 h 58"/>
                <a:gd name="T22" fmla="*/ 0 w 58"/>
                <a:gd name="T23" fmla="*/ 36 h 58"/>
                <a:gd name="T24" fmla="*/ 3 w 58"/>
                <a:gd name="T25" fmla="*/ 41 h 58"/>
                <a:gd name="T26" fmla="*/ 5 w 58"/>
                <a:gd name="T27" fmla="*/ 46 h 58"/>
                <a:gd name="T28" fmla="*/ 8 w 58"/>
                <a:gd name="T29" fmla="*/ 50 h 58"/>
                <a:gd name="T30" fmla="*/ 13 w 58"/>
                <a:gd name="T31" fmla="*/ 54 h 58"/>
                <a:gd name="T32" fmla="*/ 17 w 58"/>
                <a:gd name="T33" fmla="*/ 57 h 58"/>
                <a:gd name="T34" fmla="*/ 23 w 58"/>
                <a:gd name="T35" fmla="*/ 58 h 58"/>
                <a:gd name="T36" fmla="*/ 29 w 58"/>
                <a:gd name="T37" fmla="*/ 58 h 58"/>
                <a:gd name="T38" fmla="*/ 29 w 58"/>
                <a:gd name="T39" fmla="*/ 58 h 58"/>
                <a:gd name="T40" fmla="*/ 34 w 58"/>
                <a:gd name="T41" fmla="*/ 58 h 58"/>
                <a:gd name="T42" fmla="*/ 40 w 58"/>
                <a:gd name="T43" fmla="*/ 57 h 58"/>
                <a:gd name="T44" fmla="*/ 45 w 58"/>
                <a:gd name="T45" fmla="*/ 54 h 58"/>
                <a:gd name="T46" fmla="*/ 49 w 58"/>
                <a:gd name="T47" fmla="*/ 50 h 58"/>
                <a:gd name="T48" fmla="*/ 53 w 58"/>
                <a:gd name="T49" fmla="*/ 46 h 58"/>
                <a:gd name="T50" fmla="*/ 55 w 58"/>
                <a:gd name="T51" fmla="*/ 41 h 58"/>
                <a:gd name="T52" fmla="*/ 57 w 58"/>
                <a:gd name="T53" fmla="*/ 36 h 58"/>
                <a:gd name="T54" fmla="*/ 58 w 58"/>
                <a:gd name="T55" fmla="*/ 29 h 58"/>
                <a:gd name="T56" fmla="*/ 58 w 58"/>
                <a:gd name="T57" fmla="*/ 29 h 58"/>
                <a:gd name="T58" fmla="*/ 57 w 58"/>
                <a:gd name="T59" fmla="*/ 24 h 58"/>
                <a:gd name="T60" fmla="*/ 55 w 58"/>
                <a:gd name="T61" fmla="*/ 19 h 58"/>
                <a:gd name="T62" fmla="*/ 53 w 58"/>
                <a:gd name="T63" fmla="*/ 13 h 58"/>
                <a:gd name="T64" fmla="*/ 49 w 58"/>
                <a:gd name="T65" fmla="*/ 9 h 58"/>
                <a:gd name="T66" fmla="*/ 45 w 58"/>
                <a:gd name="T67" fmla="*/ 5 h 58"/>
                <a:gd name="T68" fmla="*/ 40 w 58"/>
                <a:gd name="T69" fmla="*/ 3 h 58"/>
                <a:gd name="T70" fmla="*/ 34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7" y="3"/>
                  </a:lnTo>
                  <a:lnTo>
                    <a:pt x="13" y="5"/>
                  </a:lnTo>
                  <a:lnTo>
                    <a:pt x="8" y="9"/>
                  </a:lnTo>
                  <a:lnTo>
                    <a:pt x="5" y="13"/>
                  </a:lnTo>
                  <a:lnTo>
                    <a:pt x="3" y="19"/>
                  </a:lnTo>
                  <a:lnTo>
                    <a:pt x="0" y="24"/>
                  </a:lnTo>
                  <a:lnTo>
                    <a:pt x="0" y="29"/>
                  </a:lnTo>
                  <a:lnTo>
                    <a:pt x="0" y="29"/>
                  </a:lnTo>
                  <a:lnTo>
                    <a:pt x="0" y="36"/>
                  </a:lnTo>
                  <a:lnTo>
                    <a:pt x="3" y="41"/>
                  </a:lnTo>
                  <a:lnTo>
                    <a:pt x="5" y="46"/>
                  </a:lnTo>
                  <a:lnTo>
                    <a:pt x="8" y="50"/>
                  </a:lnTo>
                  <a:lnTo>
                    <a:pt x="13" y="54"/>
                  </a:lnTo>
                  <a:lnTo>
                    <a:pt x="17" y="57"/>
                  </a:lnTo>
                  <a:lnTo>
                    <a:pt x="23" y="58"/>
                  </a:lnTo>
                  <a:lnTo>
                    <a:pt x="29" y="58"/>
                  </a:lnTo>
                  <a:lnTo>
                    <a:pt x="29" y="58"/>
                  </a:lnTo>
                  <a:lnTo>
                    <a:pt x="34" y="58"/>
                  </a:lnTo>
                  <a:lnTo>
                    <a:pt x="40" y="57"/>
                  </a:lnTo>
                  <a:lnTo>
                    <a:pt x="45" y="54"/>
                  </a:lnTo>
                  <a:lnTo>
                    <a:pt x="49" y="50"/>
                  </a:lnTo>
                  <a:lnTo>
                    <a:pt x="53" y="46"/>
                  </a:lnTo>
                  <a:lnTo>
                    <a:pt x="55" y="41"/>
                  </a:lnTo>
                  <a:lnTo>
                    <a:pt x="57" y="36"/>
                  </a:lnTo>
                  <a:lnTo>
                    <a:pt x="58" y="29"/>
                  </a:lnTo>
                  <a:lnTo>
                    <a:pt x="58" y="29"/>
                  </a:lnTo>
                  <a:lnTo>
                    <a:pt x="57" y="24"/>
                  </a:lnTo>
                  <a:lnTo>
                    <a:pt x="55" y="19"/>
                  </a:lnTo>
                  <a:lnTo>
                    <a:pt x="53" y="13"/>
                  </a:lnTo>
                  <a:lnTo>
                    <a:pt x="49" y="9"/>
                  </a:lnTo>
                  <a:lnTo>
                    <a:pt x="45" y="5"/>
                  </a:lnTo>
                  <a:lnTo>
                    <a:pt x="40" y="3"/>
                  </a:lnTo>
                  <a:lnTo>
                    <a:pt x="34"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37" name="Freeform 21"/>
            <p:cNvSpPr>
              <a:spLocks/>
            </p:cNvSpPr>
            <p:nvPr/>
          </p:nvSpPr>
          <p:spPr bwMode="auto">
            <a:xfrm>
              <a:off x="3155951" y="4416425"/>
              <a:ext cx="92075" cy="92075"/>
            </a:xfrm>
            <a:custGeom>
              <a:avLst/>
              <a:gdLst>
                <a:gd name="T0" fmla="*/ 29 w 58"/>
                <a:gd name="T1" fmla="*/ 0 h 58"/>
                <a:gd name="T2" fmla="*/ 29 w 58"/>
                <a:gd name="T3" fmla="*/ 0 h 58"/>
                <a:gd name="T4" fmla="*/ 23 w 58"/>
                <a:gd name="T5" fmla="*/ 0 h 58"/>
                <a:gd name="T6" fmla="*/ 17 w 58"/>
                <a:gd name="T7" fmla="*/ 3 h 58"/>
                <a:gd name="T8" fmla="*/ 13 w 58"/>
                <a:gd name="T9" fmla="*/ 5 h 58"/>
                <a:gd name="T10" fmla="*/ 8 w 58"/>
                <a:gd name="T11" fmla="*/ 8 h 58"/>
                <a:gd name="T12" fmla="*/ 5 w 58"/>
                <a:gd name="T13" fmla="*/ 13 h 58"/>
                <a:gd name="T14" fmla="*/ 3 w 58"/>
                <a:gd name="T15" fmla="*/ 17 h 58"/>
                <a:gd name="T16" fmla="*/ 0 w 58"/>
                <a:gd name="T17" fmla="*/ 22 h 58"/>
                <a:gd name="T18" fmla="*/ 0 w 58"/>
                <a:gd name="T19" fmla="*/ 29 h 58"/>
                <a:gd name="T20" fmla="*/ 0 w 58"/>
                <a:gd name="T21" fmla="*/ 29 h 58"/>
                <a:gd name="T22" fmla="*/ 0 w 58"/>
                <a:gd name="T23" fmla="*/ 34 h 58"/>
                <a:gd name="T24" fmla="*/ 3 w 58"/>
                <a:gd name="T25" fmla="*/ 39 h 58"/>
                <a:gd name="T26" fmla="*/ 5 w 58"/>
                <a:gd name="T27" fmla="*/ 45 h 58"/>
                <a:gd name="T28" fmla="*/ 8 w 58"/>
                <a:gd name="T29" fmla="*/ 49 h 58"/>
                <a:gd name="T30" fmla="*/ 13 w 58"/>
                <a:gd name="T31" fmla="*/ 53 h 58"/>
                <a:gd name="T32" fmla="*/ 17 w 58"/>
                <a:gd name="T33" fmla="*/ 55 h 58"/>
                <a:gd name="T34" fmla="*/ 23 w 58"/>
                <a:gd name="T35" fmla="*/ 57 h 58"/>
                <a:gd name="T36" fmla="*/ 29 w 58"/>
                <a:gd name="T37" fmla="*/ 58 h 58"/>
                <a:gd name="T38" fmla="*/ 29 w 58"/>
                <a:gd name="T39" fmla="*/ 58 h 58"/>
                <a:gd name="T40" fmla="*/ 34 w 58"/>
                <a:gd name="T41" fmla="*/ 57 h 58"/>
                <a:gd name="T42" fmla="*/ 40 w 58"/>
                <a:gd name="T43" fmla="*/ 55 h 58"/>
                <a:gd name="T44" fmla="*/ 45 w 58"/>
                <a:gd name="T45" fmla="*/ 53 h 58"/>
                <a:gd name="T46" fmla="*/ 49 w 58"/>
                <a:gd name="T47" fmla="*/ 49 h 58"/>
                <a:gd name="T48" fmla="*/ 53 w 58"/>
                <a:gd name="T49" fmla="*/ 45 h 58"/>
                <a:gd name="T50" fmla="*/ 55 w 58"/>
                <a:gd name="T51" fmla="*/ 39 h 58"/>
                <a:gd name="T52" fmla="*/ 57 w 58"/>
                <a:gd name="T53" fmla="*/ 34 h 58"/>
                <a:gd name="T54" fmla="*/ 58 w 58"/>
                <a:gd name="T55" fmla="*/ 29 h 58"/>
                <a:gd name="T56" fmla="*/ 58 w 58"/>
                <a:gd name="T57" fmla="*/ 29 h 58"/>
                <a:gd name="T58" fmla="*/ 57 w 58"/>
                <a:gd name="T59" fmla="*/ 22 h 58"/>
                <a:gd name="T60" fmla="*/ 55 w 58"/>
                <a:gd name="T61" fmla="*/ 17 h 58"/>
                <a:gd name="T62" fmla="*/ 53 w 58"/>
                <a:gd name="T63" fmla="*/ 13 h 58"/>
                <a:gd name="T64" fmla="*/ 49 w 58"/>
                <a:gd name="T65" fmla="*/ 8 h 58"/>
                <a:gd name="T66" fmla="*/ 45 w 58"/>
                <a:gd name="T67" fmla="*/ 5 h 58"/>
                <a:gd name="T68" fmla="*/ 40 w 58"/>
                <a:gd name="T69" fmla="*/ 3 h 58"/>
                <a:gd name="T70" fmla="*/ 34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7" y="3"/>
                  </a:lnTo>
                  <a:lnTo>
                    <a:pt x="13" y="5"/>
                  </a:lnTo>
                  <a:lnTo>
                    <a:pt x="8" y="8"/>
                  </a:lnTo>
                  <a:lnTo>
                    <a:pt x="5" y="13"/>
                  </a:lnTo>
                  <a:lnTo>
                    <a:pt x="3" y="17"/>
                  </a:lnTo>
                  <a:lnTo>
                    <a:pt x="0" y="22"/>
                  </a:lnTo>
                  <a:lnTo>
                    <a:pt x="0" y="29"/>
                  </a:lnTo>
                  <a:lnTo>
                    <a:pt x="0" y="29"/>
                  </a:lnTo>
                  <a:lnTo>
                    <a:pt x="0" y="34"/>
                  </a:lnTo>
                  <a:lnTo>
                    <a:pt x="3" y="39"/>
                  </a:lnTo>
                  <a:lnTo>
                    <a:pt x="5" y="45"/>
                  </a:lnTo>
                  <a:lnTo>
                    <a:pt x="8" y="49"/>
                  </a:lnTo>
                  <a:lnTo>
                    <a:pt x="13" y="53"/>
                  </a:lnTo>
                  <a:lnTo>
                    <a:pt x="17" y="55"/>
                  </a:lnTo>
                  <a:lnTo>
                    <a:pt x="23" y="57"/>
                  </a:lnTo>
                  <a:lnTo>
                    <a:pt x="29" y="58"/>
                  </a:lnTo>
                  <a:lnTo>
                    <a:pt x="29" y="58"/>
                  </a:lnTo>
                  <a:lnTo>
                    <a:pt x="34" y="57"/>
                  </a:lnTo>
                  <a:lnTo>
                    <a:pt x="40" y="55"/>
                  </a:lnTo>
                  <a:lnTo>
                    <a:pt x="45" y="53"/>
                  </a:lnTo>
                  <a:lnTo>
                    <a:pt x="49" y="49"/>
                  </a:lnTo>
                  <a:lnTo>
                    <a:pt x="53" y="45"/>
                  </a:lnTo>
                  <a:lnTo>
                    <a:pt x="55" y="39"/>
                  </a:lnTo>
                  <a:lnTo>
                    <a:pt x="57" y="34"/>
                  </a:lnTo>
                  <a:lnTo>
                    <a:pt x="58" y="29"/>
                  </a:lnTo>
                  <a:lnTo>
                    <a:pt x="58" y="29"/>
                  </a:lnTo>
                  <a:lnTo>
                    <a:pt x="57" y="22"/>
                  </a:lnTo>
                  <a:lnTo>
                    <a:pt x="55" y="17"/>
                  </a:lnTo>
                  <a:lnTo>
                    <a:pt x="53" y="13"/>
                  </a:lnTo>
                  <a:lnTo>
                    <a:pt x="49" y="8"/>
                  </a:lnTo>
                  <a:lnTo>
                    <a:pt x="45" y="5"/>
                  </a:lnTo>
                  <a:lnTo>
                    <a:pt x="40" y="3"/>
                  </a:lnTo>
                  <a:lnTo>
                    <a:pt x="34"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grpSp>
      <p:grpSp>
        <p:nvGrpSpPr>
          <p:cNvPr id="145" name="Группа 144"/>
          <p:cNvGrpSpPr/>
          <p:nvPr/>
        </p:nvGrpSpPr>
        <p:grpSpPr>
          <a:xfrm>
            <a:off x="7069403" y="3157555"/>
            <a:ext cx="402737" cy="372792"/>
            <a:chOff x="5084763" y="4022725"/>
            <a:chExt cx="701675" cy="633413"/>
          </a:xfrm>
          <a:solidFill>
            <a:schemeClr val="accent1"/>
          </a:solidFill>
        </p:grpSpPr>
        <p:sp>
          <p:nvSpPr>
            <p:cNvPr id="146" name="Freeform 36"/>
            <p:cNvSpPr>
              <a:spLocks/>
            </p:cNvSpPr>
            <p:nvPr/>
          </p:nvSpPr>
          <p:spPr bwMode="auto">
            <a:xfrm>
              <a:off x="5568951" y="4379913"/>
              <a:ext cx="80963" cy="109538"/>
            </a:xfrm>
            <a:custGeom>
              <a:avLst/>
              <a:gdLst>
                <a:gd name="T0" fmla="*/ 22 w 51"/>
                <a:gd name="T1" fmla="*/ 36 h 69"/>
                <a:gd name="T2" fmla="*/ 22 w 51"/>
                <a:gd name="T3" fmla="*/ 36 h 69"/>
                <a:gd name="T4" fmla="*/ 12 w 51"/>
                <a:gd name="T5" fmla="*/ 52 h 69"/>
                <a:gd name="T6" fmla="*/ 0 w 51"/>
                <a:gd name="T7" fmla="*/ 69 h 69"/>
                <a:gd name="T8" fmla="*/ 0 w 51"/>
                <a:gd name="T9" fmla="*/ 69 h 69"/>
                <a:gd name="T10" fmla="*/ 26 w 51"/>
                <a:gd name="T11" fmla="*/ 61 h 69"/>
                <a:gd name="T12" fmla="*/ 51 w 51"/>
                <a:gd name="T13" fmla="*/ 52 h 69"/>
                <a:gd name="T14" fmla="*/ 51 w 51"/>
                <a:gd name="T15" fmla="*/ 52 h 69"/>
                <a:gd name="T16" fmla="*/ 47 w 51"/>
                <a:gd name="T17" fmla="*/ 27 h 69"/>
                <a:gd name="T18" fmla="*/ 41 w 51"/>
                <a:gd name="T19" fmla="*/ 0 h 69"/>
                <a:gd name="T20" fmla="*/ 41 w 51"/>
                <a:gd name="T21" fmla="*/ 0 h 69"/>
                <a:gd name="T22" fmla="*/ 32 w 51"/>
                <a:gd name="T23" fmla="*/ 18 h 69"/>
                <a:gd name="T24" fmla="*/ 22 w 51"/>
                <a:gd name="T25" fmla="*/ 36 h 69"/>
                <a:gd name="T26" fmla="*/ 22 w 51"/>
                <a:gd name="T27"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9">
                  <a:moveTo>
                    <a:pt x="22" y="36"/>
                  </a:moveTo>
                  <a:lnTo>
                    <a:pt x="22" y="36"/>
                  </a:lnTo>
                  <a:lnTo>
                    <a:pt x="12" y="52"/>
                  </a:lnTo>
                  <a:lnTo>
                    <a:pt x="0" y="69"/>
                  </a:lnTo>
                  <a:lnTo>
                    <a:pt x="0" y="69"/>
                  </a:lnTo>
                  <a:lnTo>
                    <a:pt x="26" y="61"/>
                  </a:lnTo>
                  <a:lnTo>
                    <a:pt x="51" y="52"/>
                  </a:lnTo>
                  <a:lnTo>
                    <a:pt x="51" y="52"/>
                  </a:lnTo>
                  <a:lnTo>
                    <a:pt x="47" y="27"/>
                  </a:lnTo>
                  <a:lnTo>
                    <a:pt x="41" y="0"/>
                  </a:lnTo>
                  <a:lnTo>
                    <a:pt x="41" y="0"/>
                  </a:lnTo>
                  <a:lnTo>
                    <a:pt x="32" y="18"/>
                  </a:lnTo>
                  <a:lnTo>
                    <a:pt x="22" y="36"/>
                  </a:lnTo>
                  <a:lnTo>
                    <a:pt x="2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48" name="Freeform 37"/>
            <p:cNvSpPr>
              <a:spLocks/>
            </p:cNvSpPr>
            <p:nvPr/>
          </p:nvSpPr>
          <p:spPr bwMode="auto">
            <a:xfrm>
              <a:off x="5537201" y="4349750"/>
              <a:ext cx="92075" cy="146050"/>
            </a:xfrm>
            <a:custGeom>
              <a:avLst/>
              <a:gdLst>
                <a:gd name="T0" fmla="*/ 15 w 58"/>
                <a:gd name="T1" fmla="*/ 89 h 92"/>
                <a:gd name="T2" fmla="*/ 15 w 58"/>
                <a:gd name="T3" fmla="*/ 89 h 92"/>
                <a:gd name="T4" fmla="*/ 27 w 58"/>
                <a:gd name="T5" fmla="*/ 71 h 92"/>
                <a:gd name="T6" fmla="*/ 38 w 58"/>
                <a:gd name="T7" fmla="*/ 52 h 92"/>
                <a:gd name="T8" fmla="*/ 38 w 58"/>
                <a:gd name="T9" fmla="*/ 52 h 92"/>
                <a:gd name="T10" fmla="*/ 49 w 58"/>
                <a:gd name="T11" fmla="*/ 33 h 92"/>
                <a:gd name="T12" fmla="*/ 58 w 58"/>
                <a:gd name="T13" fmla="*/ 13 h 92"/>
                <a:gd name="T14" fmla="*/ 58 w 58"/>
                <a:gd name="T15" fmla="*/ 13 h 92"/>
                <a:gd name="T16" fmla="*/ 53 w 58"/>
                <a:gd name="T17" fmla="*/ 0 h 92"/>
                <a:gd name="T18" fmla="*/ 53 w 58"/>
                <a:gd name="T19" fmla="*/ 0 h 92"/>
                <a:gd name="T20" fmla="*/ 42 w 58"/>
                <a:gd name="T21" fmla="*/ 23 h 92"/>
                <a:gd name="T22" fmla="*/ 30 w 58"/>
                <a:gd name="T23" fmla="*/ 47 h 92"/>
                <a:gd name="T24" fmla="*/ 30 w 58"/>
                <a:gd name="T25" fmla="*/ 47 h 92"/>
                <a:gd name="T26" fmla="*/ 16 w 58"/>
                <a:gd name="T27" fmla="*/ 71 h 92"/>
                <a:gd name="T28" fmla="*/ 0 w 58"/>
                <a:gd name="T29" fmla="*/ 92 h 92"/>
                <a:gd name="T30" fmla="*/ 0 w 58"/>
                <a:gd name="T31" fmla="*/ 92 h 92"/>
                <a:gd name="T32" fmla="*/ 15 w 58"/>
                <a:gd name="T33" fmla="*/ 89 h 92"/>
                <a:gd name="T34" fmla="*/ 15 w 58"/>
                <a:gd name="T3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92">
                  <a:moveTo>
                    <a:pt x="15" y="89"/>
                  </a:moveTo>
                  <a:lnTo>
                    <a:pt x="15" y="89"/>
                  </a:lnTo>
                  <a:lnTo>
                    <a:pt x="27" y="71"/>
                  </a:lnTo>
                  <a:lnTo>
                    <a:pt x="38" y="52"/>
                  </a:lnTo>
                  <a:lnTo>
                    <a:pt x="38" y="52"/>
                  </a:lnTo>
                  <a:lnTo>
                    <a:pt x="49" y="33"/>
                  </a:lnTo>
                  <a:lnTo>
                    <a:pt x="58" y="13"/>
                  </a:lnTo>
                  <a:lnTo>
                    <a:pt x="58" y="13"/>
                  </a:lnTo>
                  <a:lnTo>
                    <a:pt x="53" y="0"/>
                  </a:lnTo>
                  <a:lnTo>
                    <a:pt x="53" y="0"/>
                  </a:lnTo>
                  <a:lnTo>
                    <a:pt x="42" y="23"/>
                  </a:lnTo>
                  <a:lnTo>
                    <a:pt x="30" y="47"/>
                  </a:lnTo>
                  <a:lnTo>
                    <a:pt x="30" y="47"/>
                  </a:lnTo>
                  <a:lnTo>
                    <a:pt x="16" y="71"/>
                  </a:lnTo>
                  <a:lnTo>
                    <a:pt x="0" y="92"/>
                  </a:lnTo>
                  <a:lnTo>
                    <a:pt x="0" y="92"/>
                  </a:lnTo>
                  <a:lnTo>
                    <a:pt x="15" y="89"/>
                  </a:lnTo>
                  <a:lnTo>
                    <a:pt x="1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49" name="Freeform 38"/>
            <p:cNvSpPr>
              <a:spLocks/>
            </p:cNvSpPr>
            <p:nvPr/>
          </p:nvSpPr>
          <p:spPr bwMode="auto">
            <a:xfrm>
              <a:off x="5637213" y="4219575"/>
              <a:ext cx="34925" cy="111125"/>
            </a:xfrm>
            <a:custGeom>
              <a:avLst/>
              <a:gdLst>
                <a:gd name="T0" fmla="*/ 22 w 22"/>
                <a:gd name="T1" fmla="*/ 4 h 70"/>
                <a:gd name="T2" fmla="*/ 22 w 22"/>
                <a:gd name="T3" fmla="*/ 4 h 70"/>
                <a:gd name="T4" fmla="*/ 15 w 22"/>
                <a:gd name="T5" fmla="*/ 0 h 70"/>
                <a:gd name="T6" fmla="*/ 15 w 22"/>
                <a:gd name="T7" fmla="*/ 0 h 70"/>
                <a:gd name="T8" fmla="*/ 12 w 22"/>
                <a:gd name="T9" fmla="*/ 0 h 70"/>
                <a:gd name="T10" fmla="*/ 12 w 22"/>
                <a:gd name="T11" fmla="*/ 0 h 70"/>
                <a:gd name="T12" fmla="*/ 7 w 22"/>
                <a:gd name="T13" fmla="*/ 28 h 70"/>
                <a:gd name="T14" fmla="*/ 0 w 22"/>
                <a:gd name="T15" fmla="*/ 55 h 70"/>
                <a:gd name="T16" fmla="*/ 0 w 22"/>
                <a:gd name="T17" fmla="*/ 55 h 70"/>
                <a:gd name="T18" fmla="*/ 6 w 22"/>
                <a:gd name="T19" fmla="*/ 70 h 70"/>
                <a:gd name="T20" fmla="*/ 6 w 22"/>
                <a:gd name="T21" fmla="*/ 70 h 70"/>
                <a:gd name="T22" fmla="*/ 11 w 22"/>
                <a:gd name="T23" fmla="*/ 53 h 70"/>
                <a:gd name="T24" fmla="*/ 16 w 22"/>
                <a:gd name="T25" fmla="*/ 37 h 70"/>
                <a:gd name="T26" fmla="*/ 19 w 22"/>
                <a:gd name="T27" fmla="*/ 20 h 70"/>
                <a:gd name="T28" fmla="*/ 22 w 22"/>
                <a:gd name="T29" fmla="*/ 4 h 70"/>
                <a:gd name="T30" fmla="*/ 22 w 22"/>
                <a:gd name="T3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0">
                  <a:moveTo>
                    <a:pt x="22" y="4"/>
                  </a:moveTo>
                  <a:lnTo>
                    <a:pt x="22" y="4"/>
                  </a:lnTo>
                  <a:lnTo>
                    <a:pt x="15" y="0"/>
                  </a:lnTo>
                  <a:lnTo>
                    <a:pt x="15" y="0"/>
                  </a:lnTo>
                  <a:lnTo>
                    <a:pt x="12" y="0"/>
                  </a:lnTo>
                  <a:lnTo>
                    <a:pt x="12" y="0"/>
                  </a:lnTo>
                  <a:lnTo>
                    <a:pt x="7" y="28"/>
                  </a:lnTo>
                  <a:lnTo>
                    <a:pt x="0" y="55"/>
                  </a:lnTo>
                  <a:lnTo>
                    <a:pt x="0" y="55"/>
                  </a:lnTo>
                  <a:lnTo>
                    <a:pt x="6" y="70"/>
                  </a:lnTo>
                  <a:lnTo>
                    <a:pt x="6" y="70"/>
                  </a:lnTo>
                  <a:lnTo>
                    <a:pt x="11" y="53"/>
                  </a:lnTo>
                  <a:lnTo>
                    <a:pt x="16" y="37"/>
                  </a:lnTo>
                  <a:lnTo>
                    <a:pt x="19" y="20"/>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64" name="Freeform 39"/>
            <p:cNvSpPr>
              <a:spLocks/>
            </p:cNvSpPr>
            <p:nvPr/>
          </p:nvSpPr>
          <p:spPr bwMode="auto">
            <a:xfrm>
              <a:off x="5443538" y="4524375"/>
              <a:ext cx="90488" cy="76200"/>
            </a:xfrm>
            <a:custGeom>
              <a:avLst/>
              <a:gdLst>
                <a:gd name="T0" fmla="*/ 1 w 57"/>
                <a:gd name="T1" fmla="*/ 43 h 48"/>
                <a:gd name="T2" fmla="*/ 1 w 57"/>
                <a:gd name="T3" fmla="*/ 43 h 48"/>
                <a:gd name="T4" fmla="*/ 6 w 57"/>
                <a:gd name="T5" fmla="*/ 47 h 48"/>
                <a:gd name="T6" fmla="*/ 8 w 57"/>
                <a:gd name="T7" fmla="*/ 48 h 48"/>
                <a:gd name="T8" fmla="*/ 8 w 57"/>
                <a:gd name="T9" fmla="*/ 48 h 48"/>
                <a:gd name="T10" fmla="*/ 21 w 57"/>
                <a:gd name="T11" fmla="*/ 37 h 48"/>
                <a:gd name="T12" fmla="*/ 33 w 57"/>
                <a:gd name="T13" fmla="*/ 25 h 48"/>
                <a:gd name="T14" fmla="*/ 45 w 57"/>
                <a:gd name="T15" fmla="*/ 14 h 48"/>
                <a:gd name="T16" fmla="*/ 57 w 57"/>
                <a:gd name="T17" fmla="*/ 0 h 48"/>
                <a:gd name="T18" fmla="*/ 57 w 57"/>
                <a:gd name="T19" fmla="*/ 0 h 48"/>
                <a:gd name="T20" fmla="*/ 43 w 57"/>
                <a:gd name="T21" fmla="*/ 3 h 48"/>
                <a:gd name="T22" fmla="*/ 43 w 57"/>
                <a:gd name="T23" fmla="*/ 3 h 48"/>
                <a:gd name="T24" fmla="*/ 22 w 57"/>
                <a:gd name="T25" fmla="*/ 24 h 48"/>
                <a:gd name="T26" fmla="*/ 0 w 57"/>
                <a:gd name="T27" fmla="*/ 43 h 48"/>
                <a:gd name="T28" fmla="*/ 0 w 57"/>
                <a:gd name="T29" fmla="*/ 43 h 48"/>
                <a:gd name="T30" fmla="*/ 1 w 57"/>
                <a:gd name="T31" fmla="*/ 43 h 48"/>
                <a:gd name="T32" fmla="*/ 1 w 57"/>
                <a:gd name="T33"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8">
                  <a:moveTo>
                    <a:pt x="1" y="43"/>
                  </a:moveTo>
                  <a:lnTo>
                    <a:pt x="1" y="43"/>
                  </a:lnTo>
                  <a:lnTo>
                    <a:pt x="6" y="47"/>
                  </a:lnTo>
                  <a:lnTo>
                    <a:pt x="8" y="48"/>
                  </a:lnTo>
                  <a:lnTo>
                    <a:pt x="8" y="48"/>
                  </a:lnTo>
                  <a:lnTo>
                    <a:pt x="21" y="37"/>
                  </a:lnTo>
                  <a:lnTo>
                    <a:pt x="33" y="25"/>
                  </a:lnTo>
                  <a:lnTo>
                    <a:pt x="45" y="14"/>
                  </a:lnTo>
                  <a:lnTo>
                    <a:pt x="57" y="0"/>
                  </a:lnTo>
                  <a:lnTo>
                    <a:pt x="57" y="0"/>
                  </a:lnTo>
                  <a:lnTo>
                    <a:pt x="43" y="3"/>
                  </a:lnTo>
                  <a:lnTo>
                    <a:pt x="43" y="3"/>
                  </a:lnTo>
                  <a:lnTo>
                    <a:pt x="22" y="24"/>
                  </a:lnTo>
                  <a:lnTo>
                    <a:pt x="0" y="43"/>
                  </a:lnTo>
                  <a:lnTo>
                    <a:pt x="0"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65" name="Freeform 40"/>
            <p:cNvSpPr>
              <a:spLocks/>
            </p:cNvSpPr>
            <p:nvPr/>
          </p:nvSpPr>
          <p:spPr bwMode="auto">
            <a:xfrm>
              <a:off x="5241926" y="4349750"/>
              <a:ext cx="95250" cy="146050"/>
            </a:xfrm>
            <a:custGeom>
              <a:avLst/>
              <a:gdLst>
                <a:gd name="T0" fmla="*/ 6 w 60"/>
                <a:gd name="T1" fmla="*/ 0 h 92"/>
                <a:gd name="T2" fmla="*/ 6 w 60"/>
                <a:gd name="T3" fmla="*/ 0 h 92"/>
                <a:gd name="T4" fmla="*/ 0 w 60"/>
                <a:gd name="T5" fmla="*/ 13 h 92"/>
                <a:gd name="T6" fmla="*/ 0 w 60"/>
                <a:gd name="T7" fmla="*/ 13 h 92"/>
                <a:gd name="T8" fmla="*/ 10 w 60"/>
                <a:gd name="T9" fmla="*/ 33 h 92"/>
                <a:gd name="T10" fmla="*/ 20 w 60"/>
                <a:gd name="T11" fmla="*/ 52 h 92"/>
                <a:gd name="T12" fmla="*/ 20 w 60"/>
                <a:gd name="T13" fmla="*/ 52 h 92"/>
                <a:gd name="T14" fmla="*/ 32 w 60"/>
                <a:gd name="T15" fmla="*/ 71 h 92"/>
                <a:gd name="T16" fmla="*/ 45 w 60"/>
                <a:gd name="T17" fmla="*/ 89 h 92"/>
                <a:gd name="T18" fmla="*/ 45 w 60"/>
                <a:gd name="T19" fmla="*/ 89 h 92"/>
                <a:gd name="T20" fmla="*/ 60 w 60"/>
                <a:gd name="T21" fmla="*/ 92 h 92"/>
                <a:gd name="T22" fmla="*/ 60 w 60"/>
                <a:gd name="T23" fmla="*/ 92 h 92"/>
                <a:gd name="T24" fmla="*/ 44 w 60"/>
                <a:gd name="T25" fmla="*/ 71 h 92"/>
                <a:gd name="T26" fmla="*/ 29 w 60"/>
                <a:gd name="T27" fmla="*/ 47 h 92"/>
                <a:gd name="T28" fmla="*/ 29 w 60"/>
                <a:gd name="T29" fmla="*/ 47 h 92"/>
                <a:gd name="T30" fmla="*/ 16 w 60"/>
                <a:gd name="T31" fmla="*/ 23 h 92"/>
                <a:gd name="T32" fmla="*/ 6 w 60"/>
                <a:gd name="T33" fmla="*/ 0 h 92"/>
                <a:gd name="T34" fmla="*/ 6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6" y="0"/>
                  </a:moveTo>
                  <a:lnTo>
                    <a:pt x="6" y="0"/>
                  </a:lnTo>
                  <a:lnTo>
                    <a:pt x="0" y="13"/>
                  </a:lnTo>
                  <a:lnTo>
                    <a:pt x="0" y="13"/>
                  </a:lnTo>
                  <a:lnTo>
                    <a:pt x="10" y="33"/>
                  </a:lnTo>
                  <a:lnTo>
                    <a:pt x="20" y="52"/>
                  </a:lnTo>
                  <a:lnTo>
                    <a:pt x="20" y="52"/>
                  </a:lnTo>
                  <a:lnTo>
                    <a:pt x="32" y="71"/>
                  </a:lnTo>
                  <a:lnTo>
                    <a:pt x="45" y="89"/>
                  </a:lnTo>
                  <a:lnTo>
                    <a:pt x="45" y="89"/>
                  </a:lnTo>
                  <a:lnTo>
                    <a:pt x="60" y="92"/>
                  </a:lnTo>
                  <a:lnTo>
                    <a:pt x="60" y="92"/>
                  </a:lnTo>
                  <a:lnTo>
                    <a:pt x="44" y="71"/>
                  </a:lnTo>
                  <a:lnTo>
                    <a:pt x="29" y="47"/>
                  </a:lnTo>
                  <a:lnTo>
                    <a:pt x="29" y="47"/>
                  </a:lnTo>
                  <a:lnTo>
                    <a:pt x="16" y="2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67" name="Freeform 41"/>
            <p:cNvSpPr>
              <a:spLocks/>
            </p:cNvSpPr>
            <p:nvPr/>
          </p:nvSpPr>
          <p:spPr bwMode="auto">
            <a:xfrm>
              <a:off x="5537201" y="4184650"/>
              <a:ext cx="134938" cy="276225"/>
            </a:xfrm>
            <a:custGeom>
              <a:avLst/>
              <a:gdLst>
                <a:gd name="T0" fmla="*/ 59 w 85"/>
                <a:gd name="T1" fmla="*/ 81 h 174"/>
                <a:gd name="T2" fmla="*/ 58 w 85"/>
                <a:gd name="T3" fmla="*/ 79 h 174"/>
                <a:gd name="T4" fmla="*/ 38 w 85"/>
                <a:gd name="T5" fmla="*/ 39 h 174"/>
                <a:gd name="T6" fmla="*/ 28 w 85"/>
                <a:gd name="T7" fmla="*/ 21 h 174"/>
                <a:gd name="T8" fmla="*/ 15 w 85"/>
                <a:gd name="T9" fmla="*/ 2 h 174"/>
                <a:gd name="T10" fmla="*/ 15 w 85"/>
                <a:gd name="T11" fmla="*/ 2 h 174"/>
                <a:gd name="T12" fmla="*/ 1 w 85"/>
                <a:gd name="T13" fmla="*/ 0 h 174"/>
                <a:gd name="T14" fmla="*/ 0 w 85"/>
                <a:gd name="T15" fmla="*/ 0 h 174"/>
                <a:gd name="T16" fmla="*/ 30 w 85"/>
                <a:gd name="T17" fmla="*/ 43 h 174"/>
                <a:gd name="T18" fmla="*/ 42 w 85"/>
                <a:gd name="T19" fmla="*/ 68 h 174"/>
                <a:gd name="T20" fmla="*/ 53 w 85"/>
                <a:gd name="T21" fmla="*/ 92 h 174"/>
                <a:gd name="T22" fmla="*/ 54 w 85"/>
                <a:gd name="T23" fmla="*/ 92 h 174"/>
                <a:gd name="T24" fmla="*/ 54 w 85"/>
                <a:gd name="T25" fmla="*/ 94 h 174"/>
                <a:gd name="T26" fmla="*/ 54 w 85"/>
                <a:gd name="T27" fmla="*/ 94 h 174"/>
                <a:gd name="T28" fmla="*/ 54 w 85"/>
                <a:gd name="T29" fmla="*/ 94 h 174"/>
                <a:gd name="T30" fmla="*/ 56 w 85"/>
                <a:gd name="T31" fmla="*/ 97 h 174"/>
                <a:gd name="T32" fmla="*/ 56 w 85"/>
                <a:gd name="T33" fmla="*/ 97 h 174"/>
                <a:gd name="T34" fmla="*/ 57 w 85"/>
                <a:gd name="T35" fmla="*/ 100 h 174"/>
                <a:gd name="T36" fmla="*/ 61 w 85"/>
                <a:gd name="T37" fmla="*/ 112 h 174"/>
                <a:gd name="T38" fmla="*/ 62 w 85"/>
                <a:gd name="T39" fmla="*/ 114 h 174"/>
                <a:gd name="T40" fmla="*/ 63 w 85"/>
                <a:gd name="T41" fmla="*/ 117 h 174"/>
                <a:gd name="T42" fmla="*/ 75 w 85"/>
                <a:gd name="T43" fmla="*/ 174 h 174"/>
                <a:gd name="T44" fmla="*/ 78 w 85"/>
                <a:gd name="T45" fmla="*/ 172 h 174"/>
                <a:gd name="T46" fmla="*/ 83 w 85"/>
                <a:gd name="T47" fmla="*/ 170 h 174"/>
                <a:gd name="T48" fmla="*/ 85 w 85"/>
                <a:gd name="T49" fmla="*/ 168 h 174"/>
                <a:gd name="T50" fmla="*/ 79 w 85"/>
                <a:gd name="T51" fmla="*/ 137 h 174"/>
                <a:gd name="T52" fmla="*/ 69 w 85"/>
                <a:gd name="T53" fmla="*/ 104 h 174"/>
                <a:gd name="T54" fmla="*/ 69 w 85"/>
                <a:gd name="T55" fmla="*/ 102 h 174"/>
                <a:gd name="T56" fmla="*/ 67 w 85"/>
                <a:gd name="T57" fmla="*/ 101 h 174"/>
                <a:gd name="T58" fmla="*/ 67 w 85"/>
                <a:gd name="T59" fmla="*/ 100 h 174"/>
                <a:gd name="T60" fmla="*/ 67 w 85"/>
                <a:gd name="T61" fmla="*/ 100 h 174"/>
                <a:gd name="T62" fmla="*/ 66 w 85"/>
                <a:gd name="T63" fmla="*/ 97 h 174"/>
                <a:gd name="T64" fmla="*/ 66 w 85"/>
                <a:gd name="T65" fmla="*/ 97 h 174"/>
                <a:gd name="T66" fmla="*/ 66 w 85"/>
                <a:gd name="T67" fmla="*/ 96 h 174"/>
                <a:gd name="T68" fmla="*/ 65 w 85"/>
                <a:gd name="T69" fmla="*/ 93 h 174"/>
                <a:gd name="T70" fmla="*/ 61 w 85"/>
                <a:gd name="T71" fmla="*/ 84 h 174"/>
                <a:gd name="T72" fmla="*/ 59 w 85"/>
                <a:gd name="T7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174">
                  <a:moveTo>
                    <a:pt x="59" y="81"/>
                  </a:moveTo>
                  <a:lnTo>
                    <a:pt x="59" y="81"/>
                  </a:lnTo>
                  <a:lnTo>
                    <a:pt x="58" y="79"/>
                  </a:lnTo>
                  <a:lnTo>
                    <a:pt x="58" y="79"/>
                  </a:lnTo>
                  <a:lnTo>
                    <a:pt x="49" y="58"/>
                  </a:lnTo>
                  <a:lnTo>
                    <a:pt x="38" y="39"/>
                  </a:lnTo>
                  <a:lnTo>
                    <a:pt x="38" y="39"/>
                  </a:lnTo>
                  <a:lnTo>
                    <a:pt x="28" y="21"/>
                  </a:lnTo>
                  <a:lnTo>
                    <a:pt x="15" y="2"/>
                  </a:lnTo>
                  <a:lnTo>
                    <a:pt x="15" y="2"/>
                  </a:lnTo>
                  <a:lnTo>
                    <a:pt x="15" y="2"/>
                  </a:lnTo>
                  <a:lnTo>
                    <a:pt x="15" y="2"/>
                  </a:lnTo>
                  <a:lnTo>
                    <a:pt x="1" y="0"/>
                  </a:lnTo>
                  <a:lnTo>
                    <a:pt x="1" y="0"/>
                  </a:lnTo>
                  <a:lnTo>
                    <a:pt x="0" y="0"/>
                  </a:lnTo>
                  <a:lnTo>
                    <a:pt x="0" y="0"/>
                  </a:lnTo>
                  <a:lnTo>
                    <a:pt x="16" y="21"/>
                  </a:lnTo>
                  <a:lnTo>
                    <a:pt x="30" y="43"/>
                  </a:lnTo>
                  <a:lnTo>
                    <a:pt x="30" y="43"/>
                  </a:lnTo>
                  <a:lnTo>
                    <a:pt x="42" y="68"/>
                  </a:lnTo>
                  <a:lnTo>
                    <a:pt x="53" y="92"/>
                  </a:lnTo>
                  <a:lnTo>
                    <a:pt x="53" y="92"/>
                  </a:lnTo>
                  <a:lnTo>
                    <a:pt x="54" y="92"/>
                  </a:lnTo>
                  <a:lnTo>
                    <a:pt x="54" y="92"/>
                  </a:lnTo>
                  <a:lnTo>
                    <a:pt x="54" y="94"/>
                  </a:lnTo>
                  <a:lnTo>
                    <a:pt x="54" y="94"/>
                  </a:lnTo>
                  <a:lnTo>
                    <a:pt x="54" y="94"/>
                  </a:lnTo>
                  <a:lnTo>
                    <a:pt x="54" y="94"/>
                  </a:lnTo>
                  <a:lnTo>
                    <a:pt x="54" y="94"/>
                  </a:lnTo>
                  <a:lnTo>
                    <a:pt x="54" y="94"/>
                  </a:lnTo>
                  <a:lnTo>
                    <a:pt x="56" y="97"/>
                  </a:lnTo>
                  <a:lnTo>
                    <a:pt x="56" y="97"/>
                  </a:lnTo>
                  <a:lnTo>
                    <a:pt x="56" y="97"/>
                  </a:lnTo>
                  <a:lnTo>
                    <a:pt x="56" y="97"/>
                  </a:lnTo>
                  <a:lnTo>
                    <a:pt x="57" y="100"/>
                  </a:lnTo>
                  <a:lnTo>
                    <a:pt x="57" y="100"/>
                  </a:lnTo>
                  <a:lnTo>
                    <a:pt x="61" y="112"/>
                  </a:lnTo>
                  <a:lnTo>
                    <a:pt x="61" y="112"/>
                  </a:lnTo>
                  <a:lnTo>
                    <a:pt x="62" y="114"/>
                  </a:lnTo>
                  <a:lnTo>
                    <a:pt x="62" y="114"/>
                  </a:lnTo>
                  <a:lnTo>
                    <a:pt x="63" y="117"/>
                  </a:lnTo>
                  <a:lnTo>
                    <a:pt x="63" y="117"/>
                  </a:lnTo>
                  <a:lnTo>
                    <a:pt x="70" y="146"/>
                  </a:lnTo>
                  <a:lnTo>
                    <a:pt x="75" y="174"/>
                  </a:lnTo>
                  <a:lnTo>
                    <a:pt x="75" y="174"/>
                  </a:lnTo>
                  <a:lnTo>
                    <a:pt x="78" y="172"/>
                  </a:lnTo>
                  <a:lnTo>
                    <a:pt x="78" y="172"/>
                  </a:lnTo>
                  <a:lnTo>
                    <a:pt x="83" y="170"/>
                  </a:lnTo>
                  <a:lnTo>
                    <a:pt x="85" y="168"/>
                  </a:lnTo>
                  <a:lnTo>
                    <a:pt x="85" y="168"/>
                  </a:lnTo>
                  <a:lnTo>
                    <a:pt x="82" y="152"/>
                  </a:lnTo>
                  <a:lnTo>
                    <a:pt x="79" y="137"/>
                  </a:lnTo>
                  <a:lnTo>
                    <a:pt x="74" y="120"/>
                  </a:lnTo>
                  <a:lnTo>
                    <a:pt x="69" y="104"/>
                  </a:lnTo>
                  <a:lnTo>
                    <a:pt x="69" y="104"/>
                  </a:lnTo>
                  <a:lnTo>
                    <a:pt x="69" y="102"/>
                  </a:lnTo>
                  <a:lnTo>
                    <a:pt x="69" y="102"/>
                  </a:lnTo>
                  <a:lnTo>
                    <a:pt x="67" y="101"/>
                  </a:lnTo>
                  <a:lnTo>
                    <a:pt x="67" y="101"/>
                  </a:lnTo>
                  <a:lnTo>
                    <a:pt x="67" y="100"/>
                  </a:lnTo>
                  <a:lnTo>
                    <a:pt x="67" y="100"/>
                  </a:lnTo>
                  <a:lnTo>
                    <a:pt x="67" y="100"/>
                  </a:lnTo>
                  <a:lnTo>
                    <a:pt x="67" y="100"/>
                  </a:lnTo>
                  <a:lnTo>
                    <a:pt x="66" y="97"/>
                  </a:lnTo>
                  <a:lnTo>
                    <a:pt x="66" y="97"/>
                  </a:lnTo>
                  <a:lnTo>
                    <a:pt x="66" y="97"/>
                  </a:lnTo>
                  <a:lnTo>
                    <a:pt x="66" y="97"/>
                  </a:lnTo>
                  <a:lnTo>
                    <a:pt x="66" y="96"/>
                  </a:lnTo>
                  <a:lnTo>
                    <a:pt x="65" y="93"/>
                  </a:lnTo>
                  <a:lnTo>
                    <a:pt x="65" y="93"/>
                  </a:lnTo>
                  <a:lnTo>
                    <a:pt x="61" y="84"/>
                  </a:lnTo>
                  <a:lnTo>
                    <a:pt x="61" y="84"/>
                  </a:lnTo>
                  <a:lnTo>
                    <a:pt x="59" y="81"/>
                  </a:lnTo>
                  <a:lnTo>
                    <a:pt x="5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0" name="Freeform 42"/>
            <p:cNvSpPr>
              <a:spLocks/>
            </p:cNvSpPr>
            <p:nvPr/>
          </p:nvSpPr>
          <p:spPr bwMode="auto">
            <a:xfrm>
              <a:off x="5373688" y="4043363"/>
              <a:ext cx="279400" cy="142875"/>
            </a:xfrm>
            <a:custGeom>
              <a:avLst/>
              <a:gdLst>
                <a:gd name="T0" fmla="*/ 174 w 176"/>
                <a:gd name="T1" fmla="*/ 69 h 90"/>
                <a:gd name="T2" fmla="*/ 174 w 176"/>
                <a:gd name="T3" fmla="*/ 62 h 90"/>
                <a:gd name="T4" fmla="*/ 173 w 176"/>
                <a:gd name="T5" fmla="*/ 56 h 90"/>
                <a:gd name="T6" fmla="*/ 172 w 176"/>
                <a:gd name="T7" fmla="*/ 50 h 90"/>
                <a:gd name="T8" fmla="*/ 169 w 176"/>
                <a:gd name="T9" fmla="*/ 44 h 90"/>
                <a:gd name="T10" fmla="*/ 168 w 176"/>
                <a:gd name="T11" fmla="*/ 38 h 90"/>
                <a:gd name="T12" fmla="*/ 165 w 176"/>
                <a:gd name="T13" fmla="*/ 33 h 90"/>
                <a:gd name="T14" fmla="*/ 162 w 176"/>
                <a:gd name="T15" fmla="*/ 29 h 90"/>
                <a:gd name="T16" fmla="*/ 160 w 176"/>
                <a:gd name="T17" fmla="*/ 24 h 90"/>
                <a:gd name="T18" fmla="*/ 157 w 176"/>
                <a:gd name="T19" fmla="*/ 20 h 90"/>
                <a:gd name="T20" fmla="*/ 153 w 176"/>
                <a:gd name="T21" fmla="*/ 15 h 90"/>
                <a:gd name="T22" fmla="*/ 151 w 176"/>
                <a:gd name="T23" fmla="*/ 13 h 90"/>
                <a:gd name="T24" fmla="*/ 143 w 176"/>
                <a:gd name="T25" fmla="*/ 8 h 90"/>
                <a:gd name="T26" fmla="*/ 124 w 176"/>
                <a:gd name="T27" fmla="*/ 2 h 90"/>
                <a:gd name="T28" fmla="*/ 104 w 176"/>
                <a:gd name="T29" fmla="*/ 2 h 90"/>
                <a:gd name="T30" fmla="*/ 81 w 176"/>
                <a:gd name="T31" fmla="*/ 8 h 90"/>
                <a:gd name="T32" fmla="*/ 56 w 176"/>
                <a:gd name="T33" fmla="*/ 20 h 90"/>
                <a:gd name="T34" fmla="*/ 54 w 176"/>
                <a:gd name="T35" fmla="*/ 21 h 90"/>
                <a:gd name="T36" fmla="*/ 52 w 176"/>
                <a:gd name="T37" fmla="*/ 23 h 90"/>
                <a:gd name="T38" fmla="*/ 45 w 176"/>
                <a:gd name="T39" fmla="*/ 27 h 90"/>
                <a:gd name="T40" fmla="*/ 43 w 176"/>
                <a:gd name="T41" fmla="*/ 28 h 90"/>
                <a:gd name="T42" fmla="*/ 41 w 176"/>
                <a:gd name="T43" fmla="*/ 29 h 90"/>
                <a:gd name="T44" fmla="*/ 40 w 176"/>
                <a:gd name="T45" fmla="*/ 31 h 90"/>
                <a:gd name="T46" fmla="*/ 33 w 176"/>
                <a:gd name="T47" fmla="*/ 36 h 90"/>
                <a:gd name="T48" fmla="*/ 29 w 176"/>
                <a:gd name="T49" fmla="*/ 38 h 90"/>
                <a:gd name="T50" fmla="*/ 21 w 176"/>
                <a:gd name="T51" fmla="*/ 46 h 90"/>
                <a:gd name="T52" fmla="*/ 16 w 176"/>
                <a:gd name="T53" fmla="*/ 50 h 90"/>
                <a:gd name="T54" fmla="*/ 10 w 176"/>
                <a:gd name="T55" fmla="*/ 57 h 90"/>
                <a:gd name="T56" fmla="*/ 4 w 176"/>
                <a:gd name="T57" fmla="*/ 62 h 90"/>
                <a:gd name="T58" fmla="*/ 0 w 176"/>
                <a:gd name="T59" fmla="*/ 66 h 90"/>
                <a:gd name="T60" fmla="*/ 3 w 176"/>
                <a:gd name="T61" fmla="*/ 66 h 90"/>
                <a:gd name="T62" fmla="*/ 21 w 176"/>
                <a:gd name="T63" fmla="*/ 65 h 90"/>
                <a:gd name="T64" fmla="*/ 39 w 176"/>
                <a:gd name="T65" fmla="*/ 65 h 90"/>
                <a:gd name="T66" fmla="*/ 40 w 176"/>
                <a:gd name="T67" fmla="*/ 65 h 90"/>
                <a:gd name="T68" fmla="*/ 40 w 176"/>
                <a:gd name="T69" fmla="*/ 65 h 90"/>
                <a:gd name="T70" fmla="*/ 60 w 176"/>
                <a:gd name="T71" fmla="*/ 65 h 90"/>
                <a:gd name="T72" fmla="*/ 62 w 176"/>
                <a:gd name="T73" fmla="*/ 66 h 90"/>
                <a:gd name="T74" fmla="*/ 79 w 176"/>
                <a:gd name="T75" fmla="*/ 67 h 90"/>
                <a:gd name="T76" fmla="*/ 82 w 176"/>
                <a:gd name="T77" fmla="*/ 67 h 90"/>
                <a:gd name="T78" fmla="*/ 90 w 176"/>
                <a:gd name="T79" fmla="*/ 67 h 90"/>
                <a:gd name="T80" fmla="*/ 103 w 176"/>
                <a:gd name="T81" fmla="*/ 70 h 90"/>
                <a:gd name="T82" fmla="*/ 103 w 176"/>
                <a:gd name="T83" fmla="*/ 70 h 90"/>
                <a:gd name="T84" fmla="*/ 104 w 176"/>
                <a:gd name="T85" fmla="*/ 70 h 90"/>
                <a:gd name="T86" fmla="*/ 106 w 176"/>
                <a:gd name="T87" fmla="*/ 70 h 90"/>
                <a:gd name="T88" fmla="*/ 107 w 176"/>
                <a:gd name="T89" fmla="*/ 70 h 90"/>
                <a:gd name="T90" fmla="*/ 141 w 176"/>
                <a:gd name="T91" fmla="*/ 78 h 90"/>
                <a:gd name="T92" fmla="*/ 143 w 176"/>
                <a:gd name="T93" fmla="*/ 78 h 90"/>
                <a:gd name="T94" fmla="*/ 159 w 176"/>
                <a:gd name="T95" fmla="*/ 83 h 90"/>
                <a:gd name="T96" fmla="*/ 174 w 176"/>
                <a:gd name="T97" fmla="*/ 89 h 90"/>
                <a:gd name="T98" fmla="*/ 176 w 176"/>
                <a:gd name="T99" fmla="*/ 90 h 90"/>
                <a:gd name="T100" fmla="*/ 176 w 176"/>
                <a:gd name="T101" fmla="*/ 83 h 90"/>
                <a:gd name="T102" fmla="*/ 176 w 176"/>
                <a:gd name="T103" fmla="*/ 77 h 90"/>
                <a:gd name="T104" fmla="*/ 174 w 176"/>
                <a:gd name="T105"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90">
                  <a:moveTo>
                    <a:pt x="174" y="69"/>
                  </a:moveTo>
                  <a:lnTo>
                    <a:pt x="174" y="69"/>
                  </a:lnTo>
                  <a:lnTo>
                    <a:pt x="174" y="62"/>
                  </a:lnTo>
                  <a:lnTo>
                    <a:pt x="174" y="62"/>
                  </a:lnTo>
                  <a:lnTo>
                    <a:pt x="173" y="56"/>
                  </a:lnTo>
                  <a:lnTo>
                    <a:pt x="173" y="56"/>
                  </a:lnTo>
                  <a:lnTo>
                    <a:pt x="172" y="50"/>
                  </a:lnTo>
                  <a:lnTo>
                    <a:pt x="172" y="50"/>
                  </a:lnTo>
                  <a:lnTo>
                    <a:pt x="169" y="44"/>
                  </a:lnTo>
                  <a:lnTo>
                    <a:pt x="169" y="44"/>
                  </a:lnTo>
                  <a:lnTo>
                    <a:pt x="168" y="38"/>
                  </a:lnTo>
                  <a:lnTo>
                    <a:pt x="168" y="38"/>
                  </a:lnTo>
                  <a:lnTo>
                    <a:pt x="165" y="33"/>
                  </a:lnTo>
                  <a:lnTo>
                    <a:pt x="165" y="33"/>
                  </a:lnTo>
                  <a:lnTo>
                    <a:pt x="162" y="29"/>
                  </a:lnTo>
                  <a:lnTo>
                    <a:pt x="162" y="29"/>
                  </a:lnTo>
                  <a:lnTo>
                    <a:pt x="160" y="24"/>
                  </a:lnTo>
                  <a:lnTo>
                    <a:pt x="160" y="24"/>
                  </a:lnTo>
                  <a:lnTo>
                    <a:pt x="157" y="20"/>
                  </a:lnTo>
                  <a:lnTo>
                    <a:pt x="157" y="20"/>
                  </a:lnTo>
                  <a:lnTo>
                    <a:pt x="153" y="15"/>
                  </a:lnTo>
                  <a:lnTo>
                    <a:pt x="153" y="15"/>
                  </a:lnTo>
                  <a:lnTo>
                    <a:pt x="151" y="13"/>
                  </a:lnTo>
                  <a:lnTo>
                    <a:pt x="151" y="13"/>
                  </a:lnTo>
                  <a:lnTo>
                    <a:pt x="143" y="8"/>
                  </a:lnTo>
                  <a:lnTo>
                    <a:pt x="143" y="8"/>
                  </a:lnTo>
                  <a:lnTo>
                    <a:pt x="135" y="4"/>
                  </a:lnTo>
                  <a:lnTo>
                    <a:pt x="124" y="2"/>
                  </a:lnTo>
                  <a:lnTo>
                    <a:pt x="115" y="0"/>
                  </a:lnTo>
                  <a:lnTo>
                    <a:pt x="104" y="2"/>
                  </a:lnTo>
                  <a:lnTo>
                    <a:pt x="93" y="4"/>
                  </a:lnTo>
                  <a:lnTo>
                    <a:pt x="81" y="8"/>
                  </a:lnTo>
                  <a:lnTo>
                    <a:pt x="69" y="13"/>
                  </a:lnTo>
                  <a:lnTo>
                    <a:pt x="56" y="20"/>
                  </a:lnTo>
                  <a:lnTo>
                    <a:pt x="56" y="20"/>
                  </a:lnTo>
                  <a:lnTo>
                    <a:pt x="54" y="21"/>
                  </a:lnTo>
                  <a:lnTo>
                    <a:pt x="54" y="21"/>
                  </a:lnTo>
                  <a:lnTo>
                    <a:pt x="52" y="23"/>
                  </a:lnTo>
                  <a:lnTo>
                    <a:pt x="52" y="23"/>
                  </a:lnTo>
                  <a:lnTo>
                    <a:pt x="45" y="27"/>
                  </a:lnTo>
                  <a:lnTo>
                    <a:pt x="45" y="27"/>
                  </a:lnTo>
                  <a:lnTo>
                    <a:pt x="43" y="28"/>
                  </a:lnTo>
                  <a:lnTo>
                    <a:pt x="43" y="28"/>
                  </a:lnTo>
                  <a:lnTo>
                    <a:pt x="41" y="29"/>
                  </a:lnTo>
                  <a:lnTo>
                    <a:pt x="41" y="29"/>
                  </a:lnTo>
                  <a:lnTo>
                    <a:pt x="40" y="31"/>
                  </a:lnTo>
                  <a:lnTo>
                    <a:pt x="40" y="31"/>
                  </a:lnTo>
                  <a:lnTo>
                    <a:pt x="33" y="36"/>
                  </a:lnTo>
                  <a:lnTo>
                    <a:pt x="33" y="36"/>
                  </a:lnTo>
                  <a:lnTo>
                    <a:pt x="29" y="38"/>
                  </a:lnTo>
                  <a:lnTo>
                    <a:pt x="29" y="38"/>
                  </a:lnTo>
                  <a:lnTo>
                    <a:pt x="21" y="46"/>
                  </a:lnTo>
                  <a:lnTo>
                    <a:pt x="21" y="46"/>
                  </a:lnTo>
                  <a:lnTo>
                    <a:pt x="16" y="50"/>
                  </a:lnTo>
                  <a:lnTo>
                    <a:pt x="16" y="50"/>
                  </a:lnTo>
                  <a:lnTo>
                    <a:pt x="10" y="57"/>
                  </a:lnTo>
                  <a:lnTo>
                    <a:pt x="10" y="57"/>
                  </a:lnTo>
                  <a:lnTo>
                    <a:pt x="4" y="62"/>
                  </a:lnTo>
                  <a:lnTo>
                    <a:pt x="4" y="62"/>
                  </a:lnTo>
                  <a:lnTo>
                    <a:pt x="0" y="66"/>
                  </a:lnTo>
                  <a:lnTo>
                    <a:pt x="0" y="66"/>
                  </a:lnTo>
                  <a:lnTo>
                    <a:pt x="3" y="66"/>
                  </a:lnTo>
                  <a:lnTo>
                    <a:pt x="3" y="66"/>
                  </a:lnTo>
                  <a:lnTo>
                    <a:pt x="21" y="65"/>
                  </a:lnTo>
                  <a:lnTo>
                    <a:pt x="39" y="65"/>
                  </a:lnTo>
                  <a:lnTo>
                    <a:pt x="39" y="65"/>
                  </a:lnTo>
                  <a:lnTo>
                    <a:pt x="40" y="65"/>
                  </a:lnTo>
                  <a:lnTo>
                    <a:pt x="40" y="65"/>
                  </a:lnTo>
                  <a:lnTo>
                    <a:pt x="40" y="65"/>
                  </a:lnTo>
                  <a:lnTo>
                    <a:pt x="40" y="65"/>
                  </a:lnTo>
                  <a:lnTo>
                    <a:pt x="60" y="65"/>
                  </a:lnTo>
                  <a:lnTo>
                    <a:pt x="60" y="65"/>
                  </a:lnTo>
                  <a:lnTo>
                    <a:pt x="62" y="66"/>
                  </a:lnTo>
                  <a:lnTo>
                    <a:pt x="62" y="66"/>
                  </a:lnTo>
                  <a:lnTo>
                    <a:pt x="79" y="67"/>
                  </a:lnTo>
                  <a:lnTo>
                    <a:pt x="79" y="67"/>
                  </a:lnTo>
                  <a:lnTo>
                    <a:pt x="82" y="67"/>
                  </a:lnTo>
                  <a:lnTo>
                    <a:pt x="82" y="67"/>
                  </a:lnTo>
                  <a:lnTo>
                    <a:pt x="85" y="67"/>
                  </a:lnTo>
                  <a:lnTo>
                    <a:pt x="90" y="67"/>
                  </a:lnTo>
                  <a:lnTo>
                    <a:pt x="90" y="67"/>
                  </a:lnTo>
                  <a:lnTo>
                    <a:pt x="103" y="70"/>
                  </a:lnTo>
                  <a:lnTo>
                    <a:pt x="103" y="70"/>
                  </a:lnTo>
                  <a:lnTo>
                    <a:pt x="103" y="70"/>
                  </a:lnTo>
                  <a:lnTo>
                    <a:pt x="103" y="70"/>
                  </a:lnTo>
                  <a:lnTo>
                    <a:pt x="104" y="70"/>
                  </a:lnTo>
                  <a:lnTo>
                    <a:pt x="106" y="70"/>
                  </a:lnTo>
                  <a:lnTo>
                    <a:pt x="106" y="70"/>
                  </a:lnTo>
                  <a:lnTo>
                    <a:pt x="107" y="70"/>
                  </a:lnTo>
                  <a:lnTo>
                    <a:pt x="107" y="70"/>
                  </a:lnTo>
                  <a:lnTo>
                    <a:pt x="124" y="74"/>
                  </a:lnTo>
                  <a:lnTo>
                    <a:pt x="141" y="78"/>
                  </a:lnTo>
                  <a:lnTo>
                    <a:pt x="141" y="78"/>
                  </a:lnTo>
                  <a:lnTo>
                    <a:pt x="143" y="78"/>
                  </a:lnTo>
                  <a:lnTo>
                    <a:pt x="143" y="78"/>
                  </a:lnTo>
                  <a:lnTo>
                    <a:pt x="159" y="83"/>
                  </a:lnTo>
                  <a:lnTo>
                    <a:pt x="174" y="89"/>
                  </a:lnTo>
                  <a:lnTo>
                    <a:pt x="174" y="89"/>
                  </a:lnTo>
                  <a:lnTo>
                    <a:pt x="176" y="90"/>
                  </a:lnTo>
                  <a:lnTo>
                    <a:pt x="176" y="90"/>
                  </a:lnTo>
                  <a:lnTo>
                    <a:pt x="176" y="83"/>
                  </a:lnTo>
                  <a:lnTo>
                    <a:pt x="176" y="83"/>
                  </a:lnTo>
                  <a:lnTo>
                    <a:pt x="176" y="77"/>
                  </a:lnTo>
                  <a:lnTo>
                    <a:pt x="176" y="77"/>
                  </a:lnTo>
                  <a:lnTo>
                    <a:pt x="174" y="69"/>
                  </a:lnTo>
                  <a:lnTo>
                    <a:pt x="17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1" name="Freeform 43"/>
            <p:cNvSpPr>
              <a:spLocks/>
            </p:cNvSpPr>
            <p:nvPr/>
          </p:nvSpPr>
          <p:spPr bwMode="auto">
            <a:xfrm>
              <a:off x="5373688" y="4529138"/>
              <a:ext cx="128588" cy="58738"/>
            </a:xfrm>
            <a:custGeom>
              <a:avLst/>
              <a:gdLst>
                <a:gd name="T0" fmla="*/ 77 w 81"/>
                <a:gd name="T1" fmla="*/ 0 h 37"/>
                <a:gd name="T2" fmla="*/ 77 w 81"/>
                <a:gd name="T3" fmla="*/ 0 h 37"/>
                <a:gd name="T4" fmla="*/ 62 w 81"/>
                <a:gd name="T5" fmla="*/ 1 h 37"/>
                <a:gd name="T6" fmla="*/ 62 w 81"/>
                <a:gd name="T7" fmla="*/ 1 h 37"/>
                <a:gd name="T8" fmla="*/ 56 w 81"/>
                <a:gd name="T9" fmla="*/ 1 h 37"/>
                <a:gd name="T10" fmla="*/ 56 w 81"/>
                <a:gd name="T11" fmla="*/ 1 h 37"/>
                <a:gd name="T12" fmla="*/ 40 w 81"/>
                <a:gd name="T13" fmla="*/ 3 h 37"/>
                <a:gd name="T14" fmla="*/ 40 w 81"/>
                <a:gd name="T15" fmla="*/ 3 h 37"/>
                <a:gd name="T16" fmla="*/ 20 w 81"/>
                <a:gd name="T17" fmla="*/ 1 h 37"/>
                <a:gd name="T18" fmla="*/ 0 w 81"/>
                <a:gd name="T19" fmla="*/ 0 h 37"/>
                <a:gd name="T20" fmla="*/ 0 w 81"/>
                <a:gd name="T21" fmla="*/ 0 h 37"/>
                <a:gd name="T22" fmla="*/ 19 w 81"/>
                <a:gd name="T23" fmla="*/ 20 h 37"/>
                <a:gd name="T24" fmla="*/ 40 w 81"/>
                <a:gd name="T25" fmla="*/ 36 h 37"/>
                <a:gd name="T26" fmla="*/ 40 w 81"/>
                <a:gd name="T27" fmla="*/ 36 h 37"/>
                <a:gd name="T28" fmla="*/ 40 w 81"/>
                <a:gd name="T29" fmla="*/ 37 h 37"/>
                <a:gd name="T30" fmla="*/ 40 w 81"/>
                <a:gd name="T31" fmla="*/ 37 h 37"/>
                <a:gd name="T32" fmla="*/ 61 w 81"/>
                <a:gd name="T33" fmla="*/ 20 h 37"/>
                <a:gd name="T34" fmla="*/ 81 w 81"/>
                <a:gd name="T35" fmla="*/ 0 h 37"/>
                <a:gd name="T36" fmla="*/ 81 w 81"/>
                <a:gd name="T37" fmla="*/ 0 h 37"/>
                <a:gd name="T38" fmla="*/ 79 w 81"/>
                <a:gd name="T39" fmla="*/ 0 h 37"/>
                <a:gd name="T40" fmla="*/ 79 w 81"/>
                <a:gd name="T41" fmla="*/ 0 h 37"/>
                <a:gd name="T42" fmla="*/ 77 w 81"/>
                <a:gd name="T43" fmla="*/ 0 h 37"/>
                <a:gd name="T44" fmla="*/ 77 w 81"/>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7">
                  <a:moveTo>
                    <a:pt x="77" y="0"/>
                  </a:moveTo>
                  <a:lnTo>
                    <a:pt x="77" y="0"/>
                  </a:lnTo>
                  <a:lnTo>
                    <a:pt x="62" y="1"/>
                  </a:lnTo>
                  <a:lnTo>
                    <a:pt x="62" y="1"/>
                  </a:lnTo>
                  <a:lnTo>
                    <a:pt x="56" y="1"/>
                  </a:lnTo>
                  <a:lnTo>
                    <a:pt x="56" y="1"/>
                  </a:lnTo>
                  <a:lnTo>
                    <a:pt x="40" y="3"/>
                  </a:lnTo>
                  <a:lnTo>
                    <a:pt x="40" y="3"/>
                  </a:lnTo>
                  <a:lnTo>
                    <a:pt x="20" y="1"/>
                  </a:lnTo>
                  <a:lnTo>
                    <a:pt x="0" y="0"/>
                  </a:lnTo>
                  <a:lnTo>
                    <a:pt x="0" y="0"/>
                  </a:lnTo>
                  <a:lnTo>
                    <a:pt x="19" y="20"/>
                  </a:lnTo>
                  <a:lnTo>
                    <a:pt x="40" y="36"/>
                  </a:lnTo>
                  <a:lnTo>
                    <a:pt x="40" y="36"/>
                  </a:lnTo>
                  <a:lnTo>
                    <a:pt x="40" y="37"/>
                  </a:lnTo>
                  <a:lnTo>
                    <a:pt x="40" y="37"/>
                  </a:lnTo>
                  <a:lnTo>
                    <a:pt x="61" y="20"/>
                  </a:lnTo>
                  <a:lnTo>
                    <a:pt x="81" y="0"/>
                  </a:lnTo>
                  <a:lnTo>
                    <a:pt x="81" y="0"/>
                  </a:lnTo>
                  <a:lnTo>
                    <a:pt x="79" y="0"/>
                  </a:lnTo>
                  <a:lnTo>
                    <a:pt x="79" y="0"/>
                  </a:lnTo>
                  <a:lnTo>
                    <a:pt x="77"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2" name="Freeform 44"/>
            <p:cNvSpPr>
              <a:spLocks/>
            </p:cNvSpPr>
            <p:nvPr/>
          </p:nvSpPr>
          <p:spPr bwMode="auto">
            <a:xfrm>
              <a:off x="5222876" y="4494213"/>
              <a:ext cx="188913" cy="139700"/>
            </a:xfrm>
            <a:custGeom>
              <a:avLst/>
              <a:gdLst>
                <a:gd name="T0" fmla="*/ 33 w 119"/>
                <a:gd name="T1" fmla="*/ 81 h 88"/>
                <a:gd name="T2" fmla="*/ 33 w 119"/>
                <a:gd name="T3" fmla="*/ 81 h 88"/>
                <a:gd name="T4" fmla="*/ 43 w 119"/>
                <a:gd name="T5" fmla="*/ 85 h 88"/>
                <a:gd name="T6" fmla="*/ 52 w 119"/>
                <a:gd name="T7" fmla="*/ 88 h 88"/>
                <a:gd name="T8" fmla="*/ 52 w 119"/>
                <a:gd name="T9" fmla="*/ 88 h 88"/>
                <a:gd name="T10" fmla="*/ 58 w 119"/>
                <a:gd name="T11" fmla="*/ 88 h 88"/>
                <a:gd name="T12" fmla="*/ 58 w 119"/>
                <a:gd name="T13" fmla="*/ 88 h 88"/>
                <a:gd name="T14" fmla="*/ 61 w 119"/>
                <a:gd name="T15" fmla="*/ 88 h 88"/>
                <a:gd name="T16" fmla="*/ 61 w 119"/>
                <a:gd name="T17" fmla="*/ 88 h 88"/>
                <a:gd name="T18" fmla="*/ 74 w 119"/>
                <a:gd name="T19" fmla="*/ 87 h 88"/>
                <a:gd name="T20" fmla="*/ 89 w 119"/>
                <a:gd name="T21" fmla="*/ 83 h 88"/>
                <a:gd name="T22" fmla="*/ 103 w 119"/>
                <a:gd name="T23" fmla="*/ 77 h 88"/>
                <a:gd name="T24" fmla="*/ 119 w 119"/>
                <a:gd name="T25" fmla="*/ 68 h 88"/>
                <a:gd name="T26" fmla="*/ 119 w 119"/>
                <a:gd name="T27" fmla="*/ 68 h 88"/>
                <a:gd name="T28" fmla="*/ 105 w 119"/>
                <a:gd name="T29" fmla="*/ 58 h 88"/>
                <a:gd name="T30" fmla="*/ 93 w 119"/>
                <a:gd name="T31" fmla="*/ 46 h 88"/>
                <a:gd name="T32" fmla="*/ 80 w 119"/>
                <a:gd name="T33" fmla="*/ 33 h 88"/>
                <a:gd name="T34" fmla="*/ 68 w 119"/>
                <a:gd name="T35" fmla="*/ 19 h 88"/>
                <a:gd name="T36" fmla="*/ 68 w 119"/>
                <a:gd name="T37" fmla="*/ 19 h 88"/>
                <a:gd name="T38" fmla="*/ 49 w 119"/>
                <a:gd name="T39" fmla="*/ 15 h 88"/>
                <a:gd name="T40" fmla="*/ 32 w 119"/>
                <a:gd name="T41" fmla="*/ 12 h 88"/>
                <a:gd name="T42" fmla="*/ 16 w 119"/>
                <a:gd name="T43" fmla="*/ 6 h 88"/>
                <a:gd name="T44" fmla="*/ 0 w 119"/>
                <a:gd name="T45" fmla="*/ 0 h 88"/>
                <a:gd name="T46" fmla="*/ 0 w 119"/>
                <a:gd name="T47" fmla="*/ 0 h 88"/>
                <a:gd name="T48" fmla="*/ 0 w 119"/>
                <a:gd name="T49" fmla="*/ 14 h 88"/>
                <a:gd name="T50" fmla="*/ 2 w 119"/>
                <a:gd name="T51" fmla="*/ 27 h 88"/>
                <a:gd name="T52" fmla="*/ 4 w 119"/>
                <a:gd name="T53" fmla="*/ 41 h 88"/>
                <a:gd name="T54" fmla="*/ 8 w 119"/>
                <a:gd name="T55" fmla="*/ 51 h 88"/>
                <a:gd name="T56" fmla="*/ 12 w 119"/>
                <a:gd name="T57" fmla="*/ 60 h 88"/>
                <a:gd name="T58" fmla="*/ 19 w 119"/>
                <a:gd name="T59" fmla="*/ 70 h 88"/>
                <a:gd name="T60" fmla="*/ 25 w 119"/>
                <a:gd name="T61" fmla="*/ 76 h 88"/>
                <a:gd name="T62" fmla="*/ 33 w 119"/>
                <a:gd name="T63" fmla="*/ 81 h 88"/>
                <a:gd name="T64" fmla="*/ 33 w 119"/>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88">
                  <a:moveTo>
                    <a:pt x="33" y="81"/>
                  </a:moveTo>
                  <a:lnTo>
                    <a:pt x="33" y="81"/>
                  </a:lnTo>
                  <a:lnTo>
                    <a:pt x="43" y="85"/>
                  </a:lnTo>
                  <a:lnTo>
                    <a:pt x="52" y="88"/>
                  </a:lnTo>
                  <a:lnTo>
                    <a:pt x="52" y="88"/>
                  </a:lnTo>
                  <a:lnTo>
                    <a:pt x="58" y="88"/>
                  </a:lnTo>
                  <a:lnTo>
                    <a:pt x="58" y="88"/>
                  </a:lnTo>
                  <a:lnTo>
                    <a:pt x="61" y="88"/>
                  </a:lnTo>
                  <a:lnTo>
                    <a:pt x="61" y="88"/>
                  </a:lnTo>
                  <a:lnTo>
                    <a:pt x="74" y="87"/>
                  </a:lnTo>
                  <a:lnTo>
                    <a:pt x="89" y="83"/>
                  </a:lnTo>
                  <a:lnTo>
                    <a:pt x="103" y="77"/>
                  </a:lnTo>
                  <a:lnTo>
                    <a:pt x="119" y="68"/>
                  </a:lnTo>
                  <a:lnTo>
                    <a:pt x="119" y="68"/>
                  </a:lnTo>
                  <a:lnTo>
                    <a:pt x="105" y="58"/>
                  </a:lnTo>
                  <a:lnTo>
                    <a:pt x="93" y="46"/>
                  </a:lnTo>
                  <a:lnTo>
                    <a:pt x="80" y="33"/>
                  </a:lnTo>
                  <a:lnTo>
                    <a:pt x="68" y="19"/>
                  </a:lnTo>
                  <a:lnTo>
                    <a:pt x="68" y="19"/>
                  </a:lnTo>
                  <a:lnTo>
                    <a:pt x="49" y="15"/>
                  </a:lnTo>
                  <a:lnTo>
                    <a:pt x="32" y="12"/>
                  </a:lnTo>
                  <a:lnTo>
                    <a:pt x="16" y="6"/>
                  </a:lnTo>
                  <a:lnTo>
                    <a:pt x="0" y="0"/>
                  </a:lnTo>
                  <a:lnTo>
                    <a:pt x="0" y="0"/>
                  </a:lnTo>
                  <a:lnTo>
                    <a:pt x="0" y="14"/>
                  </a:lnTo>
                  <a:lnTo>
                    <a:pt x="2" y="27"/>
                  </a:lnTo>
                  <a:lnTo>
                    <a:pt x="4" y="41"/>
                  </a:lnTo>
                  <a:lnTo>
                    <a:pt x="8" y="51"/>
                  </a:lnTo>
                  <a:lnTo>
                    <a:pt x="12" y="60"/>
                  </a:lnTo>
                  <a:lnTo>
                    <a:pt x="19" y="70"/>
                  </a:lnTo>
                  <a:lnTo>
                    <a:pt x="25" y="76"/>
                  </a:lnTo>
                  <a:lnTo>
                    <a:pt x="33" y="81"/>
                  </a:lnTo>
                  <a:lnTo>
                    <a:pt x="3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3" name="Freeform 45"/>
            <p:cNvSpPr>
              <a:spLocks/>
            </p:cNvSpPr>
            <p:nvPr/>
          </p:nvSpPr>
          <p:spPr bwMode="auto">
            <a:xfrm>
              <a:off x="5221288" y="4162425"/>
              <a:ext cx="103188" cy="46038"/>
            </a:xfrm>
            <a:custGeom>
              <a:avLst/>
              <a:gdLst>
                <a:gd name="T0" fmla="*/ 0 w 65"/>
                <a:gd name="T1" fmla="*/ 27 h 29"/>
                <a:gd name="T2" fmla="*/ 0 w 65"/>
                <a:gd name="T3" fmla="*/ 27 h 29"/>
                <a:gd name="T4" fmla="*/ 0 w 65"/>
                <a:gd name="T5" fmla="*/ 27 h 29"/>
                <a:gd name="T6" fmla="*/ 0 w 65"/>
                <a:gd name="T7" fmla="*/ 28 h 29"/>
                <a:gd name="T8" fmla="*/ 0 w 65"/>
                <a:gd name="T9" fmla="*/ 28 h 29"/>
                <a:gd name="T10" fmla="*/ 0 w 65"/>
                <a:gd name="T11" fmla="*/ 29 h 29"/>
                <a:gd name="T12" fmla="*/ 0 w 65"/>
                <a:gd name="T13" fmla="*/ 29 h 29"/>
                <a:gd name="T14" fmla="*/ 26 w 65"/>
                <a:gd name="T15" fmla="*/ 20 h 29"/>
                <a:gd name="T16" fmla="*/ 55 w 65"/>
                <a:gd name="T17" fmla="*/ 12 h 29"/>
                <a:gd name="T18" fmla="*/ 58 w 65"/>
                <a:gd name="T19" fmla="*/ 8 h 29"/>
                <a:gd name="T20" fmla="*/ 58 w 65"/>
                <a:gd name="T21" fmla="*/ 8 h 29"/>
                <a:gd name="T22" fmla="*/ 65 w 65"/>
                <a:gd name="T23" fmla="*/ 0 h 29"/>
                <a:gd name="T24" fmla="*/ 65 w 65"/>
                <a:gd name="T25" fmla="*/ 0 h 29"/>
                <a:gd name="T26" fmla="*/ 48 w 65"/>
                <a:gd name="T27" fmla="*/ 3 h 29"/>
                <a:gd name="T28" fmla="*/ 30 w 65"/>
                <a:gd name="T29" fmla="*/ 8 h 29"/>
                <a:gd name="T30" fmla="*/ 15 w 65"/>
                <a:gd name="T31" fmla="*/ 14 h 29"/>
                <a:gd name="T32" fmla="*/ 0 w 65"/>
                <a:gd name="T33" fmla="*/ 19 h 29"/>
                <a:gd name="T34" fmla="*/ 0 w 65"/>
                <a:gd name="T35" fmla="*/ 19 h 29"/>
                <a:gd name="T36" fmla="*/ 0 w 65"/>
                <a:gd name="T37" fmla="*/ 27 h 29"/>
                <a:gd name="T38" fmla="*/ 0 w 65"/>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29">
                  <a:moveTo>
                    <a:pt x="0" y="27"/>
                  </a:moveTo>
                  <a:lnTo>
                    <a:pt x="0" y="27"/>
                  </a:lnTo>
                  <a:lnTo>
                    <a:pt x="0" y="27"/>
                  </a:lnTo>
                  <a:lnTo>
                    <a:pt x="0" y="28"/>
                  </a:lnTo>
                  <a:lnTo>
                    <a:pt x="0" y="28"/>
                  </a:lnTo>
                  <a:lnTo>
                    <a:pt x="0" y="29"/>
                  </a:lnTo>
                  <a:lnTo>
                    <a:pt x="0" y="29"/>
                  </a:lnTo>
                  <a:lnTo>
                    <a:pt x="26" y="20"/>
                  </a:lnTo>
                  <a:lnTo>
                    <a:pt x="55" y="12"/>
                  </a:lnTo>
                  <a:lnTo>
                    <a:pt x="58" y="8"/>
                  </a:lnTo>
                  <a:lnTo>
                    <a:pt x="58" y="8"/>
                  </a:lnTo>
                  <a:lnTo>
                    <a:pt x="65" y="0"/>
                  </a:lnTo>
                  <a:lnTo>
                    <a:pt x="65" y="0"/>
                  </a:lnTo>
                  <a:lnTo>
                    <a:pt x="48" y="3"/>
                  </a:lnTo>
                  <a:lnTo>
                    <a:pt x="30" y="8"/>
                  </a:lnTo>
                  <a:lnTo>
                    <a:pt x="15" y="14"/>
                  </a:lnTo>
                  <a:lnTo>
                    <a:pt x="0" y="19"/>
                  </a:lnTo>
                  <a:lnTo>
                    <a:pt x="0" y="19"/>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4" name="Freeform 46"/>
            <p:cNvSpPr>
              <a:spLocks/>
            </p:cNvSpPr>
            <p:nvPr/>
          </p:nvSpPr>
          <p:spPr bwMode="auto">
            <a:xfrm>
              <a:off x="5084763" y="4205288"/>
              <a:ext cx="109538" cy="266700"/>
            </a:xfrm>
            <a:custGeom>
              <a:avLst/>
              <a:gdLst>
                <a:gd name="T0" fmla="*/ 69 w 69"/>
                <a:gd name="T1" fmla="*/ 10 h 168"/>
                <a:gd name="T2" fmla="*/ 69 w 69"/>
                <a:gd name="T3" fmla="*/ 9 h 168"/>
                <a:gd name="T4" fmla="*/ 69 w 69"/>
                <a:gd name="T5" fmla="*/ 9 h 168"/>
                <a:gd name="T6" fmla="*/ 68 w 69"/>
                <a:gd name="T7" fmla="*/ 2 h 168"/>
                <a:gd name="T8" fmla="*/ 68 w 69"/>
                <a:gd name="T9" fmla="*/ 0 h 168"/>
                <a:gd name="T10" fmla="*/ 68 w 69"/>
                <a:gd name="T11" fmla="*/ 0 h 168"/>
                <a:gd name="T12" fmla="*/ 53 w 69"/>
                <a:gd name="T13" fmla="*/ 9 h 168"/>
                <a:gd name="T14" fmla="*/ 39 w 69"/>
                <a:gd name="T15" fmla="*/ 18 h 168"/>
                <a:gd name="T16" fmla="*/ 28 w 69"/>
                <a:gd name="T17" fmla="*/ 27 h 168"/>
                <a:gd name="T18" fmla="*/ 18 w 69"/>
                <a:gd name="T19" fmla="*/ 38 h 168"/>
                <a:gd name="T20" fmla="*/ 11 w 69"/>
                <a:gd name="T21" fmla="*/ 50 h 168"/>
                <a:gd name="T22" fmla="*/ 6 w 69"/>
                <a:gd name="T23" fmla="*/ 60 h 168"/>
                <a:gd name="T24" fmla="*/ 2 w 69"/>
                <a:gd name="T25" fmla="*/ 72 h 168"/>
                <a:gd name="T26" fmla="*/ 0 w 69"/>
                <a:gd name="T27" fmla="*/ 84 h 168"/>
                <a:gd name="T28" fmla="*/ 0 w 69"/>
                <a:gd name="T29" fmla="*/ 84 h 168"/>
                <a:gd name="T30" fmla="*/ 2 w 69"/>
                <a:gd name="T31" fmla="*/ 96 h 168"/>
                <a:gd name="T32" fmla="*/ 6 w 69"/>
                <a:gd name="T33" fmla="*/ 108 h 168"/>
                <a:gd name="T34" fmla="*/ 11 w 69"/>
                <a:gd name="T35" fmla="*/ 120 h 168"/>
                <a:gd name="T36" fmla="*/ 19 w 69"/>
                <a:gd name="T37" fmla="*/ 130 h 168"/>
                <a:gd name="T38" fmla="*/ 28 w 69"/>
                <a:gd name="T39" fmla="*/ 141 h 168"/>
                <a:gd name="T40" fmla="*/ 39 w 69"/>
                <a:gd name="T41" fmla="*/ 151 h 168"/>
                <a:gd name="T42" fmla="*/ 53 w 69"/>
                <a:gd name="T43" fmla="*/ 161 h 168"/>
                <a:gd name="T44" fmla="*/ 68 w 69"/>
                <a:gd name="T45" fmla="*/ 168 h 168"/>
                <a:gd name="T46" fmla="*/ 68 w 69"/>
                <a:gd name="T47" fmla="*/ 168 h 168"/>
                <a:gd name="T48" fmla="*/ 68 w 69"/>
                <a:gd name="T49" fmla="*/ 167 h 168"/>
                <a:gd name="T50" fmla="*/ 68 w 69"/>
                <a:gd name="T51" fmla="*/ 167 h 168"/>
                <a:gd name="T52" fmla="*/ 69 w 69"/>
                <a:gd name="T53" fmla="*/ 161 h 168"/>
                <a:gd name="T54" fmla="*/ 69 w 69"/>
                <a:gd name="T55" fmla="*/ 158 h 168"/>
                <a:gd name="T56" fmla="*/ 69 w 69"/>
                <a:gd name="T57" fmla="*/ 158 h 168"/>
                <a:gd name="T58" fmla="*/ 56 w 69"/>
                <a:gd name="T59" fmla="*/ 150 h 168"/>
                <a:gd name="T60" fmla="*/ 44 w 69"/>
                <a:gd name="T61" fmla="*/ 142 h 168"/>
                <a:gd name="T62" fmla="*/ 33 w 69"/>
                <a:gd name="T63" fmla="*/ 133 h 168"/>
                <a:gd name="T64" fmla="*/ 25 w 69"/>
                <a:gd name="T65" fmla="*/ 124 h 168"/>
                <a:gd name="T66" fmla="*/ 19 w 69"/>
                <a:gd name="T67" fmla="*/ 114 h 168"/>
                <a:gd name="T68" fmla="*/ 15 w 69"/>
                <a:gd name="T69" fmla="*/ 105 h 168"/>
                <a:gd name="T70" fmla="*/ 12 w 69"/>
                <a:gd name="T71" fmla="*/ 95 h 168"/>
                <a:gd name="T72" fmla="*/ 11 w 69"/>
                <a:gd name="T73" fmla="*/ 84 h 168"/>
                <a:gd name="T74" fmla="*/ 11 w 69"/>
                <a:gd name="T75" fmla="*/ 84 h 168"/>
                <a:gd name="T76" fmla="*/ 12 w 69"/>
                <a:gd name="T77" fmla="*/ 75 h 168"/>
                <a:gd name="T78" fmla="*/ 15 w 69"/>
                <a:gd name="T79" fmla="*/ 64 h 168"/>
                <a:gd name="T80" fmla="*/ 19 w 69"/>
                <a:gd name="T81" fmla="*/ 55 h 168"/>
                <a:gd name="T82" fmla="*/ 25 w 69"/>
                <a:gd name="T83" fmla="*/ 45 h 168"/>
                <a:gd name="T84" fmla="*/ 33 w 69"/>
                <a:gd name="T85" fmla="*/ 35 h 168"/>
                <a:gd name="T86" fmla="*/ 44 w 69"/>
                <a:gd name="T87" fmla="*/ 27 h 168"/>
                <a:gd name="T88" fmla="*/ 56 w 69"/>
                <a:gd name="T89" fmla="*/ 18 h 168"/>
                <a:gd name="T90" fmla="*/ 69 w 69"/>
                <a:gd name="T91" fmla="*/ 10 h 168"/>
                <a:gd name="T92" fmla="*/ 69 w 69"/>
                <a:gd name="T93"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68">
                  <a:moveTo>
                    <a:pt x="69" y="10"/>
                  </a:moveTo>
                  <a:lnTo>
                    <a:pt x="69" y="9"/>
                  </a:lnTo>
                  <a:lnTo>
                    <a:pt x="69" y="9"/>
                  </a:lnTo>
                  <a:lnTo>
                    <a:pt x="68" y="2"/>
                  </a:lnTo>
                  <a:lnTo>
                    <a:pt x="68" y="0"/>
                  </a:lnTo>
                  <a:lnTo>
                    <a:pt x="68" y="0"/>
                  </a:lnTo>
                  <a:lnTo>
                    <a:pt x="53" y="9"/>
                  </a:lnTo>
                  <a:lnTo>
                    <a:pt x="39" y="18"/>
                  </a:lnTo>
                  <a:lnTo>
                    <a:pt x="28" y="27"/>
                  </a:lnTo>
                  <a:lnTo>
                    <a:pt x="18" y="38"/>
                  </a:lnTo>
                  <a:lnTo>
                    <a:pt x="11" y="50"/>
                  </a:lnTo>
                  <a:lnTo>
                    <a:pt x="6" y="60"/>
                  </a:lnTo>
                  <a:lnTo>
                    <a:pt x="2" y="72"/>
                  </a:lnTo>
                  <a:lnTo>
                    <a:pt x="0" y="84"/>
                  </a:lnTo>
                  <a:lnTo>
                    <a:pt x="0" y="84"/>
                  </a:lnTo>
                  <a:lnTo>
                    <a:pt x="2" y="96"/>
                  </a:lnTo>
                  <a:lnTo>
                    <a:pt x="6" y="108"/>
                  </a:lnTo>
                  <a:lnTo>
                    <a:pt x="11" y="120"/>
                  </a:lnTo>
                  <a:lnTo>
                    <a:pt x="19" y="130"/>
                  </a:lnTo>
                  <a:lnTo>
                    <a:pt x="28" y="141"/>
                  </a:lnTo>
                  <a:lnTo>
                    <a:pt x="39" y="151"/>
                  </a:lnTo>
                  <a:lnTo>
                    <a:pt x="53" y="161"/>
                  </a:lnTo>
                  <a:lnTo>
                    <a:pt x="68" y="168"/>
                  </a:lnTo>
                  <a:lnTo>
                    <a:pt x="68" y="168"/>
                  </a:lnTo>
                  <a:lnTo>
                    <a:pt x="68" y="167"/>
                  </a:lnTo>
                  <a:lnTo>
                    <a:pt x="68" y="167"/>
                  </a:lnTo>
                  <a:lnTo>
                    <a:pt x="69" y="161"/>
                  </a:lnTo>
                  <a:lnTo>
                    <a:pt x="69" y="158"/>
                  </a:lnTo>
                  <a:lnTo>
                    <a:pt x="69" y="158"/>
                  </a:lnTo>
                  <a:lnTo>
                    <a:pt x="56" y="150"/>
                  </a:lnTo>
                  <a:lnTo>
                    <a:pt x="44" y="142"/>
                  </a:lnTo>
                  <a:lnTo>
                    <a:pt x="33" y="133"/>
                  </a:lnTo>
                  <a:lnTo>
                    <a:pt x="25" y="124"/>
                  </a:lnTo>
                  <a:lnTo>
                    <a:pt x="19" y="114"/>
                  </a:lnTo>
                  <a:lnTo>
                    <a:pt x="15" y="105"/>
                  </a:lnTo>
                  <a:lnTo>
                    <a:pt x="12" y="95"/>
                  </a:lnTo>
                  <a:lnTo>
                    <a:pt x="11" y="84"/>
                  </a:lnTo>
                  <a:lnTo>
                    <a:pt x="11" y="84"/>
                  </a:lnTo>
                  <a:lnTo>
                    <a:pt x="12" y="75"/>
                  </a:lnTo>
                  <a:lnTo>
                    <a:pt x="15" y="64"/>
                  </a:lnTo>
                  <a:lnTo>
                    <a:pt x="19" y="55"/>
                  </a:lnTo>
                  <a:lnTo>
                    <a:pt x="25" y="45"/>
                  </a:lnTo>
                  <a:lnTo>
                    <a:pt x="33" y="35"/>
                  </a:lnTo>
                  <a:lnTo>
                    <a:pt x="44" y="27"/>
                  </a:lnTo>
                  <a:lnTo>
                    <a:pt x="56" y="18"/>
                  </a:lnTo>
                  <a:lnTo>
                    <a:pt x="69" y="10"/>
                  </a:lnTo>
                  <a:lnTo>
                    <a:pt x="6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5" name="Freeform 47"/>
            <p:cNvSpPr>
              <a:spLocks/>
            </p:cNvSpPr>
            <p:nvPr/>
          </p:nvSpPr>
          <p:spPr bwMode="auto">
            <a:xfrm>
              <a:off x="5167313" y="4022725"/>
              <a:ext cx="263525" cy="307975"/>
            </a:xfrm>
            <a:custGeom>
              <a:avLst/>
              <a:gdLst>
                <a:gd name="T0" fmla="*/ 20 w 166"/>
                <a:gd name="T1" fmla="*/ 111 h 194"/>
                <a:gd name="T2" fmla="*/ 20 w 166"/>
                <a:gd name="T3" fmla="*/ 113 h 194"/>
                <a:gd name="T4" fmla="*/ 20 w 166"/>
                <a:gd name="T5" fmla="*/ 115 h 194"/>
                <a:gd name="T6" fmla="*/ 20 w 166"/>
                <a:gd name="T7" fmla="*/ 116 h 194"/>
                <a:gd name="T8" fmla="*/ 20 w 166"/>
                <a:gd name="T9" fmla="*/ 119 h 194"/>
                <a:gd name="T10" fmla="*/ 21 w 166"/>
                <a:gd name="T11" fmla="*/ 127 h 194"/>
                <a:gd name="T12" fmla="*/ 24 w 166"/>
                <a:gd name="T13" fmla="*/ 144 h 194"/>
                <a:gd name="T14" fmla="*/ 31 w 166"/>
                <a:gd name="T15" fmla="*/ 177 h 194"/>
                <a:gd name="T16" fmla="*/ 38 w 166"/>
                <a:gd name="T17" fmla="*/ 194 h 194"/>
                <a:gd name="T18" fmla="*/ 43 w 166"/>
                <a:gd name="T19" fmla="*/ 179 h 194"/>
                <a:gd name="T20" fmla="*/ 31 w 166"/>
                <a:gd name="T21" fmla="*/ 124 h 194"/>
                <a:gd name="T22" fmla="*/ 30 w 166"/>
                <a:gd name="T23" fmla="*/ 121 h 194"/>
                <a:gd name="T24" fmla="*/ 30 w 166"/>
                <a:gd name="T25" fmla="*/ 119 h 194"/>
                <a:gd name="T26" fmla="*/ 30 w 166"/>
                <a:gd name="T27" fmla="*/ 116 h 194"/>
                <a:gd name="T28" fmla="*/ 30 w 166"/>
                <a:gd name="T29" fmla="*/ 116 h 194"/>
                <a:gd name="T30" fmla="*/ 30 w 166"/>
                <a:gd name="T31" fmla="*/ 113 h 194"/>
                <a:gd name="T32" fmla="*/ 30 w 166"/>
                <a:gd name="T33" fmla="*/ 108 h 194"/>
                <a:gd name="T34" fmla="*/ 30 w 166"/>
                <a:gd name="T35" fmla="*/ 107 h 194"/>
                <a:gd name="T36" fmla="*/ 29 w 166"/>
                <a:gd name="T37" fmla="*/ 104 h 194"/>
                <a:gd name="T38" fmla="*/ 30 w 166"/>
                <a:gd name="T39" fmla="*/ 83 h 194"/>
                <a:gd name="T40" fmla="*/ 31 w 166"/>
                <a:gd name="T41" fmla="*/ 83 h 194"/>
                <a:gd name="T42" fmla="*/ 34 w 166"/>
                <a:gd name="T43" fmla="*/ 82 h 194"/>
                <a:gd name="T44" fmla="*/ 42 w 166"/>
                <a:gd name="T45" fmla="*/ 79 h 194"/>
                <a:gd name="T46" fmla="*/ 53 w 166"/>
                <a:gd name="T47" fmla="*/ 65 h 194"/>
                <a:gd name="T48" fmla="*/ 55 w 166"/>
                <a:gd name="T49" fmla="*/ 55 h 194"/>
                <a:gd name="T50" fmla="*/ 54 w 166"/>
                <a:gd name="T51" fmla="*/ 51 h 194"/>
                <a:gd name="T52" fmla="*/ 51 w 166"/>
                <a:gd name="T53" fmla="*/ 42 h 194"/>
                <a:gd name="T54" fmla="*/ 49 w 166"/>
                <a:gd name="T55" fmla="*/ 38 h 194"/>
                <a:gd name="T56" fmla="*/ 47 w 166"/>
                <a:gd name="T57" fmla="*/ 37 h 194"/>
                <a:gd name="T58" fmla="*/ 45 w 166"/>
                <a:gd name="T59" fmla="*/ 36 h 194"/>
                <a:gd name="T60" fmla="*/ 59 w 166"/>
                <a:gd name="T61" fmla="*/ 21 h 194"/>
                <a:gd name="T62" fmla="*/ 64 w 166"/>
                <a:gd name="T63" fmla="*/ 17 h 194"/>
                <a:gd name="T64" fmla="*/ 84 w 166"/>
                <a:gd name="T65" fmla="*/ 11 h 194"/>
                <a:gd name="T66" fmla="*/ 107 w 166"/>
                <a:gd name="T67" fmla="*/ 11 h 194"/>
                <a:gd name="T68" fmla="*/ 130 w 166"/>
                <a:gd name="T69" fmla="*/ 17 h 194"/>
                <a:gd name="T70" fmla="*/ 157 w 166"/>
                <a:gd name="T71" fmla="*/ 30 h 194"/>
                <a:gd name="T72" fmla="*/ 163 w 166"/>
                <a:gd name="T73" fmla="*/ 25 h 194"/>
                <a:gd name="T74" fmla="*/ 165 w 166"/>
                <a:gd name="T75" fmla="*/ 25 h 194"/>
                <a:gd name="T76" fmla="*/ 166 w 166"/>
                <a:gd name="T77" fmla="*/ 24 h 194"/>
                <a:gd name="T78" fmla="*/ 136 w 166"/>
                <a:gd name="T79" fmla="*/ 8 h 194"/>
                <a:gd name="T80" fmla="*/ 108 w 166"/>
                <a:gd name="T81" fmla="*/ 0 h 194"/>
                <a:gd name="T82" fmla="*/ 82 w 166"/>
                <a:gd name="T83" fmla="*/ 0 h 194"/>
                <a:gd name="T84" fmla="*/ 59 w 166"/>
                <a:gd name="T85" fmla="*/ 8 h 194"/>
                <a:gd name="T86" fmla="*/ 53 w 166"/>
                <a:gd name="T87" fmla="*/ 13 h 194"/>
                <a:gd name="T88" fmla="*/ 42 w 166"/>
                <a:gd name="T89" fmla="*/ 24 h 194"/>
                <a:gd name="T90" fmla="*/ 37 w 166"/>
                <a:gd name="T91" fmla="*/ 30 h 194"/>
                <a:gd name="T92" fmla="*/ 34 w 166"/>
                <a:gd name="T93" fmla="*/ 30 h 194"/>
                <a:gd name="T94" fmla="*/ 33 w 166"/>
                <a:gd name="T95" fmla="*/ 29 h 194"/>
                <a:gd name="T96" fmla="*/ 28 w 166"/>
                <a:gd name="T97" fmla="*/ 29 h 194"/>
                <a:gd name="T98" fmla="*/ 17 w 166"/>
                <a:gd name="T99" fmla="*/ 30 h 194"/>
                <a:gd name="T100" fmla="*/ 8 w 166"/>
                <a:gd name="T101" fmla="*/ 37 h 194"/>
                <a:gd name="T102" fmla="*/ 2 w 166"/>
                <a:gd name="T103" fmla="*/ 45 h 194"/>
                <a:gd name="T104" fmla="*/ 0 w 166"/>
                <a:gd name="T105" fmla="*/ 55 h 194"/>
                <a:gd name="T106" fmla="*/ 1 w 166"/>
                <a:gd name="T107" fmla="*/ 63 h 194"/>
                <a:gd name="T108" fmla="*/ 9 w 166"/>
                <a:gd name="T109" fmla="*/ 76 h 194"/>
                <a:gd name="T110" fmla="*/ 16 w 166"/>
                <a:gd name="T111" fmla="*/ 80 h 194"/>
                <a:gd name="T112" fmla="*/ 18 w 166"/>
                <a:gd name="T113" fmla="*/ 82 h 194"/>
                <a:gd name="T114" fmla="*/ 20 w 166"/>
                <a:gd name="T115" fmla="*/ 82 h 194"/>
                <a:gd name="T116" fmla="*/ 20 w 166"/>
                <a:gd name="T117" fmla="*/ 108 h 194"/>
                <a:gd name="T118" fmla="*/ 20 w 166"/>
                <a:gd name="T119" fmla="*/ 108 h 194"/>
                <a:gd name="T120" fmla="*/ 20 w 166"/>
                <a:gd name="T121" fmla="*/ 109 h 194"/>
                <a:gd name="T122" fmla="*/ 20 w 166"/>
                <a:gd name="T123" fmla="*/ 1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94">
                  <a:moveTo>
                    <a:pt x="20" y="111"/>
                  </a:moveTo>
                  <a:lnTo>
                    <a:pt x="20" y="111"/>
                  </a:lnTo>
                  <a:lnTo>
                    <a:pt x="20" y="113"/>
                  </a:lnTo>
                  <a:lnTo>
                    <a:pt x="20" y="113"/>
                  </a:lnTo>
                  <a:lnTo>
                    <a:pt x="20" y="115"/>
                  </a:lnTo>
                  <a:lnTo>
                    <a:pt x="20" y="115"/>
                  </a:lnTo>
                  <a:lnTo>
                    <a:pt x="20" y="116"/>
                  </a:lnTo>
                  <a:lnTo>
                    <a:pt x="20" y="116"/>
                  </a:lnTo>
                  <a:lnTo>
                    <a:pt x="20" y="119"/>
                  </a:lnTo>
                  <a:lnTo>
                    <a:pt x="20" y="119"/>
                  </a:lnTo>
                  <a:lnTo>
                    <a:pt x="21" y="124"/>
                  </a:lnTo>
                  <a:lnTo>
                    <a:pt x="21" y="127"/>
                  </a:lnTo>
                  <a:lnTo>
                    <a:pt x="21" y="127"/>
                  </a:lnTo>
                  <a:lnTo>
                    <a:pt x="24" y="144"/>
                  </a:lnTo>
                  <a:lnTo>
                    <a:pt x="28" y="160"/>
                  </a:lnTo>
                  <a:lnTo>
                    <a:pt x="31" y="177"/>
                  </a:lnTo>
                  <a:lnTo>
                    <a:pt x="38" y="194"/>
                  </a:lnTo>
                  <a:lnTo>
                    <a:pt x="38" y="194"/>
                  </a:lnTo>
                  <a:lnTo>
                    <a:pt x="43" y="179"/>
                  </a:lnTo>
                  <a:lnTo>
                    <a:pt x="43" y="179"/>
                  </a:lnTo>
                  <a:lnTo>
                    <a:pt x="35" y="152"/>
                  </a:lnTo>
                  <a:lnTo>
                    <a:pt x="31" y="124"/>
                  </a:lnTo>
                  <a:lnTo>
                    <a:pt x="31" y="124"/>
                  </a:lnTo>
                  <a:lnTo>
                    <a:pt x="30" y="121"/>
                  </a:lnTo>
                  <a:lnTo>
                    <a:pt x="30" y="121"/>
                  </a:lnTo>
                  <a:lnTo>
                    <a:pt x="30" y="119"/>
                  </a:lnTo>
                  <a:lnTo>
                    <a:pt x="30" y="119"/>
                  </a:lnTo>
                  <a:lnTo>
                    <a:pt x="30" y="116"/>
                  </a:lnTo>
                  <a:lnTo>
                    <a:pt x="30" y="116"/>
                  </a:lnTo>
                  <a:lnTo>
                    <a:pt x="30" y="116"/>
                  </a:lnTo>
                  <a:lnTo>
                    <a:pt x="30" y="116"/>
                  </a:lnTo>
                  <a:lnTo>
                    <a:pt x="30" y="113"/>
                  </a:lnTo>
                  <a:lnTo>
                    <a:pt x="30" y="113"/>
                  </a:lnTo>
                  <a:lnTo>
                    <a:pt x="30" y="108"/>
                  </a:lnTo>
                  <a:lnTo>
                    <a:pt x="30" y="108"/>
                  </a:lnTo>
                  <a:lnTo>
                    <a:pt x="30" y="107"/>
                  </a:lnTo>
                  <a:lnTo>
                    <a:pt x="30" y="107"/>
                  </a:lnTo>
                  <a:lnTo>
                    <a:pt x="29" y="104"/>
                  </a:lnTo>
                  <a:lnTo>
                    <a:pt x="29" y="104"/>
                  </a:lnTo>
                  <a:lnTo>
                    <a:pt x="30" y="83"/>
                  </a:lnTo>
                  <a:lnTo>
                    <a:pt x="30" y="83"/>
                  </a:lnTo>
                  <a:lnTo>
                    <a:pt x="31" y="83"/>
                  </a:lnTo>
                  <a:lnTo>
                    <a:pt x="31" y="83"/>
                  </a:lnTo>
                  <a:lnTo>
                    <a:pt x="34" y="82"/>
                  </a:lnTo>
                  <a:lnTo>
                    <a:pt x="34" y="82"/>
                  </a:lnTo>
                  <a:lnTo>
                    <a:pt x="42" y="79"/>
                  </a:lnTo>
                  <a:lnTo>
                    <a:pt x="49" y="73"/>
                  </a:lnTo>
                  <a:lnTo>
                    <a:pt x="53" y="65"/>
                  </a:lnTo>
                  <a:lnTo>
                    <a:pt x="54" y="61"/>
                  </a:lnTo>
                  <a:lnTo>
                    <a:pt x="55" y="55"/>
                  </a:lnTo>
                  <a:lnTo>
                    <a:pt x="55" y="55"/>
                  </a:lnTo>
                  <a:lnTo>
                    <a:pt x="54" y="51"/>
                  </a:lnTo>
                  <a:lnTo>
                    <a:pt x="53" y="46"/>
                  </a:lnTo>
                  <a:lnTo>
                    <a:pt x="51" y="42"/>
                  </a:lnTo>
                  <a:lnTo>
                    <a:pt x="49" y="38"/>
                  </a:lnTo>
                  <a:lnTo>
                    <a:pt x="49" y="38"/>
                  </a:lnTo>
                  <a:lnTo>
                    <a:pt x="47" y="37"/>
                  </a:lnTo>
                  <a:lnTo>
                    <a:pt x="47" y="37"/>
                  </a:lnTo>
                  <a:lnTo>
                    <a:pt x="45" y="36"/>
                  </a:lnTo>
                  <a:lnTo>
                    <a:pt x="45" y="36"/>
                  </a:lnTo>
                  <a:lnTo>
                    <a:pt x="54" y="25"/>
                  </a:lnTo>
                  <a:lnTo>
                    <a:pt x="59" y="21"/>
                  </a:lnTo>
                  <a:lnTo>
                    <a:pt x="64" y="17"/>
                  </a:lnTo>
                  <a:lnTo>
                    <a:pt x="64" y="17"/>
                  </a:lnTo>
                  <a:lnTo>
                    <a:pt x="74" y="13"/>
                  </a:lnTo>
                  <a:lnTo>
                    <a:pt x="84" y="11"/>
                  </a:lnTo>
                  <a:lnTo>
                    <a:pt x="95" y="9"/>
                  </a:lnTo>
                  <a:lnTo>
                    <a:pt x="107" y="11"/>
                  </a:lnTo>
                  <a:lnTo>
                    <a:pt x="118" y="13"/>
                  </a:lnTo>
                  <a:lnTo>
                    <a:pt x="130" y="17"/>
                  </a:lnTo>
                  <a:lnTo>
                    <a:pt x="144" y="22"/>
                  </a:lnTo>
                  <a:lnTo>
                    <a:pt x="157" y="30"/>
                  </a:lnTo>
                  <a:lnTo>
                    <a:pt x="157" y="30"/>
                  </a:lnTo>
                  <a:lnTo>
                    <a:pt x="163" y="25"/>
                  </a:lnTo>
                  <a:lnTo>
                    <a:pt x="165" y="25"/>
                  </a:lnTo>
                  <a:lnTo>
                    <a:pt x="165" y="25"/>
                  </a:lnTo>
                  <a:lnTo>
                    <a:pt x="166" y="24"/>
                  </a:lnTo>
                  <a:lnTo>
                    <a:pt x="166" y="24"/>
                  </a:lnTo>
                  <a:lnTo>
                    <a:pt x="150" y="16"/>
                  </a:lnTo>
                  <a:lnTo>
                    <a:pt x="136" y="8"/>
                  </a:lnTo>
                  <a:lnTo>
                    <a:pt x="121" y="4"/>
                  </a:lnTo>
                  <a:lnTo>
                    <a:pt x="108" y="0"/>
                  </a:lnTo>
                  <a:lnTo>
                    <a:pt x="95" y="0"/>
                  </a:lnTo>
                  <a:lnTo>
                    <a:pt x="82" y="0"/>
                  </a:lnTo>
                  <a:lnTo>
                    <a:pt x="70" y="3"/>
                  </a:lnTo>
                  <a:lnTo>
                    <a:pt x="59" y="8"/>
                  </a:lnTo>
                  <a:lnTo>
                    <a:pt x="59" y="8"/>
                  </a:lnTo>
                  <a:lnTo>
                    <a:pt x="53" y="13"/>
                  </a:lnTo>
                  <a:lnTo>
                    <a:pt x="47" y="17"/>
                  </a:lnTo>
                  <a:lnTo>
                    <a:pt x="42" y="24"/>
                  </a:lnTo>
                  <a:lnTo>
                    <a:pt x="37" y="30"/>
                  </a:lnTo>
                  <a:lnTo>
                    <a:pt x="37" y="30"/>
                  </a:lnTo>
                  <a:lnTo>
                    <a:pt x="34" y="30"/>
                  </a:lnTo>
                  <a:lnTo>
                    <a:pt x="34" y="30"/>
                  </a:lnTo>
                  <a:lnTo>
                    <a:pt x="33" y="29"/>
                  </a:lnTo>
                  <a:lnTo>
                    <a:pt x="33" y="29"/>
                  </a:lnTo>
                  <a:lnTo>
                    <a:pt x="28" y="29"/>
                  </a:lnTo>
                  <a:lnTo>
                    <a:pt x="28" y="29"/>
                  </a:lnTo>
                  <a:lnTo>
                    <a:pt x="22" y="29"/>
                  </a:lnTo>
                  <a:lnTo>
                    <a:pt x="17" y="30"/>
                  </a:lnTo>
                  <a:lnTo>
                    <a:pt x="13" y="33"/>
                  </a:lnTo>
                  <a:lnTo>
                    <a:pt x="8" y="37"/>
                  </a:lnTo>
                  <a:lnTo>
                    <a:pt x="5" y="41"/>
                  </a:lnTo>
                  <a:lnTo>
                    <a:pt x="2" y="45"/>
                  </a:lnTo>
                  <a:lnTo>
                    <a:pt x="1" y="50"/>
                  </a:lnTo>
                  <a:lnTo>
                    <a:pt x="0" y="55"/>
                  </a:lnTo>
                  <a:lnTo>
                    <a:pt x="0" y="55"/>
                  </a:lnTo>
                  <a:lnTo>
                    <a:pt x="1" y="63"/>
                  </a:lnTo>
                  <a:lnTo>
                    <a:pt x="5" y="71"/>
                  </a:lnTo>
                  <a:lnTo>
                    <a:pt x="9" y="76"/>
                  </a:lnTo>
                  <a:lnTo>
                    <a:pt x="16" y="80"/>
                  </a:lnTo>
                  <a:lnTo>
                    <a:pt x="16" y="80"/>
                  </a:lnTo>
                  <a:lnTo>
                    <a:pt x="18" y="82"/>
                  </a:lnTo>
                  <a:lnTo>
                    <a:pt x="18" y="82"/>
                  </a:lnTo>
                  <a:lnTo>
                    <a:pt x="20" y="82"/>
                  </a:lnTo>
                  <a:lnTo>
                    <a:pt x="20" y="82"/>
                  </a:lnTo>
                  <a:lnTo>
                    <a:pt x="20" y="95"/>
                  </a:lnTo>
                  <a:lnTo>
                    <a:pt x="20" y="108"/>
                  </a:lnTo>
                  <a:lnTo>
                    <a:pt x="20" y="108"/>
                  </a:lnTo>
                  <a:lnTo>
                    <a:pt x="20" y="108"/>
                  </a:lnTo>
                  <a:lnTo>
                    <a:pt x="20" y="108"/>
                  </a:lnTo>
                  <a:lnTo>
                    <a:pt x="20" y="109"/>
                  </a:lnTo>
                  <a:lnTo>
                    <a:pt x="20" y="109"/>
                  </a:lnTo>
                  <a:lnTo>
                    <a:pt x="20" y="111"/>
                  </a:lnTo>
                  <a:lnTo>
                    <a:pt x="2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6" name="Freeform 48"/>
            <p:cNvSpPr>
              <a:spLocks/>
            </p:cNvSpPr>
            <p:nvPr/>
          </p:nvSpPr>
          <p:spPr bwMode="auto">
            <a:xfrm>
              <a:off x="5199063" y="4022725"/>
              <a:ext cx="476250" cy="633413"/>
            </a:xfrm>
            <a:custGeom>
              <a:avLst/>
              <a:gdLst>
                <a:gd name="T0" fmla="*/ 138 w 300"/>
                <a:gd name="T1" fmla="*/ 369 h 399"/>
                <a:gd name="T2" fmla="*/ 112 w 300"/>
                <a:gd name="T3" fmla="*/ 382 h 399"/>
                <a:gd name="T4" fmla="*/ 80 w 300"/>
                <a:gd name="T5" fmla="*/ 389 h 399"/>
                <a:gd name="T6" fmla="*/ 69 w 300"/>
                <a:gd name="T7" fmla="*/ 389 h 399"/>
                <a:gd name="T8" fmla="*/ 55 w 300"/>
                <a:gd name="T9" fmla="*/ 386 h 399"/>
                <a:gd name="T10" fmla="*/ 29 w 300"/>
                <a:gd name="T11" fmla="*/ 369 h 399"/>
                <a:gd name="T12" fmla="*/ 11 w 300"/>
                <a:gd name="T13" fmla="*/ 324 h 399"/>
                <a:gd name="T14" fmla="*/ 10 w 300"/>
                <a:gd name="T15" fmla="*/ 295 h 399"/>
                <a:gd name="T16" fmla="*/ 10 w 300"/>
                <a:gd name="T17" fmla="*/ 291 h 399"/>
                <a:gd name="T18" fmla="*/ 10 w 300"/>
                <a:gd name="T19" fmla="*/ 281 h 399"/>
                <a:gd name="T20" fmla="*/ 10 w 300"/>
                <a:gd name="T21" fmla="*/ 278 h 399"/>
                <a:gd name="T22" fmla="*/ 11 w 300"/>
                <a:gd name="T23" fmla="*/ 276 h 399"/>
                <a:gd name="T24" fmla="*/ 26 w 300"/>
                <a:gd name="T25" fmla="*/ 214 h 399"/>
                <a:gd name="T26" fmla="*/ 30 w 300"/>
                <a:gd name="T27" fmla="*/ 199 h 399"/>
                <a:gd name="T28" fmla="*/ 31 w 300"/>
                <a:gd name="T29" fmla="*/ 196 h 399"/>
                <a:gd name="T30" fmla="*/ 33 w 300"/>
                <a:gd name="T31" fmla="*/ 194 h 399"/>
                <a:gd name="T32" fmla="*/ 56 w 300"/>
                <a:gd name="T33" fmla="*/ 145 h 399"/>
                <a:gd name="T34" fmla="*/ 91 w 300"/>
                <a:gd name="T35" fmla="*/ 96 h 399"/>
                <a:gd name="T36" fmla="*/ 100 w 300"/>
                <a:gd name="T37" fmla="*/ 84 h 399"/>
                <a:gd name="T38" fmla="*/ 104 w 300"/>
                <a:gd name="T39" fmla="*/ 80 h 399"/>
                <a:gd name="T40" fmla="*/ 125 w 300"/>
                <a:gd name="T41" fmla="*/ 59 h 399"/>
                <a:gd name="T42" fmla="*/ 146 w 300"/>
                <a:gd name="T43" fmla="*/ 41 h 399"/>
                <a:gd name="T44" fmla="*/ 150 w 300"/>
                <a:gd name="T45" fmla="*/ 38 h 399"/>
                <a:gd name="T46" fmla="*/ 158 w 300"/>
                <a:gd name="T47" fmla="*/ 33 h 399"/>
                <a:gd name="T48" fmla="*/ 162 w 300"/>
                <a:gd name="T49" fmla="*/ 30 h 399"/>
                <a:gd name="T50" fmla="*/ 201 w 300"/>
                <a:gd name="T51" fmla="*/ 13 h 399"/>
                <a:gd name="T52" fmla="*/ 246 w 300"/>
                <a:gd name="T53" fmla="*/ 13 h 399"/>
                <a:gd name="T54" fmla="*/ 263 w 300"/>
                <a:gd name="T55" fmla="*/ 22 h 399"/>
                <a:gd name="T56" fmla="*/ 271 w 300"/>
                <a:gd name="T57" fmla="*/ 30 h 399"/>
                <a:gd name="T58" fmla="*/ 276 w 300"/>
                <a:gd name="T59" fmla="*/ 40 h 399"/>
                <a:gd name="T60" fmla="*/ 282 w 300"/>
                <a:gd name="T61" fmla="*/ 50 h 399"/>
                <a:gd name="T62" fmla="*/ 286 w 300"/>
                <a:gd name="T63" fmla="*/ 62 h 399"/>
                <a:gd name="T64" fmla="*/ 288 w 300"/>
                <a:gd name="T65" fmla="*/ 75 h 399"/>
                <a:gd name="T66" fmla="*/ 290 w 300"/>
                <a:gd name="T67" fmla="*/ 90 h 399"/>
                <a:gd name="T68" fmla="*/ 291 w 300"/>
                <a:gd name="T69" fmla="*/ 104 h 399"/>
                <a:gd name="T70" fmla="*/ 300 w 300"/>
                <a:gd name="T71" fmla="*/ 108 h 399"/>
                <a:gd name="T72" fmla="*/ 295 w 300"/>
                <a:gd name="T73" fmla="*/ 59 h 399"/>
                <a:gd name="T74" fmla="*/ 270 w 300"/>
                <a:gd name="T75" fmla="*/ 15 h 399"/>
                <a:gd name="T76" fmla="*/ 237 w 300"/>
                <a:gd name="T77" fmla="*/ 0 h 399"/>
                <a:gd name="T78" fmla="*/ 183 w 300"/>
                <a:gd name="T79" fmla="*/ 8 h 399"/>
                <a:gd name="T80" fmla="*/ 154 w 300"/>
                <a:gd name="T81" fmla="*/ 24 h 399"/>
                <a:gd name="T82" fmla="*/ 151 w 300"/>
                <a:gd name="T83" fmla="*/ 25 h 399"/>
                <a:gd name="T84" fmla="*/ 147 w 300"/>
                <a:gd name="T85" fmla="*/ 28 h 399"/>
                <a:gd name="T86" fmla="*/ 141 w 300"/>
                <a:gd name="T87" fmla="*/ 33 h 399"/>
                <a:gd name="T88" fmla="*/ 137 w 300"/>
                <a:gd name="T89" fmla="*/ 36 h 399"/>
                <a:gd name="T90" fmla="*/ 85 w 300"/>
                <a:gd name="T91" fmla="*/ 86 h 399"/>
                <a:gd name="T92" fmla="*/ 72 w 300"/>
                <a:gd name="T93" fmla="*/ 103 h 399"/>
                <a:gd name="T94" fmla="*/ 47 w 300"/>
                <a:gd name="T95" fmla="*/ 141 h 399"/>
                <a:gd name="T96" fmla="*/ 26 w 300"/>
                <a:gd name="T97" fmla="*/ 183 h 399"/>
                <a:gd name="T98" fmla="*/ 21 w 300"/>
                <a:gd name="T99" fmla="*/ 196 h 399"/>
                <a:gd name="T100" fmla="*/ 19 w 300"/>
                <a:gd name="T101" fmla="*/ 199 h 399"/>
                <a:gd name="T102" fmla="*/ 18 w 300"/>
                <a:gd name="T103" fmla="*/ 204 h 399"/>
                <a:gd name="T104" fmla="*/ 1 w 300"/>
                <a:gd name="T105" fmla="*/ 273 h 399"/>
                <a:gd name="T106" fmla="*/ 0 w 300"/>
                <a:gd name="T107" fmla="*/ 282 h 399"/>
                <a:gd name="T108" fmla="*/ 0 w 300"/>
                <a:gd name="T109" fmla="*/ 287 h 399"/>
                <a:gd name="T110" fmla="*/ 0 w 300"/>
                <a:gd name="T111" fmla="*/ 291 h 399"/>
                <a:gd name="T112" fmla="*/ 9 w 300"/>
                <a:gd name="T113" fmla="*/ 353 h 399"/>
                <a:gd name="T114" fmla="*/ 39 w 300"/>
                <a:gd name="T115" fmla="*/ 390 h 399"/>
                <a:gd name="T116" fmla="*/ 64 w 300"/>
                <a:gd name="T117" fmla="*/ 399 h 399"/>
                <a:gd name="T118" fmla="*/ 109 w 300"/>
                <a:gd name="T119" fmla="*/ 393 h 399"/>
                <a:gd name="T120" fmla="*/ 145 w 300"/>
                <a:gd name="T121"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399">
                  <a:moveTo>
                    <a:pt x="139" y="370"/>
                  </a:moveTo>
                  <a:lnTo>
                    <a:pt x="139" y="370"/>
                  </a:lnTo>
                  <a:lnTo>
                    <a:pt x="138" y="369"/>
                  </a:lnTo>
                  <a:lnTo>
                    <a:pt x="138" y="369"/>
                  </a:lnTo>
                  <a:lnTo>
                    <a:pt x="137" y="369"/>
                  </a:lnTo>
                  <a:lnTo>
                    <a:pt x="137" y="369"/>
                  </a:lnTo>
                  <a:lnTo>
                    <a:pt x="124" y="376"/>
                  </a:lnTo>
                  <a:lnTo>
                    <a:pt x="112" y="382"/>
                  </a:lnTo>
                  <a:lnTo>
                    <a:pt x="98" y="386"/>
                  </a:lnTo>
                  <a:lnTo>
                    <a:pt x="88" y="389"/>
                  </a:lnTo>
                  <a:lnTo>
                    <a:pt x="88" y="389"/>
                  </a:lnTo>
                  <a:lnTo>
                    <a:pt x="80" y="389"/>
                  </a:lnTo>
                  <a:lnTo>
                    <a:pt x="80" y="389"/>
                  </a:lnTo>
                  <a:lnTo>
                    <a:pt x="75" y="390"/>
                  </a:lnTo>
                  <a:lnTo>
                    <a:pt x="75" y="390"/>
                  </a:lnTo>
                  <a:lnTo>
                    <a:pt x="69" y="389"/>
                  </a:lnTo>
                  <a:lnTo>
                    <a:pt x="69" y="389"/>
                  </a:lnTo>
                  <a:lnTo>
                    <a:pt x="67" y="389"/>
                  </a:lnTo>
                  <a:lnTo>
                    <a:pt x="67" y="389"/>
                  </a:lnTo>
                  <a:lnTo>
                    <a:pt x="55" y="386"/>
                  </a:lnTo>
                  <a:lnTo>
                    <a:pt x="44" y="382"/>
                  </a:lnTo>
                  <a:lnTo>
                    <a:pt x="44" y="382"/>
                  </a:lnTo>
                  <a:lnTo>
                    <a:pt x="37" y="376"/>
                  </a:lnTo>
                  <a:lnTo>
                    <a:pt x="29" y="369"/>
                  </a:lnTo>
                  <a:lnTo>
                    <a:pt x="22" y="360"/>
                  </a:lnTo>
                  <a:lnTo>
                    <a:pt x="18" y="349"/>
                  </a:lnTo>
                  <a:lnTo>
                    <a:pt x="14" y="338"/>
                  </a:lnTo>
                  <a:lnTo>
                    <a:pt x="11" y="324"/>
                  </a:lnTo>
                  <a:lnTo>
                    <a:pt x="10" y="310"/>
                  </a:lnTo>
                  <a:lnTo>
                    <a:pt x="10" y="295"/>
                  </a:lnTo>
                  <a:lnTo>
                    <a:pt x="10" y="295"/>
                  </a:lnTo>
                  <a:lnTo>
                    <a:pt x="10" y="295"/>
                  </a:lnTo>
                  <a:lnTo>
                    <a:pt x="9" y="295"/>
                  </a:lnTo>
                  <a:lnTo>
                    <a:pt x="10" y="293"/>
                  </a:lnTo>
                  <a:lnTo>
                    <a:pt x="10" y="291"/>
                  </a:lnTo>
                  <a:lnTo>
                    <a:pt x="10" y="291"/>
                  </a:lnTo>
                  <a:lnTo>
                    <a:pt x="10" y="283"/>
                  </a:lnTo>
                  <a:lnTo>
                    <a:pt x="10" y="283"/>
                  </a:lnTo>
                  <a:lnTo>
                    <a:pt x="10" y="281"/>
                  </a:lnTo>
                  <a:lnTo>
                    <a:pt x="10" y="281"/>
                  </a:lnTo>
                  <a:lnTo>
                    <a:pt x="10" y="280"/>
                  </a:lnTo>
                  <a:lnTo>
                    <a:pt x="10" y="280"/>
                  </a:lnTo>
                  <a:lnTo>
                    <a:pt x="10" y="278"/>
                  </a:lnTo>
                  <a:lnTo>
                    <a:pt x="10" y="278"/>
                  </a:lnTo>
                  <a:lnTo>
                    <a:pt x="10" y="276"/>
                  </a:lnTo>
                  <a:lnTo>
                    <a:pt x="11" y="276"/>
                  </a:lnTo>
                  <a:lnTo>
                    <a:pt x="11" y="276"/>
                  </a:lnTo>
                  <a:lnTo>
                    <a:pt x="11" y="276"/>
                  </a:lnTo>
                  <a:lnTo>
                    <a:pt x="13" y="260"/>
                  </a:lnTo>
                  <a:lnTo>
                    <a:pt x="17" y="245"/>
                  </a:lnTo>
                  <a:lnTo>
                    <a:pt x="21" y="229"/>
                  </a:lnTo>
                  <a:lnTo>
                    <a:pt x="26" y="214"/>
                  </a:lnTo>
                  <a:lnTo>
                    <a:pt x="26" y="214"/>
                  </a:lnTo>
                  <a:lnTo>
                    <a:pt x="30" y="202"/>
                  </a:lnTo>
                  <a:lnTo>
                    <a:pt x="30" y="202"/>
                  </a:lnTo>
                  <a:lnTo>
                    <a:pt x="30" y="199"/>
                  </a:lnTo>
                  <a:lnTo>
                    <a:pt x="30" y="199"/>
                  </a:lnTo>
                  <a:lnTo>
                    <a:pt x="30" y="199"/>
                  </a:lnTo>
                  <a:lnTo>
                    <a:pt x="30" y="199"/>
                  </a:lnTo>
                  <a:lnTo>
                    <a:pt x="31" y="196"/>
                  </a:lnTo>
                  <a:lnTo>
                    <a:pt x="31" y="196"/>
                  </a:lnTo>
                  <a:lnTo>
                    <a:pt x="31" y="196"/>
                  </a:lnTo>
                  <a:lnTo>
                    <a:pt x="31" y="196"/>
                  </a:lnTo>
                  <a:lnTo>
                    <a:pt x="33" y="194"/>
                  </a:lnTo>
                  <a:lnTo>
                    <a:pt x="33" y="194"/>
                  </a:lnTo>
                  <a:lnTo>
                    <a:pt x="43" y="170"/>
                  </a:lnTo>
                  <a:lnTo>
                    <a:pt x="56" y="145"/>
                  </a:lnTo>
                  <a:lnTo>
                    <a:pt x="56" y="145"/>
                  </a:lnTo>
                  <a:lnTo>
                    <a:pt x="71" y="123"/>
                  </a:lnTo>
                  <a:lnTo>
                    <a:pt x="87" y="102"/>
                  </a:lnTo>
                  <a:lnTo>
                    <a:pt x="87" y="102"/>
                  </a:lnTo>
                  <a:lnTo>
                    <a:pt x="91" y="96"/>
                  </a:lnTo>
                  <a:lnTo>
                    <a:pt x="91" y="96"/>
                  </a:lnTo>
                  <a:lnTo>
                    <a:pt x="91" y="95"/>
                  </a:lnTo>
                  <a:lnTo>
                    <a:pt x="91" y="95"/>
                  </a:lnTo>
                  <a:lnTo>
                    <a:pt x="100" y="84"/>
                  </a:lnTo>
                  <a:lnTo>
                    <a:pt x="100" y="84"/>
                  </a:lnTo>
                  <a:lnTo>
                    <a:pt x="102" y="80"/>
                  </a:lnTo>
                  <a:lnTo>
                    <a:pt x="104" y="80"/>
                  </a:lnTo>
                  <a:lnTo>
                    <a:pt x="104" y="80"/>
                  </a:lnTo>
                  <a:lnTo>
                    <a:pt x="104" y="80"/>
                  </a:lnTo>
                  <a:lnTo>
                    <a:pt x="104" y="80"/>
                  </a:lnTo>
                  <a:lnTo>
                    <a:pt x="104" y="80"/>
                  </a:lnTo>
                  <a:lnTo>
                    <a:pt x="125" y="59"/>
                  </a:lnTo>
                  <a:lnTo>
                    <a:pt x="125" y="59"/>
                  </a:lnTo>
                  <a:lnTo>
                    <a:pt x="125" y="58"/>
                  </a:lnTo>
                  <a:lnTo>
                    <a:pt x="125" y="58"/>
                  </a:lnTo>
                  <a:lnTo>
                    <a:pt x="146" y="41"/>
                  </a:lnTo>
                  <a:lnTo>
                    <a:pt x="146" y="41"/>
                  </a:lnTo>
                  <a:lnTo>
                    <a:pt x="147" y="40"/>
                  </a:lnTo>
                  <a:lnTo>
                    <a:pt x="147" y="40"/>
                  </a:lnTo>
                  <a:lnTo>
                    <a:pt x="150" y="38"/>
                  </a:lnTo>
                  <a:lnTo>
                    <a:pt x="150" y="38"/>
                  </a:lnTo>
                  <a:lnTo>
                    <a:pt x="153" y="37"/>
                  </a:lnTo>
                  <a:lnTo>
                    <a:pt x="153" y="37"/>
                  </a:lnTo>
                  <a:lnTo>
                    <a:pt x="158" y="33"/>
                  </a:lnTo>
                  <a:lnTo>
                    <a:pt x="158" y="33"/>
                  </a:lnTo>
                  <a:lnTo>
                    <a:pt x="160" y="32"/>
                  </a:lnTo>
                  <a:lnTo>
                    <a:pt x="160" y="32"/>
                  </a:lnTo>
                  <a:lnTo>
                    <a:pt x="162" y="30"/>
                  </a:lnTo>
                  <a:lnTo>
                    <a:pt x="162" y="30"/>
                  </a:lnTo>
                  <a:lnTo>
                    <a:pt x="175" y="22"/>
                  </a:lnTo>
                  <a:lnTo>
                    <a:pt x="188" y="17"/>
                  </a:lnTo>
                  <a:lnTo>
                    <a:pt x="201" y="13"/>
                  </a:lnTo>
                  <a:lnTo>
                    <a:pt x="213" y="11"/>
                  </a:lnTo>
                  <a:lnTo>
                    <a:pt x="225" y="9"/>
                  </a:lnTo>
                  <a:lnTo>
                    <a:pt x="236" y="11"/>
                  </a:lnTo>
                  <a:lnTo>
                    <a:pt x="246" y="13"/>
                  </a:lnTo>
                  <a:lnTo>
                    <a:pt x="255" y="17"/>
                  </a:lnTo>
                  <a:lnTo>
                    <a:pt x="255" y="17"/>
                  </a:lnTo>
                  <a:lnTo>
                    <a:pt x="263" y="22"/>
                  </a:lnTo>
                  <a:lnTo>
                    <a:pt x="263" y="22"/>
                  </a:lnTo>
                  <a:lnTo>
                    <a:pt x="266" y="26"/>
                  </a:lnTo>
                  <a:lnTo>
                    <a:pt x="266" y="26"/>
                  </a:lnTo>
                  <a:lnTo>
                    <a:pt x="271" y="30"/>
                  </a:lnTo>
                  <a:lnTo>
                    <a:pt x="271" y="30"/>
                  </a:lnTo>
                  <a:lnTo>
                    <a:pt x="274" y="34"/>
                  </a:lnTo>
                  <a:lnTo>
                    <a:pt x="274" y="34"/>
                  </a:lnTo>
                  <a:lnTo>
                    <a:pt x="276" y="40"/>
                  </a:lnTo>
                  <a:lnTo>
                    <a:pt x="276" y="40"/>
                  </a:lnTo>
                  <a:lnTo>
                    <a:pt x="279" y="45"/>
                  </a:lnTo>
                  <a:lnTo>
                    <a:pt x="279" y="45"/>
                  </a:lnTo>
                  <a:lnTo>
                    <a:pt x="282" y="50"/>
                  </a:lnTo>
                  <a:lnTo>
                    <a:pt x="282" y="50"/>
                  </a:lnTo>
                  <a:lnTo>
                    <a:pt x="283" y="55"/>
                  </a:lnTo>
                  <a:lnTo>
                    <a:pt x="283" y="55"/>
                  </a:lnTo>
                  <a:lnTo>
                    <a:pt x="286" y="62"/>
                  </a:lnTo>
                  <a:lnTo>
                    <a:pt x="286" y="62"/>
                  </a:lnTo>
                  <a:lnTo>
                    <a:pt x="287" y="69"/>
                  </a:lnTo>
                  <a:lnTo>
                    <a:pt x="287" y="69"/>
                  </a:lnTo>
                  <a:lnTo>
                    <a:pt x="288" y="75"/>
                  </a:lnTo>
                  <a:lnTo>
                    <a:pt x="288" y="75"/>
                  </a:lnTo>
                  <a:lnTo>
                    <a:pt x="288" y="82"/>
                  </a:lnTo>
                  <a:lnTo>
                    <a:pt x="288" y="82"/>
                  </a:lnTo>
                  <a:lnTo>
                    <a:pt x="290" y="90"/>
                  </a:lnTo>
                  <a:lnTo>
                    <a:pt x="290" y="90"/>
                  </a:lnTo>
                  <a:lnTo>
                    <a:pt x="290" y="96"/>
                  </a:lnTo>
                  <a:lnTo>
                    <a:pt x="290" y="96"/>
                  </a:lnTo>
                  <a:lnTo>
                    <a:pt x="290" y="104"/>
                  </a:lnTo>
                  <a:lnTo>
                    <a:pt x="291" y="104"/>
                  </a:lnTo>
                  <a:lnTo>
                    <a:pt x="291" y="104"/>
                  </a:lnTo>
                  <a:lnTo>
                    <a:pt x="299" y="108"/>
                  </a:lnTo>
                  <a:lnTo>
                    <a:pt x="299" y="108"/>
                  </a:lnTo>
                  <a:lnTo>
                    <a:pt x="300" y="108"/>
                  </a:lnTo>
                  <a:lnTo>
                    <a:pt x="300" y="108"/>
                  </a:lnTo>
                  <a:lnTo>
                    <a:pt x="300" y="91"/>
                  </a:lnTo>
                  <a:lnTo>
                    <a:pt x="299" y="75"/>
                  </a:lnTo>
                  <a:lnTo>
                    <a:pt x="295" y="59"/>
                  </a:lnTo>
                  <a:lnTo>
                    <a:pt x="291" y="46"/>
                  </a:lnTo>
                  <a:lnTo>
                    <a:pt x="286" y="34"/>
                  </a:lnTo>
                  <a:lnTo>
                    <a:pt x="278" y="24"/>
                  </a:lnTo>
                  <a:lnTo>
                    <a:pt x="270" y="15"/>
                  </a:lnTo>
                  <a:lnTo>
                    <a:pt x="261" y="8"/>
                  </a:lnTo>
                  <a:lnTo>
                    <a:pt x="261" y="8"/>
                  </a:lnTo>
                  <a:lnTo>
                    <a:pt x="249" y="3"/>
                  </a:lnTo>
                  <a:lnTo>
                    <a:pt x="237" y="0"/>
                  </a:lnTo>
                  <a:lnTo>
                    <a:pt x="225" y="0"/>
                  </a:lnTo>
                  <a:lnTo>
                    <a:pt x="212" y="0"/>
                  </a:lnTo>
                  <a:lnTo>
                    <a:pt x="197" y="4"/>
                  </a:lnTo>
                  <a:lnTo>
                    <a:pt x="183" y="8"/>
                  </a:lnTo>
                  <a:lnTo>
                    <a:pt x="168" y="16"/>
                  </a:lnTo>
                  <a:lnTo>
                    <a:pt x="154" y="24"/>
                  </a:lnTo>
                  <a:lnTo>
                    <a:pt x="154" y="24"/>
                  </a:lnTo>
                  <a:lnTo>
                    <a:pt x="154" y="24"/>
                  </a:lnTo>
                  <a:lnTo>
                    <a:pt x="154" y="24"/>
                  </a:lnTo>
                  <a:lnTo>
                    <a:pt x="153" y="25"/>
                  </a:lnTo>
                  <a:lnTo>
                    <a:pt x="153" y="25"/>
                  </a:lnTo>
                  <a:lnTo>
                    <a:pt x="151" y="25"/>
                  </a:lnTo>
                  <a:lnTo>
                    <a:pt x="151" y="25"/>
                  </a:lnTo>
                  <a:lnTo>
                    <a:pt x="150" y="26"/>
                  </a:lnTo>
                  <a:lnTo>
                    <a:pt x="150" y="26"/>
                  </a:lnTo>
                  <a:lnTo>
                    <a:pt x="147" y="28"/>
                  </a:lnTo>
                  <a:lnTo>
                    <a:pt x="147" y="28"/>
                  </a:lnTo>
                  <a:lnTo>
                    <a:pt x="147" y="28"/>
                  </a:lnTo>
                  <a:lnTo>
                    <a:pt x="141" y="33"/>
                  </a:lnTo>
                  <a:lnTo>
                    <a:pt x="141" y="33"/>
                  </a:lnTo>
                  <a:lnTo>
                    <a:pt x="139" y="34"/>
                  </a:lnTo>
                  <a:lnTo>
                    <a:pt x="139" y="34"/>
                  </a:lnTo>
                  <a:lnTo>
                    <a:pt x="137" y="36"/>
                  </a:lnTo>
                  <a:lnTo>
                    <a:pt x="137" y="36"/>
                  </a:lnTo>
                  <a:lnTo>
                    <a:pt x="124" y="46"/>
                  </a:lnTo>
                  <a:lnTo>
                    <a:pt x="110" y="58"/>
                  </a:lnTo>
                  <a:lnTo>
                    <a:pt x="97" y="73"/>
                  </a:lnTo>
                  <a:lnTo>
                    <a:pt x="85" y="86"/>
                  </a:lnTo>
                  <a:lnTo>
                    <a:pt x="84" y="88"/>
                  </a:lnTo>
                  <a:lnTo>
                    <a:pt x="84" y="88"/>
                  </a:lnTo>
                  <a:lnTo>
                    <a:pt x="75" y="99"/>
                  </a:lnTo>
                  <a:lnTo>
                    <a:pt x="72" y="103"/>
                  </a:lnTo>
                  <a:lnTo>
                    <a:pt x="72" y="103"/>
                  </a:lnTo>
                  <a:lnTo>
                    <a:pt x="59" y="123"/>
                  </a:lnTo>
                  <a:lnTo>
                    <a:pt x="47" y="141"/>
                  </a:lnTo>
                  <a:lnTo>
                    <a:pt x="47" y="141"/>
                  </a:lnTo>
                  <a:lnTo>
                    <a:pt x="37" y="160"/>
                  </a:lnTo>
                  <a:lnTo>
                    <a:pt x="27" y="181"/>
                  </a:lnTo>
                  <a:lnTo>
                    <a:pt x="27" y="181"/>
                  </a:lnTo>
                  <a:lnTo>
                    <a:pt x="26" y="183"/>
                  </a:lnTo>
                  <a:lnTo>
                    <a:pt x="26" y="183"/>
                  </a:lnTo>
                  <a:lnTo>
                    <a:pt x="26" y="186"/>
                  </a:lnTo>
                  <a:lnTo>
                    <a:pt x="26" y="186"/>
                  </a:lnTo>
                  <a:lnTo>
                    <a:pt x="21" y="196"/>
                  </a:lnTo>
                  <a:lnTo>
                    <a:pt x="21" y="198"/>
                  </a:lnTo>
                  <a:lnTo>
                    <a:pt x="21" y="198"/>
                  </a:lnTo>
                  <a:lnTo>
                    <a:pt x="19" y="199"/>
                  </a:lnTo>
                  <a:lnTo>
                    <a:pt x="19" y="199"/>
                  </a:lnTo>
                  <a:lnTo>
                    <a:pt x="19" y="202"/>
                  </a:lnTo>
                  <a:lnTo>
                    <a:pt x="19" y="202"/>
                  </a:lnTo>
                  <a:lnTo>
                    <a:pt x="18" y="204"/>
                  </a:lnTo>
                  <a:lnTo>
                    <a:pt x="18" y="204"/>
                  </a:lnTo>
                  <a:lnTo>
                    <a:pt x="13" y="222"/>
                  </a:lnTo>
                  <a:lnTo>
                    <a:pt x="8" y="239"/>
                  </a:lnTo>
                  <a:lnTo>
                    <a:pt x="4" y="256"/>
                  </a:lnTo>
                  <a:lnTo>
                    <a:pt x="1" y="273"/>
                  </a:lnTo>
                  <a:lnTo>
                    <a:pt x="1" y="276"/>
                  </a:lnTo>
                  <a:lnTo>
                    <a:pt x="1" y="276"/>
                  </a:lnTo>
                  <a:lnTo>
                    <a:pt x="0" y="282"/>
                  </a:lnTo>
                  <a:lnTo>
                    <a:pt x="0" y="282"/>
                  </a:lnTo>
                  <a:lnTo>
                    <a:pt x="0" y="285"/>
                  </a:lnTo>
                  <a:lnTo>
                    <a:pt x="0" y="285"/>
                  </a:lnTo>
                  <a:lnTo>
                    <a:pt x="0" y="287"/>
                  </a:lnTo>
                  <a:lnTo>
                    <a:pt x="0" y="287"/>
                  </a:lnTo>
                  <a:lnTo>
                    <a:pt x="0" y="289"/>
                  </a:lnTo>
                  <a:lnTo>
                    <a:pt x="0" y="289"/>
                  </a:lnTo>
                  <a:lnTo>
                    <a:pt x="0" y="291"/>
                  </a:lnTo>
                  <a:lnTo>
                    <a:pt x="0" y="291"/>
                  </a:lnTo>
                  <a:lnTo>
                    <a:pt x="0" y="309"/>
                  </a:lnTo>
                  <a:lnTo>
                    <a:pt x="1" y="324"/>
                  </a:lnTo>
                  <a:lnTo>
                    <a:pt x="4" y="339"/>
                  </a:lnTo>
                  <a:lnTo>
                    <a:pt x="9" y="353"/>
                  </a:lnTo>
                  <a:lnTo>
                    <a:pt x="14" y="365"/>
                  </a:lnTo>
                  <a:lnTo>
                    <a:pt x="21" y="376"/>
                  </a:lnTo>
                  <a:lnTo>
                    <a:pt x="30" y="384"/>
                  </a:lnTo>
                  <a:lnTo>
                    <a:pt x="39" y="390"/>
                  </a:lnTo>
                  <a:lnTo>
                    <a:pt x="39" y="390"/>
                  </a:lnTo>
                  <a:lnTo>
                    <a:pt x="47" y="394"/>
                  </a:lnTo>
                  <a:lnTo>
                    <a:pt x="56" y="397"/>
                  </a:lnTo>
                  <a:lnTo>
                    <a:pt x="64" y="399"/>
                  </a:lnTo>
                  <a:lnTo>
                    <a:pt x="75" y="399"/>
                  </a:lnTo>
                  <a:lnTo>
                    <a:pt x="75" y="399"/>
                  </a:lnTo>
                  <a:lnTo>
                    <a:pt x="91" y="398"/>
                  </a:lnTo>
                  <a:lnTo>
                    <a:pt x="109" y="393"/>
                  </a:lnTo>
                  <a:lnTo>
                    <a:pt x="127" y="386"/>
                  </a:lnTo>
                  <a:lnTo>
                    <a:pt x="146" y="374"/>
                  </a:lnTo>
                  <a:lnTo>
                    <a:pt x="146" y="374"/>
                  </a:lnTo>
                  <a:lnTo>
                    <a:pt x="145" y="374"/>
                  </a:lnTo>
                  <a:lnTo>
                    <a:pt x="145" y="374"/>
                  </a:lnTo>
                  <a:lnTo>
                    <a:pt x="139" y="370"/>
                  </a:lnTo>
                  <a:lnTo>
                    <a:pt x="1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7" name="Freeform 49"/>
            <p:cNvSpPr>
              <a:spLocks/>
            </p:cNvSpPr>
            <p:nvPr/>
          </p:nvSpPr>
          <p:spPr bwMode="auto">
            <a:xfrm>
              <a:off x="5221288" y="4152900"/>
              <a:ext cx="565150" cy="374650"/>
            </a:xfrm>
            <a:custGeom>
              <a:avLst/>
              <a:gdLst>
                <a:gd name="T0" fmla="*/ 289 w 356"/>
                <a:gd name="T1" fmla="*/ 33 h 236"/>
                <a:gd name="T2" fmla="*/ 285 w 356"/>
                <a:gd name="T3" fmla="*/ 30 h 236"/>
                <a:gd name="T4" fmla="*/ 276 w 356"/>
                <a:gd name="T5" fmla="*/ 26 h 236"/>
                <a:gd name="T6" fmla="*/ 248 w 356"/>
                <a:gd name="T7" fmla="*/ 16 h 236"/>
                <a:gd name="T8" fmla="*/ 202 w 356"/>
                <a:gd name="T9" fmla="*/ 5 h 236"/>
                <a:gd name="T10" fmla="*/ 199 w 356"/>
                <a:gd name="T11" fmla="*/ 5 h 236"/>
                <a:gd name="T12" fmla="*/ 181 w 356"/>
                <a:gd name="T13" fmla="*/ 2 h 236"/>
                <a:gd name="T14" fmla="*/ 181 w 356"/>
                <a:gd name="T15" fmla="*/ 2 h 236"/>
                <a:gd name="T16" fmla="*/ 136 w 356"/>
                <a:gd name="T17" fmla="*/ 0 h 236"/>
                <a:gd name="T18" fmla="*/ 91 w 356"/>
                <a:gd name="T19" fmla="*/ 2 h 236"/>
                <a:gd name="T20" fmla="*/ 91 w 356"/>
                <a:gd name="T21" fmla="*/ 2 h 236"/>
                <a:gd name="T22" fmla="*/ 82 w 356"/>
                <a:gd name="T23" fmla="*/ 13 h 236"/>
                <a:gd name="T24" fmla="*/ 108 w 356"/>
                <a:gd name="T25" fmla="*/ 10 h 236"/>
                <a:gd name="T26" fmla="*/ 190 w 356"/>
                <a:gd name="T27" fmla="*/ 14 h 236"/>
                <a:gd name="T28" fmla="*/ 194 w 356"/>
                <a:gd name="T29" fmla="*/ 14 h 236"/>
                <a:gd name="T30" fmla="*/ 197 w 356"/>
                <a:gd name="T31" fmla="*/ 14 h 236"/>
                <a:gd name="T32" fmla="*/ 216 w 356"/>
                <a:gd name="T33" fmla="*/ 18 h 236"/>
                <a:gd name="T34" fmla="*/ 273 w 356"/>
                <a:gd name="T35" fmla="*/ 37 h 236"/>
                <a:gd name="T36" fmla="*/ 278 w 356"/>
                <a:gd name="T37" fmla="*/ 38 h 236"/>
                <a:gd name="T38" fmla="*/ 286 w 356"/>
                <a:gd name="T39" fmla="*/ 43 h 236"/>
                <a:gd name="T40" fmla="*/ 302 w 356"/>
                <a:gd name="T41" fmla="*/ 51 h 236"/>
                <a:gd name="T42" fmla="*/ 338 w 356"/>
                <a:gd name="T43" fmla="*/ 88 h 236"/>
                <a:gd name="T44" fmla="*/ 347 w 356"/>
                <a:gd name="T45" fmla="*/ 117 h 236"/>
                <a:gd name="T46" fmla="*/ 331 w 356"/>
                <a:gd name="T47" fmla="*/ 157 h 236"/>
                <a:gd name="T48" fmla="*/ 289 w 356"/>
                <a:gd name="T49" fmla="*/ 191 h 236"/>
                <a:gd name="T50" fmla="*/ 285 w 356"/>
                <a:gd name="T51" fmla="*/ 194 h 236"/>
                <a:gd name="T52" fmla="*/ 276 w 356"/>
                <a:gd name="T53" fmla="*/ 198 h 236"/>
                <a:gd name="T54" fmla="*/ 270 w 356"/>
                <a:gd name="T55" fmla="*/ 200 h 236"/>
                <a:gd name="T56" fmla="*/ 212 w 356"/>
                <a:gd name="T57" fmla="*/ 217 h 236"/>
                <a:gd name="T58" fmla="*/ 197 w 356"/>
                <a:gd name="T59" fmla="*/ 220 h 236"/>
                <a:gd name="T60" fmla="*/ 195 w 356"/>
                <a:gd name="T61" fmla="*/ 221 h 236"/>
                <a:gd name="T62" fmla="*/ 193 w 356"/>
                <a:gd name="T63" fmla="*/ 221 h 236"/>
                <a:gd name="T64" fmla="*/ 190 w 356"/>
                <a:gd name="T65" fmla="*/ 221 h 236"/>
                <a:gd name="T66" fmla="*/ 75 w 356"/>
                <a:gd name="T67" fmla="*/ 221 h 236"/>
                <a:gd name="T68" fmla="*/ 62 w 356"/>
                <a:gd name="T69" fmla="*/ 219 h 236"/>
                <a:gd name="T70" fmla="*/ 15 w 356"/>
                <a:gd name="T71" fmla="*/ 205 h 236"/>
                <a:gd name="T72" fmla="*/ 0 w 356"/>
                <a:gd name="T73" fmla="*/ 200 h 236"/>
                <a:gd name="T74" fmla="*/ 0 w 356"/>
                <a:gd name="T75" fmla="*/ 209 h 236"/>
                <a:gd name="T76" fmla="*/ 0 w 356"/>
                <a:gd name="T77" fmla="*/ 211 h 236"/>
                <a:gd name="T78" fmla="*/ 19 w 356"/>
                <a:gd name="T79" fmla="*/ 216 h 236"/>
                <a:gd name="T80" fmla="*/ 59 w 356"/>
                <a:gd name="T81" fmla="*/ 228 h 236"/>
                <a:gd name="T82" fmla="*/ 71 w 356"/>
                <a:gd name="T83" fmla="*/ 230 h 236"/>
                <a:gd name="T84" fmla="*/ 91 w 356"/>
                <a:gd name="T85" fmla="*/ 233 h 236"/>
                <a:gd name="T86" fmla="*/ 136 w 356"/>
                <a:gd name="T87" fmla="*/ 236 h 236"/>
                <a:gd name="T88" fmla="*/ 161 w 356"/>
                <a:gd name="T89" fmla="*/ 234 h 236"/>
                <a:gd name="T90" fmla="*/ 179 w 356"/>
                <a:gd name="T91" fmla="*/ 233 h 236"/>
                <a:gd name="T92" fmla="*/ 186 w 356"/>
                <a:gd name="T93" fmla="*/ 232 h 236"/>
                <a:gd name="T94" fmla="*/ 200 w 356"/>
                <a:gd name="T95" fmla="*/ 230 h 236"/>
                <a:gd name="T96" fmla="*/ 204 w 356"/>
                <a:gd name="T97" fmla="*/ 229 h 236"/>
                <a:gd name="T98" fmla="*/ 207 w 356"/>
                <a:gd name="T99" fmla="*/ 229 h 236"/>
                <a:gd name="T100" fmla="*/ 257 w 356"/>
                <a:gd name="T101" fmla="*/ 216 h 236"/>
                <a:gd name="T102" fmla="*/ 282 w 356"/>
                <a:gd name="T103" fmla="*/ 205 h 236"/>
                <a:gd name="T104" fmla="*/ 286 w 356"/>
                <a:gd name="T105" fmla="*/ 203 h 236"/>
                <a:gd name="T106" fmla="*/ 328 w 356"/>
                <a:gd name="T107" fmla="*/ 175 h 236"/>
                <a:gd name="T108" fmla="*/ 355 w 356"/>
                <a:gd name="T109" fmla="*/ 130 h 236"/>
                <a:gd name="T110" fmla="*/ 352 w 356"/>
                <a:gd name="T111" fmla="*/ 95 h 236"/>
                <a:gd name="T112" fmla="*/ 318 w 356"/>
                <a:gd name="T113" fmla="*/ 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 h="236">
                  <a:moveTo>
                    <a:pt x="290" y="33"/>
                  </a:moveTo>
                  <a:lnTo>
                    <a:pt x="290" y="33"/>
                  </a:lnTo>
                  <a:lnTo>
                    <a:pt x="289" y="33"/>
                  </a:lnTo>
                  <a:lnTo>
                    <a:pt x="289" y="33"/>
                  </a:lnTo>
                  <a:lnTo>
                    <a:pt x="286" y="31"/>
                  </a:lnTo>
                  <a:lnTo>
                    <a:pt x="286" y="31"/>
                  </a:lnTo>
                  <a:lnTo>
                    <a:pt x="286" y="31"/>
                  </a:lnTo>
                  <a:lnTo>
                    <a:pt x="285" y="30"/>
                  </a:lnTo>
                  <a:lnTo>
                    <a:pt x="285" y="30"/>
                  </a:lnTo>
                  <a:lnTo>
                    <a:pt x="282" y="30"/>
                  </a:lnTo>
                  <a:lnTo>
                    <a:pt x="282" y="30"/>
                  </a:lnTo>
                  <a:lnTo>
                    <a:pt x="276" y="26"/>
                  </a:lnTo>
                  <a:lnTo>
                    <a:pt x="276" y="26"/>
                  </a:lnTo>
                  <a:lnTo>
                    <a:pt x="273" y="25"/>
                  </a:lnTo>
                  <a:lnTo>
                    <a:pt x="273" y="25"/>
                  </a:lnTo>
                  <a:lnTo>
                    <a:pt x="248" y="16"/>
                  </a:lnTo>
                  <a:lnTo>
                    <a:pt x="220" y="9"/>
                  </a:lnTo>
                  <a:lnTo>
                    <a:pt x="220" y="9"/>
                  </a:lnTo>
                  <a:lnTo>
                    <a:pt x="202" y="5"/>
                  </a:lnTo>
                  <a:lnTo>
                    <a:pt x="202" y="5"/>
                  </a:lnTo>
                  <a:lnTo>
                    <a:pt x="200" y="5"/>
                  </a:lnTo>
                  <a:lnTo>
                    <a:pt x="200" y="5"/>
                  </a:lnTo>
                  <a:lnTo>
                    <a:pt x="199" y="5"/>
                  </a:lnTo>
                  <a:lnTo>
                    <a:pt x="199" y="5"/>
                  </a:lnTo>
                  <a:lnTo>
                    <a:pt x="185" y="2"/>
                  </a:lnTo>
                  <a:lnTo>
                    <a:pt x="181" y="2"/>
                  </a:lnTo>
                  <a:lnTo>
                    <a:pt x="181" y="2"/>
                  </a:lnTo>
                  <a:lnTo>
                    <a:pt x="181" y="2"/>
                  </a:lnTo>
                  <a:lnTo>
                    <a:pt x="181" y="2"/>
                  </a:lnTo>
                  <a:lnTo>
                    <a:pt x="181" y="2"/>
                  </a:lnTo>
                  <a:lnTo>
                    <a:pt x="181" y="2"/>
                  </a:lnTo>
                  <a:lnTo>
                    <a:pt x="181" y="2"/>
                  </a:lnTo>
                  <a:lnTo>
                    <a:pt x="181" y="2"/>
                  </a:lnTo>
                  <a:lnTo>
                    <a:pt x="181" y="2"/>
                  </a:lnTo>
                  <a:lnTo>
                    <a:pt x="158" y="1"/>
                  </a:lnTo>
                  <a:lnTo>
                    <a:pt x="136" y="0"/>
                  </a:lnTo>
                  <a:lnTo>
                    <a:pt x="113" y="1"/>
                  </a:lnTo>
                  <a:lnTo>
                    <a:pt x="91" y="2"/>
                  </a:lnTo>
                  <a:lnTo>
                    <a:pt x="91" y="2"/>
                  </a:lnTo>
                  <a:lnTo>
                    <a:pt x="91" y="2"/>
                  </a:lnTo>
                  <a:lnTo>
                    <a:pt x="91" y="2"/>
                  </a:lnTo>
                  <a:lnTo>
                    <a:pt x="91" y="2"/>
                  </a:lnTo>
                  <a:lnTo>
                    <a:pt x="91" y="2"/>
                  </a:lnTo>
                  <a:lnTo>
                    <a:pt x="91" y="2"/>
                  </a:lnTo>
                  <a:lnTo>
                    <a:pt x="91" y="2"/>
                  </a:lnTo>
                  <a:lnTo>
                    <a:pt x="83" y="12"/>
                  </a:lnTo>
                  <a:lnTo>
                    <a:pt x="83" y="12"/>
                  </a:lnTo>
                  <a:lnTo>
                    <a:pt x="82" y="13"/>
                  </a:lnTo>
                  <a:lnTo>
                    <a:pt x="82" y="13"/>
                  </a:lnTo>
                  <a:lnTo>
                    <a:pt x="82" y="13"/>
                  </a:lnTo>
                  <a:lnTo>
                    <a:pt x="82" y="13"/>
                  </a:lnTo>
                  <a:lnTo>
                    <a:pt x="108" y="10"/>
                  </a:lnTo>
                  <a:lnTo>
                    <a:pt x="136" y="10"/>
                  </a:lnTo>
                  <a:lnTo>
                    <a:pt x="162" y="10"/>
                  </a:lnTo>
                  <a:lnTo>
                    <a:pt x="190" y="14"/>
                  </a:lnTo>
                  <a:lnTo>
                    <a:pt x="190" y="14"/>
                  </a:lnTo>
                  <a:lnTo>
                    <a:pt x="194" y="14"/>
                  </a:lnTo>
                  <a:lnTo>
                    <a:pt x="194" y="14"/>
                  </a:lnTo>
                  <a:lnTo>
                    <a:pt x="194" y="14"/>
                  </a:lnTo>
                  <a:lnTo>
                    <a:pt x="194" y="14"/>
                  </a:lnTo>
                  <a:lnTo>
                    <a:pt x="195" y="14"/>
                  </a:lnTo>
                  <a:lnTo>
                    <a:pt x="195" y="14"/>
                  </a:lnTo>
                  <a:lnTo>
                    <a:pt x="197" y="14"/>
                  </a:lnTo>
                  <a:lnTo>
                    <a:pt x="197" y="14"/>
                  </a:lnTo>
                  <a:lnTo>
                    <a:pt x="215" y="18"/>
                  </a:lnTo>
                  <a:lnTo>
                    <a:pt x="215" y="18"/>
                  </a:lnTo>
                  <a:lnTo>
                    <a:pt x="216" y="18"/>
                  </a:lnTo>
                  <a:lnTo>
                    <a:pt x="216" y="18"/>
                  </a:lnTo>
                  <a:lnTo>
                    <a:pt x="245" y="26"/>
                  </a:lnTo>
                  <a:lnTo>
                    <a:pt x="270" y="35"/>
                  </a:lnTo>
                  <a:lnTo>
                    <a:pt x="270" y="35"/>
                  </a:lnTo>
                  <a:lnTo>
                    <a:pt x="273" y="37"/>
                  </a:lnTo>
                  <a:lnTo>
                    <a:pt x="273" y="37"/>
                  </a:lnTo>
                  <a:lnTo>
                    <a:pt x="274" y="37"/>
                  </a:lnTo>
                  <a:lnTo>
                    <a:pt x="274" y="37"/>
                  </a:lnTo>
                  <a:lnTo>
                    <a:pt x="278" y="38"/>
                  </a:lnTo>
                  <a:lnTo>
                    <a:pt x="278" y="38"/>
                  </a:lnTo>
                  <a:lnTo>
                    <a:pt x="285" y="42"/>
                  </a:lnTo>
                  <a:lnTo>
                    <a:pt x="285" y="42"/>
                  </a:lnTo>
                  <a:lnTo>
                    <a:pt x="286" y="43"/>
                  </a:lnTo>
                  <a:lnTo>
                    <a:pt x="286" y="43"/>
                  </a:lnTo>
                  <a:lnTo>
                    <a:pt x="289" y="43"/>
                  </a:lnTo>
                  <a:lnTo>
                    <a:pt x="289" y="43"/>
                  </a:lnTo>
                  <a:lnTo>
                    <a:pt x="302" y="51"/>
                  </a:lnTo>
                  <a:lnTo>
                    <a:pt x="313" y="60"/>
                  </a:lnTo>
                  <a:lnTo>
                    <a:pt x="323" y="68"/>
                  </a:lnTo>
                  <a:lnTo>
                    <a:pt x="331" y="78"/>
                  </a:lnTo>
                  <a:lnTo>
                    <a:pt x="338" y="88"/>
                  </a:lnTo>
                  <a:lnTo>
                    <a:pt x="343" y="97"/>
                  </a:lnTo>
                  <a:lnTo>
                    <a:pt x="345" y="108"/>
                  </a:lnTo>
                  <a:lnTo>
                    <a:pt x="347" y="117"/>
                  </a:lnTo>
                  <a:lnTo>
                    <a:pt x="347" y="117"/>
                  </a:lnTo>
                  <a:lnTo>
                    <a:pt x="345" y="128"/>
                  </a:lnTo>
                  <a:lnTo>
                    <a:pt x="343" y="138"/>
                  </a:lnTo>
                  <a:lnTo>
                    <a:pt x="338" y="147"/>
                  </a:lnTo>
                  <a:lnTo>
                    <a:pt x="331" y="157"/>
                  </a:lnTo>
                  <a:lnTo>
                    <a:pt x="323" y="166"/>
                  </a:lnTo>
                  <a:lnTo>
                    <a:pt x="313" y="175"/>
                  </a:lnTo>
                  <a:lnTo>
                    <a:pt x="302" y="183"/>
                  </a:lnTo>
                  <a:lnTo>
                    <a:pt x="289" y="191"/>
                  </a:lnTo>
                  <a:lnTo>
                    <a:pt x="289" y="191"/>
                  </a:lnTo>
                  <a:lnTo>
                    <a:pt x="287" y="192"/>
                  </a:lnTo>
                  <a:lnTo>
                    <a:pt x="285" y="194"/>
                  </a:lnTo>
                  <a:lnTo>
                    <a:pt x="285" y="194"/>
                  </a:lnTo>
                  <a:lnTo>
                    <a:pt x="278" y="196"/>
                  </a:lnTo>
                  <a:lnTo>
                    <a:pt x="278" y="196"/>
                  </a:lnTo>
                  <a:lnTo>
                    <a:pt x="276" y="198"/>
                  </a:lnTo>
                  <a:lnTo>
                    <a:pt x="276" y="198"/>
                  </a:lnTo>
                  <a:lnTo>
                    <a:pt x="273" y="199"/>
                  </a:lnTo>
                  <a:lnTo>
                    <a:pt x="273" y="199"/>
                  </a:lnTo>
                  <a:lnTo>
                    <a:pt x="270" y="200"/>
                  </a:lnTo>
                  <a:lnTo>
                    <a:pt x="270" y="200"/>
                  </a:lnTo>
                  <a:lnTo>
                    <a:pt x="244" y="209"/>
                  </a:lnTo>
                  <a:lnTo>
                    <a:pt x="216" y="217"/>
                  </a:lnTo>
                  <a:lnTo>
                    <a:pt x="216" y="217"/>
                  </a:lnTo>
                  <a:lnTo>
                    <a:pt x="212" y="217"/>
                  </a:lnTo>
                  <a:lnTo>
                    <a:pt x="212" y="217"/>
                  </a:lnTo>
                  <a:lnTo>
                    <a:pt x="210" y="219"/>
                  </a:lnTo>
                  <a:lnTo>
                    <a:pt x="210" y="219"/>
                  </a:lnTo>
                  <a:lnTo>
                    <a:pt x="197" y="220"/>
                  </a:lnTo>
                  <a:lnTo>
                    <a:pt x="197" y="220"/>
                  </a:lnTo>
                  <a:lnTo>
                    <a:pt x="195" y="221"/>
                  </a:lnTo>
                  <a:lnTo>
                    <a:pt x="195" y="221"/>
                  </a:lnTo>
                  <a:lnTo>
                    <a:pt x="195" y="221"/>
                  </a:lnTo>
                  <a:lnTo>
                    <a:pt x="193" y="221"/>
                  </a:lnTo>
                  <a:lnTo>
                    <a:pt x="193" y="221"/>
                  </a:lnTo>
                  <a:lnTo>
                    <a:pt x="193" y="221"/>
                  </a:lnTo>
                  <a:lnTo>
                    <a:pt x="193" y="221"/>
                  </a:lnTo>
                  <a:lnTo>
                    <a:pt x="190" y="221"/>
                  </a:lnTo>
                  <a:lnTo>
                    <a:pt x="190" y="221"/>
                  </a:lnTo>
                  <a:lnTo>
                    <a:pt x="190" y="221"/>
                  </a:lnTo>
                  <a:lnTo>
                    <a:pt x="190" y="221"/>
                  </a:lnTo>
                  <a:lnTo>
                    <a:pt x="161" y="224"/>
                  </a:lnTo>
                  <a:lnTo>
                    <a:pt x="132" y="225"/>
                  </a:lnTo>
                  <a:lnTo>
                    <a:pt x="104" y="224"/>
                  </a:lnTo>
                  <a:lnTo>
                    <a:pt x="75" y="221"/>
                  </a:lnTo>
                  <a:lnTo>
                    <a:pt x="75" y="221"/>
                  </a:lnTo>
                  <a:lnTo>
                    <a:pt x="74" y="220"/>
                  </a:lnTo>
                  <a:lnTo>
                    <a:pt x="74" y="220"/>
                  </a:lnTo>
                  <a:lnTo>
                    <a:pt x="62" y="219"/>
                  </a:lnTo>
                  <a:lnTo>
                    <a:pt x="62" y="219"/>
                  </a:lnTo>
                  <a:lnTo>
                    <a:pt x="45" y="215"/>
                  </a:lnTo>
                  <a:lnTo>
                    <a:pt x="29" y="211"/>
                  </a:lnTo>
                  <a:lnTo>
                    <a:pt x="15" y="205"/>
                  </a:lnTo>
                  <a:lnTo>
                    <a:pt x="0" y="200"/>
                  </a:lnTo>
                  <a:lnTo>
                    <a:pt x="0" y="200"/>
                  </a:lnTo>
                  <a:lnTo>
                    <a:pt x="0" y="200"/>
                  </a:lnTo>
                  <a:lnTo>
                    <a:pt x="0" y="200"/>
                  </a:lnTo>
                  <a:lnTo>
                    <a:pt x="0" y="201"/>
                  </a:lnTo>
                  <a:lnTo>
                    <a:pt x="0" y="201"/>
                  </a:lnTo>
                  <a:lnTo>
                    <a:pt x="0" y="209"/>
                  </a:lnTo>
                  <a:lnTo>
                    <a:pt x="0" y="209"/>
                  </a:lnTo>
                  <a:lnTo>
                    <a:pt x="0" y="211"/>
                  </a:lnTo>
                  <a:lnTo>
                    <a:pt x="0" y="211"/>
                  </a:lnTo>
                  <a:lnTo>
                    <a:pt x="0" y="211"/>
                  </a:lnTo>
                  <a:lnTo>
                    <a:pt x="0" y="211"/>
                  </a:lnTo>
                  <a:lnTo>
                    <a:pt x="16" y="216"/>
                  </a:lnTo>
                  <a:lnTo>
                    <a:pt x="16" y="216"/>
                  </a:lnTo>
                  <a:lnTo>
                    <a:pt x="19" y="216"/>
                  </a:lnTo>
                  <a:lnTo>
                    <a:pt x="19" y="216"/>
                  </a:lnTo>
                  <a:lnTo>
                    <a:pt x="46" y="225"/>
                  </a:lnTo>
                  <a:lnTo>
                    <a:pt x="46" y="225"/>
                  </a:lnTo>
                  <a:lnTo>
                    <a:pt x="59" y="228"/>
                  </a:lnTo>
                  <a:lnTo>
                    <a:pt x="59" y="228"/>
                  </a:lnTo>
                  <a:lnTo>
                    <a:pt x="70" y="230"/>
                  </a:lnTo>
                  <a:lnTo>
                    <a:pt x="70" y="230"/>
                  </a:lnTo>
                  <a:lnTo>
                    <a:pt x="71" y="230"/>
                  </a:lnTo>
                  <a:lnTo>
                    <a:pt x="71" y="230"/>
                  </a:lnTo>
                  <a:lnTo>
                    <a:pt x="73" y="230"/>
                  </a:lnTo>
                  <a:lnTo>
                    <a:pt x="73" y="230"/>
                  </a:lnTo>
                  <a:lnTo>
                    <a:pt x="86" y="232"/>
                  </a:lnTo>
                  <a:lnTo>
                    <a:pt x="91" y="233"/>
                  </a:lnTo>
                  <a:lnTo>
                    <a:pt x="91" y="233"/>
                  </a:lnTo>
                  <a:lnTo>
                    <a:pt x="115" y="234"/>
                  </a:lnTo>
                  <a:lnTo>
                    <a:pt x="136" y="236"/>
                  </a:lnTo>
                  <a:lnTo>
                    <a:pt x="136" y="236"/>
                  </a:lnTo>
                  <a:lnTo>
                    <a:pt x="156" y="234"/>
                  </a:lnTo>
                  <a:lnTo>
                    <a:pt x="156" y="234"/>
                  </a:lnTo>
                  <a:lnTo>
                    <a:pt x="161" y="234"/>
                  </a:lnTo>
                  <a:lnTo>
                    <a:pt x="161" y="234"/>
                  </a:lnTo>
                  <a:lnTo>
                    <a:pt x="175" y="233"/>
                  </a:lnTo>
                  <a:lnTo>
                    <a:pt x="175" y="233"/>
                  </a:lnTo>
                  <a:lnTo>
                    <a:pt x="179" y="233"/>
                  </a:lnTo>
                  <a:lnTo>
                    <a:pt x="179" y="233"/>
                  </a:lnTo>
                  <a:lnTo>
                    <a:pt x="183" y="232"/>
                  </a:lnTo>
                  <a:lnTo>
                    <a:pt x="183" y="232"/>
                  </a:lnTo>
                  <a:lnTo>
                    <a:pt x="186" y="232"/>
                  </a:lnTo>
                  <a:lnTo>
                    <a:pt x="186" y="232"/>
                  </a:lnTo>
                  <a:lnTo>
                    <a:pt x="199" y="230"/>
                  </a:lnTo>
                  <a:lnTo>
                    <a:pt x="199" y="230"/>
                  </a:lnTo>
                  <a:lnTo>
                    <a:pt x="200" y="230"/>
                  </a:lnTo>
                  <a:lnTo>
                    <a:pt x="200" y="230"/>
                  </a:lnTo>
                  <a:lnTo>
                    <a:pt x="200" y="230"/>
                  </a:lnTo>
                  <a:lnTo>
                    <a:pt x="203" y="229"/>
                  </a:lnTo>
                  <a:lnTo>
                    <a:pt x="203" y="229"/>
                  </a:lnTo>
                  <a:lnTo>
                    <a:pt x="204" y="229"/>
                  </a:lnTo>
                  <a:lnTo>
                    <a:pt x="204" y="229"/>
                  </a:lnTo>
                  <a:lnTo>
                    <a:pt x="206" y="229"/>
                  </a:lnTo>
                  <a:lnTo>
                    <a:pt x="206" y="229"/>
                  </a:lnTo>
                  <a:lnTo>
                    <a:pt x="207" y="229"/>
                  </a:lnTo>
                  <a:lnTo>
                    <a:pt x="207" y="229"/>
                  </a:lnTo>
                  <a:lnTo>
                    <a:pt x="224" y="225"/>
                  </a:lnTo>
                  <a:lnTo>
                    <a:pt x="241" y="221"/>
                  </a:lnTo>
                  <a:lnTo>
                    <a:pt x="257" y="216"/>
                  </a:lnTo>
                  <a:lnTo>
                    <a:pt x="273" y="209"/>
                  </a:lnTo>
                  <a:lnTo>
                    <a:pt x="276" y="208"/>
                  </a:lnTo>
                  <a:lnTo>
                    <a:pt x="276" y="208"/>
                  </a:lnTo>
                  <a:lnTo>
                    <a:pt x="282" y="205"/>
                  </a:lnTo>
                  <a:lnTo>
                    <a:pt x="282" y="205"/>
                  </a:lnTo>
                  <a:lnTo>
                    <a:pt x="285" y="204"/>
                  </a:lnTo>
                  <a:lnTo>
                    <a:pt x="285" y="204"/>
                  </a:lnTo>
                  <a:lnTo>
                    <a:pt x="286" y="203"/>
                  </a:lnTo>
                  <a:lnTo>
                    <a:pt x="286" y="203"/>
                  </a:lnTo>
                  <a:lnTo>
                    <a:pt x="302" y="195"/>
                  </a:lnTo>
                  <a:lnTo>
                    <a:pt x="316" y="186"/>
                  </a:lnTo>
                  <a:lnTo>
                    <a:pt x="328" y="175"/>
                  </a:lnTo>
                  <a:lnTo>
                    <a:pt x="338" y="165"/>
                  </a:lnTo>
                  <a:lnTo>
                    <a:pt x="345" y="153"/>
                  </a:lnTo>
                  <a:lnTo>
                    <a:pt x="352" y="142"/>
                  </a:lnTo>
                  <a:lnTo>
                    <a:pt x="355" y="130"/>
                  </a:lnTo>
                  <a:lnTo>
                    <a:pt x="356" y="117"/>
                  </a:lnTo>
                  <a:lnTo>
                    <a:pt x="356" y="117"/>
                  </a:lnTo>
                  <a:lnTo>
                    <a:pt x="355" y="105"/>
                  </a:lnTo>
                  <a:lnTo>
                    <a:pt x="352" y="95"/>
                  </a:lnTo>
                  <a:lnTo>
                    <a:pt x="347" y="83"/>
                  </a:lnTo>
                  <a:lnTo>
                    <a:pt x="339" y="72"/>
                  </a:lnTo>
                  <a:lnTo>
                    <a:pt x="330" y="62"/>
                  </a:lnTo>
                  <a:lnTo>
                    <a:pt x="318" y="51"/>
                  </a:lnTo>
                  <a:lnTo>
                    <a:pt x="305" y="42"/>
                  </a:lnTo>
                  <a:lnTo>
                    <a:pt x="290" y="33"/>
                  </a:lnTo>
                  <a:lnTo>
                    <a:pt x="29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8" name="Freeform 50"/>
            <p:cNvSpPr>
              <a:spLocks/>
            </p:cNvSpPr>
            <p:nvPr/>
          </p:nvSpPr>
          <p:spPr bwMode="auto">
            <a:xfrm>
              <a:off x="5337176" y="4240213"/>
              <a:ext cx="198438" cy="198438"/>
            </a:xfrm>
            <a:custGeom>
              <a:avLst/>
              <a:gdLst>
                <a:gd name="T0" fmla="*/ 63 w 125"/>
                <a:gd name="T1" fmla="*/ 125 h 125"/>
                <a:gd name="T2" fmla="*/ 63 w 125"/>
                <a:gd name="T3" fmla="*/ 125 h 125"/>
                <a:gd name="T4" fmla="*/ 75 w 125"/>
                <a:gd name="T5" fmla="*/ 124 h 125"/>
                <a:gd name="T6" fmla="*/ 87 w 125"/>
                <a:gd name="T7" fmla="*/ 120 h 125"/>
                <a:gd name="T8" fmla="*/ 97 w 125"/>
                <a:gd name="T9" fmla="*/ 115 h 125"/>
                <a:gd name="T10" fmla="*/ 106 w 125"/>
                <a:gd name="T11" fmla="*/ 107 h 125"/>
                <a:gd name="T12" fmla="*/ 114 w 125"/>
                <a:gd name="T13" fmla="*/ 98 h 125"/>
                <a:gd name="T14" fmla="*/ 120 w 125"/>
                <a:gd name="T15" fmla="*/ 87 h 125"/>
                <a:gd name="T16" fmla="*/ 124 w 125"/>
                <a:gd name="T17" fmla="*/ 75 h 125"/>
                <a:gd name="T18" fmla="*/ 125 w 125"/>
                <a:gd name="T19" fmla="*/ 62 h 125"/>
                <a:gd name="T20" fmla="*/ 125 w 125"/>
                <a:gd name="T21" fmla="*/ 62 h 125"/>
                <a:gd name="T22" fmla="*/ 124 w 125"/>
                <a:gd name="T23" fmla="*/ 50 h 125"/>
                <a:gd name="T24" fmla="*/ 120 w 125"/>
                <a:gd name="T25" fmla="*/ 38 h 125"/>
                <a:gd name="T26" fmla="*/ 114 w 125"/>
                <a:gd name="T27" fmla="*/ 28 h 125"/>
                <a:gd name="T28" fmla="*/ 106 w 125"/>
                <a:gd name="T29" fmla="*/ 19 h 125"/>
                <a:gd name="T30" fmla="*/ 97 w 125"/>
                <a:gd name="T31" fmla="*/ 11 h 125"/>
                <a:gd name="T32" fmla="*/ 87 w 125"/>
                <a:gd name="T33" fmla="*/ 5 h 125"/>
                <a:gd name="T34" fmla="*/ 75 w 125"/>
                <a:gd name="T35" fmla="*/ 1 h 125"/>
                <a:gd name="T36" fmla="*/ 63 w 125"/>
                <a:gd name="T37" fmla="*/ 0 h 125"/>
                <a:gd name="T38" fmla="*/ 63 w 125"/>
                <a:gd name="T39" fmla="*/ 0 h 125"/>
                <a:gd name="T40" fmla="*/ 50 w 125"/>
                <a:gd name="T41" fmla="*/ 1 h 125"/>
                <a:gd name="T42" fmla="*/ 38 w 125"/>
                <a:gd name="T43" fmla="*/ 5 h 125"/>
                <a:gd name="T44" fmla="*/ 27 w 125"/>
                <a:gd name="T45" fmla="*/ 11 h 125"/>
                <a:gd name="T46" fmla="*/ 18 w 125"/>
                <a:gd name="T47" fmla="*/ 19 h 125"/>
                <a:gd name="T48" fmla="*/ 11 w 125"/>
                <a:gd name="T49" fmla="*/ 28 h 125"/>
                <a:gd name="T50" fmla="*/ 5 w 125"/>
                <a:gd name="T51" fmla="*/ 38 h 125"/>
                <a:gd name="T52" fmla="*/ 1 w 125"/>
                <a:gd name="T53" fmla="*/ 50 h 125"/>
                <a:gd name="T54" fmla="*/ 0 w 125"/>
                <a:gd name="T55" fmla="*/ 62 h 125"/>
                <a:gd name="T56" fmla="*/ 0 w 125"/>
                <a:gd name="T57" fmla="*/ 62 h 125"/>
                <a:gd name="T58" fmla="*/ 1 w 125"/>
                <a:gd name="T59" fmla="*/ 75 h 125"/>
                <a:gd name="T60" fmla="*/ 5 w 125"/>
                <a:gd name="T61" fmla="*/ 87 h 125"/>
                <a:gd name="T62" fmla="*/ 11 w 125"/>
                <a:gd name="T63" fmla="*/ 98 h 125"/>
                <a:gd name="T64" fmla="*/ 18 w 125"/>
                <a:gd name="T65" fmla="*/ 107 h 125"/>
                <a:gd name="T66" fmla="*/ 27 w 125"/>
                <a:gd name="T67" fmla="*/ 115 h 125"/>
                <a:gd name="T68" fmla="*/ 38 w 125"/>
                <a:gd name="T69" fmla="*/ 120 h 125"/>
                <a:gd name="T70" fmla="*/ 50 w 125"/>
                <a:gd name="T71" fmla="*/ 124 h 125"/>
                <a:gd name="T72" fmla="*/ 63 w 125"/>
                <a:gd name="T73" fmla="*/ 125 h 125"/>
                <a:gd name="T74" fmla="*/ 63 w 125"/>
                <a:gd name="T7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63" y="125"/>
                  </a:moveTo>
                  <a:lnTo>
                    <a:pt x="63" y="125"/>
                  </a:lnTo>
                  <a:lnTo>
                    <a:pt x="75" y="124"/>
                  </a:lnTo>
                  <a:lnTo>
                    <a:pt x="87" y="120"/>
                  </a:lnTo>
                  <a:lnTo>
                    <a:pt x="97" y="115"/>
                  </a:lnTo>
                  <a:lnTo>
                    <a:pt x="106" y="107"/>
                  </a:lnTo>
                  <a:lnTo>
                    <a:pt x="114" y="98"/>
                  </a:lnTo>
                  <a:lnTo>
                    <a:pt x="120" y="87"/>
                  </a:lnTo>
                  <a:lnTo>
                    <a:pt x="124" y="75"/>
                  </a:lnTo>
                  <a:lnTo>
                    <a:pt x="125" y="62"/>
                  </a:lnTo>
                  <a:lnTo>
                    <a:pt x="125" y="62"/>
                  </a:lnTo>
                  <a:lnTo>
                    <a:pt x="124" y="50"/>
                  </a:lnTo>
                  <a:lnTo>
                    <a:pt x="120" y="38"/>
                  </a:lnTo>
                  <a:lnTo>
                    <a:pt x="114" y="28"/>
                  </a:lnTo>
                  <a:lnTo>
                    <a:pt x="106" y="19"/>
                  </a:lnTo>
                  <a:lnTo>
                    <a:pt x="97" y="11"/>
                  </a:lnTo>
                  <a:lnTo>
                    <a:pt x="87" y="5"/>
                  </a:lnTo>
                  <a:lnTo>
                    <a:pt x="75" y="1"/>
                  </a:lnTo>
                  <a:lnTo>
                    <a:pt x="63" y="0"/>
                  </a:lnTo>
                  <a:lnTo>
                    <a:pt x="63" y="0"/>
                  </a:lnTo>
                  <a:lnTo>
                    <a:pt x="50" y="1"/>
                  </a:lnTo>
                  <a:lnTo>
                    <a:pt x="38" y="5"/>
                  </a:lnTo>
                  <a:lnTo>
                    <a:pt x="27" y="11"/>
                  </a:lnTo>
                  <a:lnTo>
                    <a:pt x="18" y="19"/>
                  </a:lnTo>
                  <a:lnTo>
                    <a:pt x="11" y="28"/>
                  </a:lnTo>
                  <a:lnTo>
                    <a:pt x="5" y="38"/>
                  </a:lnTo>
                  <a:lnTo>
                    <a:pt x="1" y="50"/>
                  </a:lnTo>
                  <a:lnTo>
                    <a:pt x="0" y="62"/>
                  </a:lnTo>
                  <a:lnTo>
                    <a:pt x="0" y="62"/>
                  </a:lnTo>
                  <a:lnTo>
                    <a:pt x="1" y="75"/>
                  </a:lnTo>
                  <a:lnTo>
                    <a:pt x="5" y="87"/>
                  </a:lnTo>
                  <a:lnTo>
                    <a:pt x="11" y="98"/>
                  </a:lnTo>
                  <a:lnTo>
                    <a:pt x="18" y="107"/>
                  </a:lnTo>
                  <a:lnTo>
                    <a:pt x="27" y="115"/>
                  </a:lnTo>
                  <a:lnTo>
                    <a:pt x="38" y="120"/>
                  </a:lnTo>
                  <a:lnTo>
                    <a:pt x="50" y="124"/>
                  </a:lnTo>
                  <a:lnTo>
                    <a:pt x="63" y="125"/>
                  </a:lnTo>
                  <a:lnTo>
                    <a:pt x="63"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89" name="Freeform 51"/>
            <p:cNvSpPr>
              <a:spLocks/>
            </p:cNvSpPr>
            <p:nvPr/>
          </p:nvSpPr>
          <p:spPr bwMode="auto">
            <a:xfrm>
              <a:off x="5340351" y="4483100"/>
              <a:ext cx="354013" cy="173038"/>
            </a:xfrm>
            <a:custGeom>
              <a:avLst/>
              <a:gdLst>
                <a:gd name="T0" fmla="*/ 210 w 223"/>
                <a:gd name="T1" fmla="*/ 40 h 109"/>
                <a:gd name="T2" fmla="*/ 209 w 223"/>
                <a:gd name="T3" fmla="*/ 38 h 109"/>
                <a:gd name="T4" fmla="*/ 211 w 223"/>
                <a:gd name="T5" fmla="*/ 0 h 109"/>
                <a:gd name="T6" fmla="*/ 203 w 223"/>
                <a:gd name="T7" fmla="*/ 4 h 109"/>
                <a:gd name="T8" fmla="*/ 201 w 223"/>
                <a:gd name="T9" fmla="*/ 5 h 109"/>
                <a:gd name="T10" fmla="*/ 199 w 223"/>
                <a:gd name="T11" fmla="*/ 36 h 109"/>
                <a:gd name="T12" fmla="*/ 197 w 223"/>
                <a:gd name="T13" fmla="*/ 34 h 109"/>
                <a:gd name="T14" fmla="*/ 194 w 223"/>
                <a:gd name="T15" fmla="*/ 34 h 109"/>
                <a:gd name="T16" fmla="*/ 185 w 223"/>
                <a:gd name="T17" fmla="*/ 37 h 109"/>
                <a:gd name="T18" fmla="*/ 173 w 223"/>
                <a:gd name="T19" fmla="*/ 48 h 109"/>
                <a:gd name="T20" fmla="*/ 168 w 223"/>
                <a:gd name="T21" fmla="*/ 62 h 109"/>
                <a:gd name="T22" fmla="*/ 170 w 223"/>
                <a:gd name="T23" fmla="*/ 71 h 109"/>
                <a:gd name="T24" fmla="*/ 174 w 223"/>
                <a:gd name="T25" fmla="*/ 79 h 109"/>
                <a:gd name="T26" fmla="*/ 178 w 223"/>
                <a:gd name="T27" fmla="*/ 83 h 109"/>
                <a:gd name="T28" fmla="*/ 166 w 223"/>
                <a:gd name="T29" fmla="*/ 92 h 109"/>
                <a:gd name="T30" fmla="*/ 147 w 223"/>
                <a:gd name="T31" fmla="*/ 99 h 109"/>
                <a:gd name="T32" fmla="*/ 112 w 223"/>
                <a:gd name="T33" fmla="*/ 96 h 109"/>
                <a:gd name="T34" fmla="*/ 73 w 223"/>
                <a:gd name="T35" fmla="*/ 79 h 109"/>
                <a:gd name="T36" fmla="*/ 70 w 223"/>
                <a:gd name="T37" fmla="*/ 77 h 109"/>
                <a:gd name="T38" fmla="*/ 64 w 223"/>
                <a:gd name="T39" fmla="*/ 73 h 109"/>
                <a:gd name="T40" fmla="*/ 61 w 223"/>
                <a:gd name="T41" fmla="*/ 71 h 109"/>
                <a:gd name="T42" fmla="*/ 60 w 223"/>
                <a:gd name="T43" fmla="*/ 70 h 109"/>
                <a:gd name="T44" fmla="*/ 58 w 223"/>
                <a:gd name="T45" fmla="*/ 69 h 109"/>
                <a:gd name="T46" fmla="*/ 57 w 223"/>
                <a:gd name="T47" fmla="*/ 67 h 109"/>
                <a:gd name="T48" fmla="*/ 11 w 223"/>
                <a:gd name="T49" fmla="*/ 28 h 109"/>
                <a:gd name="T50" fmla="*/ 0 w 223"/>
                <a:gd name="T51" fmla="*/ 26 h 109"/>
                <a:gd name="T52" fmla="*/ 36 w 223"/>
                <a:gd name="T53" fmla="*/ 63 h 109"/>
                <a:gd name="T54" fmla="*/ 49 w 223"/>
                <a:gd name="T55" fmla="*/ 74 h 109"/>
                <a:gd name="T56" fmla="*/ 50 w 223"/>
                <a:gd name="T57" fmla="*/ 75 h 109"/>
                <a:gd name="T58" fmla="*/ 53 w 223"/>
                <a:gd name="T59" fmla="*/ 77 h 109"/>
                <a:gd name="T60" fmla="*/ 58 w 223"/>
                <a:gd name="T61" fmla="*/ 80 h 109"/>
                <a:gd name="T62" fmla="*/ 62 w 223"/>
                <a:gd name="T63" fmla="*/ 83 h 109"/>
                <a:gd name="T64" fmla="*/ 100 w 223"/>
                <a:gd name="T65" fmla="*/ 103 h 109"/>
                <a:gd name="T66" fmla="*/ 136 w 223"/>
                <a:gd name="T67" fmla="*/ 109 h 109"/>
                <a:gd name="T68" fmla="*/ 154 w 223"/>
                <a:gd name="T69" fmla="*/ 107 h 109"/>
                <a:gd name="T70" fmla="*/ 172 w 223"/>
                <a:gd name="T71" fmla="*/ 100 h 109"/>
                <a:gd name="T72" fmla="*/ 186 w 223"/>
                <a:gd name="T73" fmla="*/ 87 h 109"/>
                <a:gd name="T74" fmla="*/ 191 w 223"/>
                <a:gd name="T75" fmla="*/ 88 h 109"/>
                <a:gd name="T76" fmla="*/ 195 w 223"/>
                <a:gd name="T77" fmla="*/ 90 h 109"/>
                <a:gd name="T78" fmla="*/ 211 w 223"/>
                <a:gd name="T79" fmla="*/ 84 h 109"/>
                <a:gd name="T80" fmla="*/ 220 w 223"/>
                <a:gd name="T81" fmla="*/ 73 h 109"/>
                <a:gd name="T82" fmla="*/ 223 w 223"/>
                <a:gd name="T83" fmla="*/ 62 h 109"/>
                <a:gd name="T84" fmla="*/ 216 w 223"/>
                <a:gd name="T8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109">
                  <a:moveTo>
                    <a:pt x="212" y="41"/>
                  </a:moveTo>
                  <a:lnTo>
                    <a:pt x="212" y="41"/>
                  </a:lnTo>
                  <a:lnTo>
                    <a:pt x="210" y="40"/>
                  </a:lnTo>
                  <a:lnTo>
                    <a:pt x="210" y="40"/>
                  </a:lnTo>
                  <a:lnTo>
                    <a:pt x="209" y="38"/>
                  </a:lnTo>
                  <a:lnTo>
                    <a:pt x="209" y="38"/>
                  </a:lnTo>
                  <a:lnTo>
                    <a:pt x="210" y="20"/>
                  </a:lnTo>
                  <a:lnTo>
                    <a:pt x="211" y="0"/>
                  </a:lnTo>
                  <a:lnTo>
                    <a:pt x="211" y="0"/>
                  </a:lnTo>
                  <a:lnTo>
                    <a:pt x="209" y="1"/>
                  </a:lnTo>
                  <a:lnTo>
                    <a:pt x="209" y="1"/>
                  </a:lnTo>
                  <a:lnTo>
                    <a:pt x="203" y="4"/>
                  </a:lnTo>
                  <a:lnTo>
                    <a:pt x="201" y="5"/>
                  </a:lnTo>
                  <a:lnTo>
                    <a:pt x="201" y="5"/>
                  </a:lnTo>
                  <a:lnTo>
                    <a:pt x="201" y="5"/>
                  </a:lnTo>
                  <a:lnTo>
                    <a:pt x="201" y="5"/>
                  </a:lnTo>
                  <a:lnTo>
                    <a:pt x="201" y="21"/>
                  </a:lnTo>
                  <a:lnTo>
                    <a:pt x="199" y="36"/>
                  </a:lnTo>
                  <a:lnTo>
                    <a:pt x="199" y="36"/>
                  </a:lnTo>
                  <a:lnTo>
                    <a:pt x="197" y="34"/>
                  </a:lnTo>
                  <a:lnTo>
                    <a:pt x="197" y="34"/>
                  </a:lnTo>
                  <a:lnTo>
                    <a:pt x="195" y="34"/>
                  </a:lnTo>
                  <a:lnTo>
                    <a:pt x="195" y="34"/>
                  </a:lnTo>
                  <a:lnTo>
                    <a:pt x="194" y="34"/>
                  </a:lnTo>
                  <a:lnTo>
                    <a:pt x="194" y="34"/>
                  </a:lnTo>
                  <a:lnTo>
                    <a:pt x="189" y="36"/>
                  </a:lnTo>
                  <a:lnTo>
                    <a:pt x="185" y="37"/>
                  </a:lnTo>
                  <a:lnTo>
                    <a:pt x="180" y="40"/>
                  </a:lnTo>
                  <a:lnTo>
                    <a:pt x="176" y="44"/>
                  </a:lnTo>
                  <a:lnTo>
                    <a:pt x="173" y="48"/>
                  </a:lnTo>
                  <a:lnTo>
                    <a:pt x="170" y="51"/>
                  </a:lnTo>
                  <a:lnTo>
                    <a:pt x="169" y="57"/>
                  </a:lnTo>
                  <a:lnTo>
                    <a:pt x="168" y="62"/>
                  </a:lnTo>
                  <a:lnTo>
                    <a:pt x="168" y="62"/>
                  </a:lnTo>
                  <a:lnTo>
                    <a:pt x="169" y="67"/>
                  </a:lnTo>
                  <a:lnTo>
                    <a:pt x="170" y="71"/>
                  </a:lnTo>
                  <a:lnTo>
                    <a:pt x="172" y="75"/>
                  </a:lnTo>
                  <a:lnTo>
                    <a:pt x="174" y="79"/>
                  </a:lnTo>
                  <a:lnTo>
                    <a:pt x="174" y="79"/>
                  </a:lnTo>
                  <a:lnTo>
                    <a:pt x="177" y="82"/>
                  </a:lnTo>
                  <a:lnTo>
                    <a:pt x="177" y="82"/>
                  </a:lnTo>
                  <a:lnTo>
                    <a:pt x="178" y="83"/>
                  </a:lnTo>
                  <a:lnTo>
                    <a:pt x="178" y="83"/>
                  </a:lnTo>
                  <a:lnTo>
                    <a:pt x="172" y="88"/>
                  </a:lnTo>
                  <a:lnTo>
                    <a:pt x="166" y="92"/>
                  </a:lnTo>
                  <a:lnTo>
                    <a:pt x="166" y="92"/>
                  </a:lnTo>
                  <a:lnTo>
                    <a:pt x="157" y="96"/>
                  </a:lnTo>
                  <a:lnTo>
                    <a:pt x="147" y="99"/>
                  </a:lnTo>
                  <a:lnTo>
                    <a:pt x="136" y="100"/>
                  </a:lnTo>
                  <a:lnTo>
                    <a:pt x="124" y="99"/>
                  </a:lnTo>
                  <a:lnTo>
                    <a:pt x="112" y="96"/>
                  </a:lnTo>
                  <a:lnTo>
                    <a:pt x="99" y="92"/>
                  </a:lnTo>
                  <a:lnTo>
                    <a:pt x="87" y="86"/>
                  </a:lnTo>
                  <a:lnTo>
                    <a:pt x="73" y="79"/>
                  </a:lnTo>
                  <a:lnTo>
                    <a:pt x="73" y="79"/>
                  </a:lnTo>
                  <a:lnTo>
                    <a:pt x="71" y="78"/>
                  </a:lnTo>
                  <a:lnTo>
                    <a:pt x="70" y="77"/>
                  </a:lnTo>
                  <a:lnTo>
                    <a:pt x="70" y="77"/>
                  </a:lnTo>
                  <a:lnTo>
                    <a:pt x="64" y="73"/>
                  </a:lnTo>
                  <a:lnTo>
                    <a:pt x="64" y="73"/>
                  </a:lnTo>
                  <a:lnTo>
                    <a:pt x="61" y="71"/>
                  </a:lnTo>
                  <a:lnTo>
                    <a:pt x="61" y="71"/>
                  </a:lnTo>
                  <a:lnTo>
                    <a:pt x="61" y="71"/>
                  </a:lnTo>
                  <a:lnTo>
                    <a:pt x="61" y="71"/>
                  </a:lnTo>
                  <a:lnTo>
                    <a:pt x="60" y="70"/>
                  </a:lnTo>
                  <a:lnTo>
                    <a:pt x="60" y="70"/>
                  </a:lnTo>
                  <a:lnTo>
                    <a:pt x="60" y="70"/>
                  </a:lnTo>
                  <a:lnTo>
                    <a:pt x="60" y="70"/>
                  </a:lnTo>
                  <a:lnTo>
                    <a:pt x="58" y="69"/>
                  </a:lnTo>
                  <a:lnTo>
                    <a:pt x="58" y="69"/>
                  </a:lnTo>
                  <a:lnTo>
                    <a:pt x="57" y="67"/>
                  </a:lnTo>
                  <a:lnTo>
                    <a:pt x="57" y="67"/>
                  </a:lnTo>
                  <a:lnTo>
                    <a:pt x="36" y="50"/>
                  </a:lnTo>
                  <a:lnTo>
                    <a:pt x="15" y="29"/>
                  </a:lnTo>
                  <a:lnTo>
                    <a:pt x="11" y="28"/>
                  </a:lnTo>
                  <a:lnTo>
                    <a:pt x="11" y="28"/>
                  </a:lnTo>
                  <a:lnTo>
                    <a:pt x="0" y="26"/>
                  </a:lnTo>
                  <a:lnTo>
                    <a:pt x="0" y="26"/>
                  </a:lnTo>
                  <a:lnTo>
                    <a:pt x="11" y="40"/>
                  </a:lnTo>
                  <a:lnTo>
                    <a:pt x="24" y="53"/>
                  </a:lnTo>
                  <a:lnTo>
                    <a:pt x="36" y="63"/>
                  </a:lnTo>
                  <a:lnTo>
                    <a:pt x="49" y="74"/>
                  </a:lnTo>
                  <a:lnTo>
                    <a:pt x="49" y="74"/>
                  </a:lnTo>
                  <a:lnTo>
                    <a:pt x="49" y="74"/>
                  </a:lnTo>
                  <a:lnTo>
                    <a:pt x="49" y="74"/>
                  </a:lnTo>
                  <a:lnTo>
                    <a:pt x="50" y="75"/>
                  </a:lnTo>
                  <a:lnTo>
                    <a:pt x="50" y="75"/>
                  </a:lnTo>
                  <a:lnTo>
                    <a:pt x="53" y="77"/>
                  </a:lnTo>
                  <a:lnTo>
                    <a:pt x="53" y="77"/>
                  </a:lnTo>
                  <a:lnTo>
                    <a:pt x="53" y="77"/>
                  </a:lnTo>
                  <a:lnTo>
                    <a:pt x="53" y="77"/>
                  </a:lnTo>
                  <a:lnTo>
                    <a:pt x="58" y="80"/>
                  </a:lnTo>
                  <a:lnTo>
                    <a:pt x="58" y="80"/>
                  </a:lnTo>
                  <a:lnTo>
                    <a:pt x="60" y="82"/>
                  </a:lnTo>
                  <a:lnTo>
                    <a:pt x="60" y="82"/>
                  </a:lnTo>
                  <a:lnTo>
                    <a:pt x="62" y="83"/>
                  </a:lnTo>
                  <a:lnTo>
                    <a:pt x="62" y="83"/>
                  </a:lnTo>
                  <a:lnTo>
                    <a:pt x="81" y="95"/>
                  </a:lnTo>
                  <a:lnTo>
                    <a:pt x="100" y="103"/>
                  </a:lnTo>
                  <a:lnTo>
                    <a:pt x="119" y="108"/>
                  </a:lnTo>
                  <a:lnTo>
                    <a:pt x="128" y="109"/>
                  </a:lnTo>
                  <a:lnTo>
                    <a:pt x="136" y="109"/>
                  </a:lnTo>
                  <a:lnTo>
                    <a:pt x="136" y="109"/>
                  </a:lnTo>
                  <a:lnTo>
                    <a:pt x="145" y="109"/>
                  </a:lnTo>
                  <a:lnTo>
                    <a:pt x="154" y="107"/>
                  </a:lnTo>
                  <a:lnTo>
                    <a:pt x="164" y="104"/>
                  </a:lnTo>
                  <a:lnTo>
                    <a:pt x="172" y="100"/>
                  </a:lnTo>
                  <a:lnTo>
                    <a:pt x="172" y="100"/>
                  </a:lnTo>
                  <a:lnTo>
                    <a:pt x="180" y="95"/>
                  </a:lnTo>
                  <a:lnTo>
                    <a:pt x="186" y="87"/>
                  </a:lnTo>
                  <a:lnTo>
                    <a:pt x="186" y="87"/>
                  </a:lnTo>
                  <a:lnTo>
                    <a:pt x="189" y="88"/>
                  </a:lnTo>
                  <a:lnTo>
                    <a:pt x="189" y="88"/>
                  </a:lnTo>
                  <a:lnTo>
                    <a:pt x="191" y="88"/>
                  </a:lnTo>
                  <a:lnTo>
                    <a:pt x="191" y="88"/>
                  </a:lnTo>
                  <a:lnTo>
                    <a:pt x="195" y="90"/>
                  </a:lnTo>
                  <a:lnTo>
                    <a:pt x="195" y="90"/>
                  </a:lnTo>
                  <a:lnTo>
                    <a:pt x="201" y="88"/>
                  </a:lnTo>
                  <a:lnTo>
                    <a:pt x="206" y="87"/>
                  </a:lnTo>
                  <a:lnTo>
                    <a:pt x="211" y="84"/>
                  </a:lnTo>
                  <a:lnTo>
                    <a:pt x="215" y="82"/>
                  </a:lnTo>
                  <a:lnTo>
                    <a:pt x="218" y="78"/>
                  </a:lnTo>
                  <a:lnTo>
                    <a:pt x="220" y="73"/>
                  </a:lnTo>
                  <a:lnTo>
                    <a:pt x="222" y="67"/>
                  </a:lnTo>
                  <a:lnTo>
                    <a:pt x="223" y="62"/>
                  </a:lnTo>
                  <a:lnTo>
                    <a:pt x="223" y="62"/>
                  </a:lnTo>
                  <a:lnTo>
                    <a:pt x="222" y="55"/>
                  </a:lnTo>
                  <a:lnTo>
                    <a:pt x="220" y="50"/>
                  </a:lnTo>
                  <a:lnTo>
                    <a:pt x="216" y="45"/>
                  </a:lnTo>
                  <a:lnTo>
                    <a:pt x="212" y="41"/>
                  </a:lnTo>
                  <a:lnTo>
                    <a:pt x="21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grpSp>
      <p:grpSp>
        <p:nvGrpSpPr>
          <p:cNvPr id="190" name="Группа 189"/>
          <p:cNvGrpSpPr/>
          <p:nvPr/>
        </p:nvGrpSpPr>
        <p:grpSpPr>
          <a:xfrm>
            <a:off x="4487114" y="4773901"/>
            <a:ext cx="210480" cy="481172"/>
            <a:chOff x="5294313" y="5262563"/>
            <a:chExt cx="366713" cy="817562"/>
          </a:xfrm>
          <a:solidFill>
            <a:schemeClr val="accent1"/>
          </a:solidFill>
        </p:grpSpPr>
        <p:sp>
          <p:nvSpPr>
            <p:cNvPr id="191" name="Freeform 23"/>
            <p:cNvSpPr>
              <a:spLocks/>
            </p:cNvSpPr>
            <p:nvPr/>
          </p:nvSpPr>
          <p:spPr bwMode="auto">
            <a:xfrm>
              <a:off x="5340351" y="5262563"/>
              <a:ext cx="273050" cy="115888"/>
            </a:xfrm>
            <a:custGeom>
              <a:avLst/>
              <a:gdLst>
                <a:gd name="T0" fmla="*/ 86 w 172"/>
                <a:gd name="T1" fmla="*/ 73 h 73"/>
                <a:gd name="T2" fmla="*/ 86 w 172"/>
                <a:gd name="T3" fmla="*/ 73 h 73"/>
                <a:gd name="T4" fmla="*/ 103 w 172"/>
                <a:gd name="T5" fmla="*/ 73 h 73"/>
                <a:gd name="T6" fmla="*/ 119 w 172"/>
                <a:gd name="T7" fmla="*/ 71 h 73"/>
                <a:gd name="T8" fmla="*/ 133 w 172"/>
                <a:gd name="T9" fmla="*/ 67 h 73"/>
                <a:gd name="T10" fmla="*/ 147 w 172"/>
                <a:gd name="T11" fmla="*/ 63 h 73"/>
                <a:gd name="T12" fmla="*/ 157 w 172"/>
                <a:gd name="T13" fmla="*/ 58 h 73"/>
                <a:gd name="T14" fmla="*/ 165 w 172"/>
                <a:gd name="T15" fmla="*/ 51 h 73"/>
                <a:gd name="T16" fmla="*/ 170 w 172"/>
                <a:gd name="T17" fmla="*/ 44 h 73"/>
                <a:gd name="T18" fmla="*/ 172 w 172"/>
                <a:gd name="T19" fmla="*/ 40 h 73"/>
                <a:gd name="T20" fmla="*/ 172 w 172"/>
                <a:gd name="T21" fmla="*/ 36 h 73"/>
                <a:gd name="T22" fmla="*/ 172 w 172"/>
                <a:gd name="T23" fmla="*/ 36 h 73"/>
                <a:gd name="T24" fmla="*/ 172 w 172"/>
                <a:gd name="T25" fmla="*/ 32 h 73"/>
                <a:gd name="T26" fmla="*/ 170 w 172"/>
                <a:gd name="T27" fmla="*/ 29 h 73"/>
                <a:gd name="T28" fmla="*/ 165 w 172"/>
                <a:gd name="T29" fmla="*/ 22 h 73"/>
                <a:gd name="T30" fmla="*/ 157 w 172"/>
                <a:gd name="T31" fmla="*/ 15 h 73"/>
                <a:gd name="T32" fmla="*/ 147 w 172"/>
                <a:gd name="T33" fmla="*/ 10 h 73"/>
                <a:gd name="T34" fmla="*/ 133 w 172"/>
                <a:gd name="T35" fmla="*/ 6 h 73"/>
                <a:gd name="T36" fmla="*/ 119 w 172"/>
                <a:gd name="T37" fmla="*/ 2 h 73"/>
                <a:gd name="T38" fmla="*/ 103 w 172"/>
                <a:gd name="T39" fmla="*/ 1 h 73"/>
                <a:gd name="T40" fmla="*/ 86 w 172"/>
                <a:gd name="T41" fmla="*/ 0 h 73"/>
                <a:gd name="T42" fmla="*/ 86 w 172"/>
                <a:gd name="T43" fmla="*/ 0 h 73"/>
                <a:gd name="T44" fmla="*/ 69 w 172"/>
                <a:gd name="T45" fmla="*/ 1 h 73"/>
                <a:gd name="T46" fmla="*/ 53 w 172"/>
                <a:gd name="T47" fmla="*/ 2 h 73"/>
                <a:gd name="T48" fmla="*/ 38 w 172"/>
                <a:gd name="T49" fmla="*/ 6 h 73"/>
                <a:gd name="T50" fmla="*/ 25 w 172"/>
                <a:gd name="T51" fmla="*/ 10 h 73"/>
                <a:gd name="T52" fmla="*/ 15 w 172"/>
                <a:gd name="T53" fmla="*/ 15 h 73"/>
                <a:gd name="T54" fmla="*/ 7 w 172"/>
                <a:gd name="T55" fmla="*/ 22 h 73"/>
                <a:gd name="T56" fmla="*/ 2 w 172"/>
                <a:gd name="T57" fmla="*/ 29 h 73"/>
                <a:gd name="T58" fmla="*/ 0 w 172"/>
                <a:gd name="T59" fmla="*/ 32 h 73"/>
                <a:gd name="T60" fmla="*/ 0 w 172"/>
                <a:gd name="T61" fmla="*/ 36 h 73"/>
                <a:gd name="T62" fmla="*/ 0 w 172"/>
                <a:gd name="T63" fmla="*/ 36 h 73"/>
                <a:gd name="T64" fmla="*/ 0 w 172"/>
                <a:gd name="T65" fmla="*/ 40 h 73"/>
                <a:gd name="T66" fmla="*/ 2 w 172"/>
                <a:gd name="T67" fmla="*/ 44 h 73"/>
                <a:gd name="T68" fmla="*/ 7 w 172"/>
                <a:gd name="T69" fmla="*/ 51 h 73"/>
                <a:gd name="T70" fmla="*/ 15 w 172"/>
                <a:gd name="T71" fmla="*/ 58 h 73"/>
                <a:gd name="T72" fmla="*/ 25 w 172"/>
                <a:gd name="T73" fmla="*/ 63 h 73"/>
                <a:gd name="T74" fmla="*/ 38 w 172"/>
                <a:gd name="T75" fmla="*/ 67 h 73"/>
                <a:gd name="T76" fmla="*/ 53 w 172"/>
                <a:gd name="T77" fmla="*/ 71 h 73"/>
                <a:gd name="T78" fmla="*/ 69 w 172"/>
                <a:gd name="T79" fmla="*/ 73 h 73"/>
                <a:gd name="T80" fmla="*/ 86 w 172"/>
                <a:gd name="T81" fmla="*/ 73 h 73"/>
                <a:gd name="T82" fmla="*/ 86 w 172"/>
                <a:gd name="T8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73">
                  <a:moveTo>
                    <a:pt x="86" y="73"/>
                  </a:moveTo>
                  <a:lnTo>
                    <a:pt x="86" y="73"/>
                  </a:lnTo>
                  <a:lnTo>
                    <a:pt x="103" y="73"/>
                  </a:lnTo>
                  <a:lnTo>
                    <a:pt x="119" y="71"/>
                  </a:lnTo>
                  <a:lnTo>
                    <a:pt x="133" y="67"/>
                  </a:lnTo>
                  <a:lnTo>
                    <a:pt x="147" y="63"/>
                  </a:lnTo>
                  <a:lnTo>
                    <a:pt x="157" y="58"/>
                  </a:lnTo>
                  <a:lnTo>
                    <a:pt x="165" y="51"/>
                  </a:lnTo>
                  <a:lnTo>
                    <a:pt x="170" y="44"/>
                  </a:lnTo>
                  <a:lnTo>
                    <a:pt x="172" y="40"/>
                  </a:lnTo>
                  <a:lnTo>
                    <a:pt x="172" y="36"/>
                  </a:lnTo>
                  <a:lnTo>
                    <a:pt x="172" y="36"/>
                  </a:lnTo>
                  <a:lnTo>
                    <a:pt x="172" y="32"/>
                  </a:lnTo>
                  <a:lnTo>
                    <a:pt x="170" y="29"/>
                  </a:lnTo>
                  <a:lnTo>
                    <a:pt x="165" y="22"/>
                  </a:lnTo>
                  <a:lnTo>
                    <a:pt x="157" y="15"/>
                  </a:lnTo>
                  <a:lnTo>
                    <a:pt x="147" y="10"/>
                  </a:lnTo>
                  <a:lnTo>
                    <a:pt x="133" y="6"/>
                  </a:lnTo>
                  <a:lnTo>
                    <a:pt x="119" y="2"/>
                  </a:lnTo>
                  <a:lnTo>
                    <a:pt x="103" y="1"/>
                  </a:lnTo>
                  <a:lnTo>
                    <a:pt x="86" y="0"/>
                  </a:lnTo>
                  <a:lnTo>
                    <a:pt x="86" y="0"/>
                  </a:lnTo>
                  <a:lnTo>
                    <a:pt x="69" y="1"/>
                  </a:lnTo>
                  <a:lnTo>
                    <a:pt x="53" y="2"/>
                  </a:lnTo>
                  <a:lnTo>
                    <a:pt x="38" y="6"/>
                  </a:lnTo>
                  <a:lnTo>
                    <a:pt x="25" y="10"/>
                  </a:lnTo>
                  <a:lnTo>
                    <a:pt x="15" y="15"/>
                  </a:lnTo>
                  <a:lnTo>
                    <a:pt x="7" y="22"/>
                  </a:lnTo>
                  <a:lnTo>
                    <a:pt x="2" y="29"/>
                  </a:lnTo>
                  <a:lnTo>
                    <a:pt x="0" y="32"/>
                  </a:lnTo>
                  <a:lnTo>
                    <a:pt x="0" y="36"/>
                  </a:lnTo>
                  <a:lnTo>
                    <a:pt x="0" y="36"/>
                  </a:lnTo>
                  <a:lnTo>
                    <a:pt x="0" y="40"/>
                  </a:lnTo>
                  <a:lnTo>
                    <a:pt x="2" y="44"/>
                  </a:lnTo>
                  <a:lnTo>
                    <a:pt x="7" y="51"/>
                  </a:lnTo>
                  <a:lnTo>
                    <a:pt x="15" y="58"/>
                  </a:lnTo>
                  <a:lnTo>
                    <a:pt x="25" y="63"/>
                  </a:lnTo>
                  <a:lnTo>
                    <a:pt x="38" y="67"/>
                  </a:lnTo>
                  <a:lnTo>
                    <a:pt x="53" y="71"/>
                  </a:lnTo>
                  <a:lnTo>
                    <a:pt x="69" y="73"/>
                  </a:lnTo>
                  <a:lnTo>
                    <a:pt x="86" y="73"/>
                  </a:lnTo>
                  <a:lnTo>
                    <a:pt x="86"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92" name="Freeform 24"/>
            <p:cNvSpPr>
              <a:spLocks noEditPoints="1"/>
            </p:cNvSpPr>
            <p:nvPr/>
          </p:nvSpPr>
          <p:spPr bwMode="auto">
            <a:xfrm>
              <a:off x="5308601" y="5345113"/>
              <a:ext cx="334963" cy="174625"/>
            </a:xfrm>
            <a:custGeom>
              <a:avLst/>
              <a:gdLst>
                <a:gd name="T0" fmla="*/ 10 w 211"/>
                <a:gd name="T1" fmla="*/ 81 h 110"/>
                <a:gd name="T2" fmla="*/ 64 w 211"/>
                <a:gd name="T3" fmla="*/ 108 h 110"/>
                <a:gd name="T4" fmla="*/ 64 w 211"/>
                <a:gd name="T5" fmla="*/ 108 h 110"/>
                <a:gd name="T6" fmla="*/ 64 w 211"/>
                <a:gd name="T7" fmla="*/ 108 h 110"/>
                <a:gd name="T8" fmla="*/ 66 w 211"/>
                <a:gd name="T9" fmla="*/ 110 h 110"/>
                <a:gd name="T10" fmla="*/ 145 w 211"/>
                <a:gd name="T11" fmla="*/ 110 h 110"/>
                <a:gd name="T12" fmla="*/ 145 w 211"/>
                <a:gd name="T13" fmla="*/ 110 h 110"/>
                <a:gd name="T14" fmla="*/ 148 w 211"/>
                <a:gd name="T15" fmla="*/ 108 h 110"/>
                <a:gd name="T16" fmla="*/ 148 w 211"/>
                <a:gd name="T17" fmla="*/ 108 h 110"/>
                <a:gd name="T18" fmla="*/ 202 w 211"/>
                <a:gd name="T19" fmla="*/ 81 h 110"/>
                <a:gd name="T20" fmla="*/ 202 w 211"/>
                <a:gd name="T21" fmla="*/ 57 h 110"/>
                <a:gd name="T22" fmla="*/ 211 w 211"/>
                <a:gd name="T23" fmla="*/ 57 h 110"/>
                <a:gd name="T24" fmla="*/ 211 w 211"/>
                <a:gd name="T25" fmla="*/ 27 h 110"/>
                <a:gd name="T26" fmla="*/ 202 w 211"/>
                <a:gd name="T27" fmla="*/ 27 h 110"/>
                <a:gd name="T28" fmla="*/ 202 w 211"/>
                <a:gd name="T29" fmla="*/ 0 h 110"/>
                <a:gd name="T30" fmla="*/ 144 w 211"/>
                <a:gd name="T31" fmla="*/ 31 h 110"/>
                <a:gd name="T32" fmla="*/ 68 w 211"/>
                <a:gd name="T33" fmla="*/ 31 h 110"/>
                <a:gd name="T34" fmla="*/ 10 w 211"/>
                <a:gd name="T35" fmla="*/ 0 h 110"/>
                <a:gd name="T36" fmla="*/ 10 w 211"/>
                <a:gd name="T37" fmla="*/ 27 h 110"/>
                <a:gd name="T38" fmla="*/ 0 w 211"/>
                <a:gd name="T39" fmla="*/ 27 h 110"/>
                <a:gd name="T40" fmla="*/ 0 w 211"/>
                <a:gd name="T41" fmla="*/ 57 h 110"/>
                <a:gd name="T42" fmla="*/ 10 w 211"/>
                <a:gd name="T43" fmla="*/ 57 h 110"/>
                <a:gd name="T44" fmla="*/ 10 w 211"/>
                <a:gd name="T45" fmla="*/ 81 h 110"/>
                <a:gd name="T46" fmla="*/ 189 w 211"/>
                <a:gd name="T47" fmla="*/ 73 h 110"/>
                <a:gd name="T48" fmla="*/ 152 w 211"/>
                <a:gd name="T49" fmla="*/ 93 h 110"/>
                <a:gd name="T50" fmla="*/ 152 w 211"/>
                <a:gd name="T51" fmla="*/ 41 h 110"/>
                <a:gd name="T52" fmla="*/ 189 w 211"/>
                <a:gd name="T53" fmla="*/ 21 h 110"/>
                <a:gd name="T54" fmla="*/ 189 w 211"/>
                <a:gd name="T55" fmla="*/ 73 h 110"/>
                <a:gd name="T56" fmla="*/ 73 w 211"/>
                <a:gd name="T57" fmla="*/ 44 h 110"/>
                <a:gd name="T58" fmla="*/ 139 w 211"/>
                <a:gd name="T59" fmla="*/ 44 h 110"/>
                <a:gd name="T60" fmla="*/ 139 w 211"/>
                <a:gd name="T61" fmla="*/ 96 h 110"/>
                <a:gd name="T62" fmla="*/ 73 w 211"/>
                <a:gd name="T63" fmla="*/ 96 h 110"/>
                <a:gd name="T64" fmla="*/ 73 w 211"/>
                <a:gd name="T65" fmla="*/ 44 h 110"/>
                <a:gd name="T66" fmla="*/ 23 w 211"/>
                <a:gd name="T67" fmla="*/ 21 h 110"/>
                <a:gd name="T68" fmla="*/ 60 w 211"/>
                <a:gd name="T69" fmla="*/ 41 h 110"/>
                <a:gd name="T70" fmla="*/ 60 w 211"/>
                <a:gd name="T71" fmla="*/ 93 h 110"/>
                <a:gd name="T72" fmla="*/ 23 w 211"/>
                <a:gd name="T73" fmla="*/ 73 h 110"/>
                <a:gd name="T74" fmla="*/ 23 w 211"/>
                <a:gd name="T7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110">
                  <a:moveTo>
                    <a:pt x="10" y="81"/>
                  </a:moveTo>
                  <a:lnTo>
                    <a:pt x="64" y="108"/>
                  </a:lnTo>
                  <a:lnTo>
                    <a:pt x="64" y="108"/>
                  </a:lnTo>
                  <a:lnTo>
                    <a:pt x="64" y="108"/>
                  </a:lnTo>
                  <a:lnTo>
                    <a:pt x="66" y="110"/>
                  </a:lnTo>
                  <a:lnTo>
                    <a:pt x="145" y="110"/>
                  </a:lnTo>
                  <a:lnTo>
                    <a:pt x="145" y="110"/>
                  </a:lnTo>
                  <a:lnTo>
                    <a:pt x="148" y="108"/>
                  </a:lnTo>
                  <a:lnTo>
                    <a:pt x="148" y="108"/>
                  </a:lnTo>
                  <a:lnTo>
                    <a:pt x="202" y="81"/>
                  </a:lnTo>
                  <a:lnTo>
                    <a:pt x="202" y="57"/>
                  </a:lnTo>
                  <a:lnTo>
                    <a:pt x="211" y="57"/>
                  </a:lnTo>
                  <a:lnTo>
                    <a:pt x="211" y="27"/>
                  </a:lnTo>
                  <a:lnTo>
                    <a:pt x="202" y="27"/>
                  </a:lnTo>
                  <a:lnTo>
                    <a:pt x="202" y="0"/>
                  </a:lnTo>
                  <a:lnTo>
                    <a:pt x="144" y="31"/>
                  </a:lnTo>
                  <a:lnTo>
                    <a:pt x="68" y="31"/>
                  </a:lnTo>
                  <a:lnTo>
                    <a:pt x="10" y="0"/>
                  </a:lnTo>
                  <a:lnTo>
                    <a:pt x="10" y="27"/>
                  </a:lnTo>
                  <a:lnTo>
                    <a:pt x="0" y="27"/>
                  </a:lnTo>
                  <a:lnTo>
                    <a:pt x="0" y="57"/>
                  </a:lnTo>
                  <a:lnTo>
                    <a:pt x="10" y="57"/>
                  </a:lnTo>
                  <a:lnTo>
                    <a:pt x="10" y="81"/>
                  </a:lnTo>
                  <a:close/>
                  <a:moveTo>
                    <a:pt x="189" y="73"/>
                  </a:moveTo>
                  <a:lnTo>
                    <a:pt x="152" y="93"/>
                  </a:lnTo>
                  <a:lnTo>
                    <a:pt x="152" y="41"/>
                  </a:lnTo>
                  <a:lnTo>
                    <a:pt x="189" y="21"/>
                  </a:lnTo>
                  <a:lnTo>
                    <a:pt x="189" y="73"/>
                  </a:lnTo>
                  <a:close/>
                  <a:moveTo>
                    <a:pt x="73" y="44"/>
                  </a:moveTo>
                  <a:lnTo>
                    <a:pt x="139" y="44"/>
                  </a:lnTo>
                  <a:lnTo>
                    <a:pt x="139" y="96"/>
                  </a:lnTo>
                  <a:lnTo>
                    <a:pt x="73" y="96"/>
                  </a:lnTo>
                  <a:lnTo>
                    <a:pt x="73" y="44"/>
                  </a:lnTo>
                  <a:close/>
                  <a:moveTo>
                    <a:pt x="23" y="21"/>
                  </a:moveTo>
                  <a:lnTo>
                    <a:pt x="60" y="41"/>
                  </a:lnTo>
                  <a:lnTo>
                    <a:pt x="60" y="93"/>
                  </a:lnTo>
                  <a:lnTo>
                    <a:pt x="23" y="73"/>
                  </a:ln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93" name="Freeform 25"/>
            <p:cNvSpPr>
              <a:spLocks/>
            </p:cNvSpPr>
            <p:nvPr/>
          </p:nvSpPr>
          <p:spPr bwMode="auto">
            <a:xfrm>
              <a:off x="5453063" y="5427663"/>
              <a:ext cx="46038" cy="47625"/>
            </a:xfrm>
            <a:custGeom>
              <a:avLst/>
              <a:gdLst>
                <a:gd name="T0" fmla="*/ 15 w 29"/>
                <a:gd name="T1" fmla="*/ 0 h 30"/>
                <a:gd name="T2" fmla="*/ 15 w 29"/>
                <a:gd name="T3" fmla="*/ 0 h 30"/>
                <a:gd name="T4" fmla="*/ 10 w 29"/>
                <a:gd name="T5" fmla="*/ 1 h 30"/>
                <a:gd name="T6" fmla="*/ 4 w 29"/>
                <a:gd name="T7" fmla="*/ 5 h 30"/>
                <a:gd name="T8" fmla="*/ 0 w 29"/>
                <a:gd name="T9" fmla="*/ 9 h 30"/>
                <a:gd name="T10" fmla="*/ 0 w 29"/>
                <a:gd name="T11" fmla="*/ 15 h 30"/>
                <a:gd name="T12" fmla="*/ 0 w 29"/>
                <a:gd name="T13" fmla="*/ 15 h 30"/>
                <a:gd name="T14" fmla="*/ 0 w 29"/>
                <a:gd name="T15" fmla="*/ 21 h 30"/>
                <a:gd name="T16" fmla="*/ 4 w 29"/>
                <a:gd name="T17" fmla="*/ 26 h 30"/>
                <a:gd name="T18" fmla="*/ 10 w 29"/>
                <a:gd name="T19" fmla="*/ 29 h 30"/>
                <a:gd name="T20" fmla="*/ 15 w 29"/>
                <a:gd name="T21" fmla="*/ 30 h 30"/>
                <a:gd name="T22" fmla="*/ 15 w 29"/>
                <a:gd name="T23" fmla="*/ 30 h 30"/>
                <a:gd name="T24" fmla="*/ 20 w 29"/>
                <a:gd name="T25" fmla="*/ 29 h 30"/>
                <a:gd name="T26" fmla="*/ 25 w 29"/>
                <a:gd name="T27" fmla="*/ 26 h 30"/>
                <a:gd name="T28" fmla="*/ 29 w 29"/>
                <a:gd name="T29" fmla="*/ 21 h 30"/>
                <a:gd name="T30" fmla="*/ 29 w 29"/>
                <a:gd name="T31" fmla="*/ 15 h 30"/>
                <a:gd name="T32" fmla="*/ 29 w 29"/>
                <a:gd name="T33" fmla="*/ 15 h 30"/>
                <a:gd name="T34" fmla="*/ 29 w 29"/>
                <a:gd name="T35" fmla="*/ 9 h 30"/>
                <a:gd name="T36" fmla="*/ 25 w 29"/>
                <a:gd name="T37" fmla="*/ 5 h 30"/>
                <a:gd name="T38" fmla="*/ 20 w 29"/>
                <a:gd name="T39" fmla="*/ 1 h 30"/>
                <a:gd name="T40" fmla="*/ 15 w 29"/>
                <a:gd name="T41" fmla="*/ 0 h 30"/>
                <a:gd name="T42" fmla="*/ 15 w 29"/>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15" y="0"/>
                  </a:moveTo>
                  <a:lnTo>
                    <a:pt x="15" y="0"/>
                  </a:lnTo>
                  <a:lnTo>
                    <a:pt x="10" y="1"/>
                  </a:lnTo>
                  <a:lnTo>
                    <a:pt x="4" y="5"/>
                  </a:lnTo>
                  <a:lnTo>
                    <a:pt x="0" y="9"/>
                  </a:lnTo>
                  <a:lnTo>
                    <a:pt x="0" y="15"/>
                  </a:lnTo>
                  <a:lnTo>
                    <a:pt x="0" y="15"/>
                  </a:lnTo>
                  <a:lnTo>
                    <a:pt x="0" y="21"/>
                  </a:lnTo>
                  <a:lnTo>
                    <a:pt x="4" y="26"/>
                  </a:lnTo>
                  <a:lnTo>
                    <a:pt x="10" y="29"/>
                  </a:lnTo>
                  <a:lnTo>
                    <a:pt x="15" y="30"/>
                  </a:lnTo>
                  <a:lnTo>
                    <a:pt x="15" y="30"/>
                  </a:lnTo>
                  <a:lnTo>
                    <a:pt x="20" y="29"/>
                  </a:lnTo>
                  <a:lnTo>
                    <a:pt x="25" y="26"/>
                  </a:lnTo>
                  <a:lnTo>
                    <a:pt x="29" y="21"/>
                  </a:lnTo>
                  <a:lnTo>
                    <a:pt x="29" y="15"/>
                  </a:lnTo>
                  <a:lnTo>
                    <a:pt x="29" y="15"/>
                  </a:lnTo>
                  <a:lnTo>
                    <a:pt x="29" y="9"/>
                  </a:lnTo>
                  <a:lnTo>
                    <a:pt x="25" y="5"/>
                  </a:lnTo>
                  <a:lnTo>
                    <a:pt x="20"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94" name="Freeform 26"/>
            <p:cNvSpPr>
              <a:spLocks noEditPoints="1"/>
            </p:cNvSpPr>
            <p:nvPr/>
          </p:nvSpPr>
          <p:spPr bwMode="auto">
            <a:xfrm>
              <a:off x="5294313" y="5457825"/>
              <a:ext cx="365125" cy="622300"/>
            </a:xfrm>
            <a:custGeom>
              <a:avLst/>
              <a:gdLst>
                <a:gd name="T0" fmla="*/ 230 w 230"/>
                <a:gd name="T1" fmla="*/ 312 h 392"/>
                <a:gd name="T2" fmla="*/ 230 w 230"/>
                <a:gd name="T3" fmla="*/ 0 h 392"/>
                <a:gd name="T4" fmla="*/ 224 w 230"/>
                <a:gd name="T5" fmla="*/ 15 h 392"/>
                <a:gd name="T6" fmla="*/ 197 w 230"/>
                <a:gd name="T7" fmla="*/ 36 h 392"/>
                <a:gd name="T8" fmla="*/ 139 w 230"/>
                <a:gd name="T9" fmla="*/ 49 h 392"/>
                <a:gd name="T10" fmla="*/ 91 w 230"/>
                <a:gd name="T11" fmla="*/ 49 h 392"/>
                <a:gd name="T12" fmla="*/ 33 w 230"/>
                <a:gd name="T13" fmla="*/ 36 h 392"/>
                <a:gd name="T14" fmla="*/ 6 w 230"/>
                <a:gd name="T15" fmla="*/ 15 h 392"/>
                <a:gd name="T16" fmla="*/ 0 w 230"/>
                <a:gd name="T17" fmla="*/ 0 h 392"/>
                <a:gd name="T18" fmla="*/ 0 w 230"/>
                <a:gd name="T19" fmla="*/ 312 h 392"/>
                <a:gd name="T20" fmla="*/ 2 w 230"/>
                <a:gd name="T21" fmla="*/ 319 h 392"/>
                <a:gd name="T22" fmla="*/ 19 w 230"/>
                <a:gd name="T23" fmla="*/ 339 h 392"/>
                <a:gd name="T24" fmla="*/ 20 w 230"/>
                <a:gd name="T25" fmla="*/ 363 h 392"/>
                <a:gd name="T26" fmla="*/ 73 w 230"/>
                <a:gd name="T27" fmla="*/ 392 h 392"/>
                <a:gd name="T28" fmla="*/ 75 w 230"/>
                <a:gd name="T29" fmla="*/ 392 h 392"/>
                <a:gd name="T30" fmla="*/ 157 w 230"/>
                <a:gd name="T31" fmla="*/ 392 h 392"/>
                <a:gd name="T32" fmla="*/ 207 w 230"/>
                <a:gd name="T33" fmla="*/ 366 h 392"/>
                <a:gd name="T34" fmla="*/ 211 w 230"/>
                <a:gd name="T35" fmla="*/ 359 h 392"/>
                <a:gd name="T36" fmla="*/ 219 w 230"/>
                <a:gd name="T37" fmla="*/ 333 h 392"/>
                <a:gd name="T38" fmla="*/ 230 w 230"/>
                <a:gd name="T39" fmla="*/ 312 h 392"/>
                <a:gd name="T40" fmla="*/ 32 w 230"/>
                <a:gd name="T41" fmla="*/ 346 h 392"/>
                <a:gd name="T42" fmla="*/ 69 w 230"/>
                <a:gd name="T43" fmla="*/ 376 h 392"/>
                <a:gd name="T44" fmla="*/ 82 w 230"/>
                <a:gd name="T45" fmla="*/ 359 h 392"/>
                <a:gd name="T46" fmla="*/ 115 w 230"/>
                <a:gd name="T47" fmla="*/ 362 h 392"/>
                <a:gd name="T48" fmla="*/ 148 w 230"/>
                <a:gd name="T49" fmla="*/ 359 h 392"/>
                <a:gd name="T50" fmla="*/ 82 w 230"/>
                <a:gd name="T51" fmla="*/ 359 h 392"/>
                <a:gd name="T52" fmla="*/ 161 w 230"/>
                <a:gd name="T53" fmla="*/ 356 h 392"/>
                <a:gd name="T54" fmla="*/ 198 w 230"/>
                <a:gd name="T55" fmla="*/ 346 h 392"/>
                <a:gd name="T56" fmla="*/ 218 w 230"/>
                <a:gd name="T57" fmla="*/ 312 h 392"/>
                <a:gd name="T58" fmla="*/ 210 w 230"/>
                <a:gd name="T59" fmla="*/ 323 h 392"/>
                <a:gd name="T60" fmla="*/ 174 w 230"/>
                <a:gd name="T61" fmla="*/ 341 h 392"/>
                <a:gd name="T62" fmla="*/ 115 w 230"/>
                <a:gd name="T63" fmla="*/ 348 h 392"/>
                <a:gd name="T64" fmla="*/ 73 w 230"/>
                <a:gd name="T65" fmla="*/ 345 h 392"/>
                <a:gd name="T66" fmla="*/ 29 w 230"/>
                <a:gd name="T67" fmla="*/ 330 h 392"/>
                <a:gd name="T68" fmla="*/ 13 w 230"/>
                <a:gd name="T69" fmla="*/ 316 h 392"/>
                <a:gd name="T70" fmla="*/ 12 w 230"/>
                <a:gd name="T71" fmla="*/ 298 h 392"/>
                <a:gd name="T72" fmla="*/ 21 w 230"/>
                <a:gd name="T73" fmla="*/ 44 h 392"/>
                <a:gd name="T74" fmla="*/ 57 w 230"/>
                <a:gd name="T75" fmla="*/ 56 h 392"/>
                <a:gd name="T76" fmla="*/ 99 w 230"/>
                <a:gd name="T77" fmla="*/ 62 h 392"/>
                <a:gd name="T78" fmla="*/ 131 w 230"/>
                <a:gd name="T79" fmla="*/ 62 h 392"/>
                <a:gd name="T80" fmla="*/ 173 w 230"/>
                <a:gd name="T81" fmla="*/ 56 h 392"/>
                <a:gd name="T82" fmla="*/ 209 w 230"/>
                <a:gd name="T83" fmla="*/ 44 h 392"/>
                <a:gd name="T84" fmla="*/ 218 w 230"/>
                <a:gd name="T85" fmla="*/ 3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392">
                  <a:moveTo>
                    <a:pt x="230" y="312"/>
                  </a:moveTo>
                  <a:lnTo>
                    <a:pt x="230" y="312"/>
                  </a:lnTo>
                  <a:lnTo>
                    <a:pt x="230" y="312"/>
                  </a:lnTo>
                  <a:lnTo>
                    <a:pt x="230" y="312"/>
                  </a:lnTo>
                  <a:lnTo>
                    <a:pt x="230" y="0"/>
                  </a:lnTo>
                  <a:lnTo>
                    <a:pt x="230" y="0"/>
                  </a:lnTo>
                  <a:lnTo>
                    <a:pt x="230" y="6"/>
                  </a:lnTo>
                  <a:lnTo>
                    <a:pt x="227" y="11"/>
                  </a:lnTo>
                  <a:lnTo>
                    <a:pt x="224" y="15"/>
                  </a:lnTo>
                  <a:lnTo>
                    <a:pt x="220" y="20"/>
                  </a:lnTo>
                  <a:lnTo>
                    <a:pt x="210" y="28"/>
                  </a:lnTo>
                  <a:lnTo>
                    <a:pt x="197" y="36"/>
                  </a:lnTo>
                  <a:lnTo>
                    <a:pt x="180" y="41"/>
                  </a:lnTo>
                  <a:lnTo>
                    <a:pt x="160" y="47"/>
                  </a:lnTo>
                  <a:lnTo>
                    <a:pt x="139" y="49"/>
                  </a:lnTo>
                  <a:lnTo>
                    <a:pt x="115" y="51"/>
                  </a:lnTo>
                  <a:lnTo>
                    <a:pt x="115" y="51"/>
                  </a:lnTo>
                  <a:lnTo>
                    <a:pt x="91" y="49"/>
                  </a:lnTo>
                  <a:lnTo>
                    <a:pt x="70" y="47"/>
                  </a:lnTo>
                  <a:lnTo>
                    <a:pt x="50" y="41"/>
                  </a:lnTo>
                  <a:lnTo>
                    <a:pt x="33" y="36"/>
                  </a:lnTo>
                  <a:lnTo>
                    <a:pt x="20" y="28"/>
                  </a:lnTo>
                  <a:lnTo>
                    <a:pt x="9" y="20"/>
                  </a:lnTo>
                  <a:lnTo>
                    <a:pt x="6" y="15"/>
                  </a:lnTo>
                  <a:lnTo>
                    <a:pt x="3" y="11"/>
                  </a:lnTo>
                  <a:lnTo>
                    <a:pt x="0" y="6"/>
                  </a:lnTo>
                  <a:lnTo>
                    <a:pt x="0" y="0"/>
                  </a:lnTo>
                  <a:lnTo>
                    <a:pt x="0" y="312"/>
                  </a:lnTo>
                  <a:lnTo>
                    <a:pt x="0" y="312"/>
                  </a:lnTo>
                  <a:lnTo>
                    <a:pt x="0" y="312"/>
                  </a:lnTo>
                  <a:lnTo>
                    <a:pt x="0" y="312"/>
                  </a:lnTo>
                  <a:lnTo>
                    <a:pt x="0" y="312"/>
                  </a:lnTo>
                  <a:lnTo>
                    <a:pt x="2" y="319"/>
                  </a:lnTo>
                  <a:lnTo>
                    <a:pt x="4" y="326"/>
                  </a:lnTo>
                  <a:lnTo>
                    <a:pt x="11" y="333"/>
                  </a:lnTo>
                  <a:lnTo>
                    <a:pt x="19" y="339"/>
                  </a:lnTo>
                  <a:lnTo>
                    <a:pt x="19" y="359"/>
                  </a:lnTo>
                  <a:lnTo>
                    <a:pt x="19" y="359"/>
                  </a:lnTo>
                  <a:lnTo>
                    <a:pt x="20" y="363"/>
                  </a:lnTo>
                  <a:lnTo>
                    <a:pt x="23" y="366"/>
                  </a:lnTo>
                  <a:lnTo>
                    <a:pt x="73" y="392"/>
                  </a:lnTo>
                  <a:lnTo>
                    <a:pt x="73" y="392"/>
                  </a:lnTo>
                  <a:lnTo>
                    <a:pt x="73" y="392"/>
                  </a:lnTo>
                  <a:lnTo>
                    <a:pt x="73" y="392"/>
                  </a:lnTo>
                  <a:lnTo>
                    <a:pt x="75" y="392"/>
                  </a:lnTo>
                  <a:lnTo>
                    <a:pt x="154" y="392"/>
                  </a:lnTo>
                  <a:lnTo>
                    <a:pt x="154" y="392"/>
                  </a:lnTo>
                  <a:lnTo>
                    <a:pt x="157" y="392"/>
                  </a:lnTo>
                  <a:lnTo>
                    <a:pt x="157" y="392"/>
                  </a:lnTo>
                  <a:lnTo>
                    <a:pt x="157" y="392"/>
                  </a:lnTo>
                  <a:lnTo>
                    <a:pt x="207" y="366"/>
                  </a:lnTo>
                  <a:lnTo>
                    <a:pt x="207" y="366"/>
                  </a:lnTo>
                  <a:lnTo>
                    <a:pt x="210" y="363"/>
                  </a:lnTo>
                  <a:lnTo>
                    <a:pt x="211" y="359"/>
                  </a:lnTo>
                  <a:lnTo>
                    <a:pt x="211" y="339"/>
                  </a:lnTo>
                  <a:lnTo>
                    <a:pt x="211" y="339"/>
                  </a:lnTo>
                  <a:lnTo>
                    <a:pt x="219" y="333"/>
                  </a:lnTo>
                  <a:lnTo>
                    <a:pt x="224" y="326"/>
                  </a:lnTo>
                  <a:lnTo>
                    <a:pt x="228" y="319"/>
                  </a:lnTo>
                  <a:lnTo>
                    <a:pt x="230" y="312"/>
                  </a:lnTo>
                  <a:lnTo>
                    <a:pt x="230" y="312"/>
                  </a:lnTo>
                  <a:close/>
                  <a:moveTo>
                    <a:pt x="32" y="346"/>
                  </a:moveTo>
                  <a:lnTo>
                    <a:pt x="32" y="346"/>
                  </a:lnTo>
                  <a:lnTo>
                    <a:pt x="49" y="352"/>
                  </a:lnTo>
                  <a:lnTo>
                    <a:pt x="69" y="356"/>
                  </a:lnTo>
                  <a:lnTo>
                    <a:pt x="69" y="376"/>
                  </a:lnTo>
                  <a:lnTo>
                    <a:pt x="32" y="356"/>
                  </a:lnTo>
                  <a:lnTo>
                    <a:pt x="32" y="346"/>
                  </a:lnTo>
                  <a:close/>
                  <a:moveTo>
                    <a:pt x="82" y="359"/>
                  </a:moveTo>
                  <a:lnTo>
                    <a:pt x="82" y="359"/>
                  </a:lnTo>
                  <a:lnTo>
                    <a:pt x="98" y="360"/>
                  </a:lnTo>
                  <a:lnTo>
                    <a:pt x="115" y="362"/>
                  </a:lnTo>
                  <a:lnTo>
                    <a:pt x="115" y="362"/>
                  </a:lnTo>
                  <a:lnTo>
                    <a:pt x="132" y="360"/>
                  </a:lnTo>
                  <a:lnTo>
                    <a:pt x="148" y="359"/>
                  </a:lnTo>
                  <a:lnTo>
                    <a:pt x="148" y="380"/>
                  </a:lnTo>
                  <a:lnTo>
                    <a:pt x="82" y="380"/>
                  </a:lnTo>
                  <a:lnTo>
                    <a:pt x="82" y="359"/>
                  </a:lnTo>
                  <a:close/>
                  <a:moveTo>
                    <a:pt x="198" y="356"/>
                  </a:moveTo>
                  <a:lnTo>
                    <a:pt x="161" y="376"/>
                  </a:lnTo>
                  <a:lnTo>
                    <a:pt x="161" y="356"/>
                  </a:lnTo>
                  <a:lnTo>
                    <a:pt x="161" y="356"/>
                  </a:lnTo>
                  <a:lnTo>
                    <a:pt x="181" y="352"/>
                  </a:lnTo>
                  <a:lnTo>
                    <a:pt x="198" y="346"/>
                  </a:lnTo>
                  <a:lnTo>
                    <a:pt x="198" y="356"/>
                  </a:lnTo>
                  <a:close/>
                  <a:moveTo>
                    <a:pt x="218" y="312"/>
                  </a:moveTo>
                  <a:lnTo>
                    <a:pt x="218" y="312"/>
                  </a:lnTo>
                  <a:lnTo>
                    <a:pt x="216" y="314"/>
                  </a:lnTo>
                  <a:lnTo>
                    <a:pt x="215" y="318"/>
                  </a:lnTo>
                  <a:lnTo>
                    <a:pt x="210" y="323"/>
                  </a:lnTo>
                  <a:lnTo>
                    <a:pt x="201" y="330"/>
                  </a:lnTo>
                  <a:lnTo>
                    <a:pt x="189" y="335"/>
                  </a:lnTo>
                  <a:lnTo>
                    <a:pt x="174" y="341"/>
                  </a:lnTo>
                  <a:lnTo>
                    <a:pt x="157" y="345"/>
                  </a:lnTo>
                  <a:lnTo>
                    <a:pt x="137" y="347"/>
                  </a:lnTo>
                  <a:lnTo>
                    <a:pt x="115" y="348"/>
                  </a:lnTo>
                  <a:lnTo>
                    <a:pt x="115" y="348"/>
                  </a:lnTo>
                  <a:lnTo>
                    <a:pt x="93" y="347"/>
                  </a:lnTo>
                  <a:lnTo>
                    <a:pt x="73" y="345"/>
                  </a:lnTo>
                  <a:lnTo>
                    <a:pt x="56" y="341"/>
                  </a:lnTo>
                  <a:lnTo>
                    <a:pt x="41" y="335"/>
                  </a:lnTo>
                  <a:lnTo>
                    <a:pt x="29" y="330"/>
                  </a:lnTo>
                  <a:lnTo>
                    <a:pt x="20" y="323"/>
                  </a:lnTo>
                  <a:lnTo>
                    <a:pt x="15" y="318"/>
                  </a:lnTo>
                  <a:lnTo>
                    <a:pt x="13" y="316"/>
                  </a:lnTo>
                  <a:lnTo>
                    <a:pt x="12" y="312"/>
                  </a:lnTo>
                  <a:lnTo>
                    <a:pt x="12" y="312"/>
                  </a:lnTo>
                  <a:lnTo>
                    <a:pt x="12" y="298"/>
                  </a:lnTo>
                  <a:lnTo>
                    <a:pt x="12" y="39"/>
                  </a:lnTo>
                  <a:lnTo>
                    <a:pt x="12" y="39"/>
                  </a:lnTo>
                  <a:lnTo>
                    <a:pt x="21" y="44"/>
                  </a:lnTo>
                  <a:lnTo>
                    <a:pt x="32" y="49"/>
                  </a:lnTo>
                  <a:lnTo>
                    <a:pt x="44" y="53"/>
                  </a:lnTo>
                  <a:lnTo>
                    <a:pt x="57" y="56"/>
                  </a:lnTo>
                  <a:lnTo>
                    <a:pt x="70" y="58"/>
                  </a:lnTo>
                  <a:lnTo>
                    <a:pt x="85" y="61"/>
                  </a:lnTo>
                  <a:lnTo>
                    <a:pt x="99" y="62"/>
                  </a:lnTo>
                  <a:lnTo>
                    <a:pt x="115" y="62"/>
                  </a:lnTo>
                  <a:lnTo>
                    <a:pt x="115" y="62"/>
                  </a:lnTo>
                  <a:lnTo>
                    <a:pt x="131" y="62"/>
                  </a:lnTo>
                  <a:lnTo>
                    <a:pt x="145" y="61"/>
                  </a:lnTo>
                  <a:lnTo>
                    <a:pt x="160" y="58"/>
                  </a:lnTo>
                  <a:lnTo>
                    <a:pt x="173" y="56"/>
                  </a:lnTo>
                  <a:lnTo>
                    <a:pt x="186" y="53"/>
                  </a:lnTo>
                  <a:lnTo>
                    <a:pt x="198" y="49"/>
                  </a:lnTo>
                  <a:lnTo>
                    <a:pt x="209" y="44"/>
                  </a:lnTo>
                  <a:lnTo>
                    <a:pt x="218" y="39"/>
                  </a:lnTo>
                  <a:lnTo>
                    <a:pt x="218" y="312"/>
                  </a:lnTo>
                  <a:lnTo>
                    <a:pt x="218"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95" name="Rectangle 27"/>
            <p:cNvSpPr>
              <a:spLocks noChangeArrowheads="1"/>
            </p:cNvSpPr>
            <p:nvPr/>
          </p:nvSpPr>
          <p:spPr bwMode="auto">
            <a:xfrm>
              <a:off x="5659438" y="54578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196" name="Rectangle 28"/>
            <p:cNvSpPr>
              <a:spLocks noChangeArrowheads="1"/>
            </p:cNvSpPr>
            <p:nvPr/>
          </p:nvSpPr>
          <p:spPr bwMode="auto">
            <a:xfrm>
              <a:off x="5294313" y="54578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grpSp>
      <p:sp>
        <p:nvSpPr>
          <p:cNvPr id="204" name="Капля 203"/>
          <p:cNvSpPr/>
          <p:nvPr/>
        </p:nvSpPr>
        <p:spPr>
          <a:xfrm rot="16200000">
            <a:off x="454031" y="1151254"/>
            <a:ext cx="1186429" cy="1157038"/>
          </a:xfrm>
          <a:prstGeom prst="teardrop">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dirty="0">
              <a:solidFill>
                <a:srgbClr val="FFFFFF"/>
              </a:solidFill>
              <a:latin typeface="Arial" panose="020B0604020202020204" pitchFamily="34" charset="0"/>
            </a:endParaRPr>
          </a:p>
        </p:txBody>
      </p:sp>
      <p:sp>
        <p:nvSpPr>
          <p:cNvPr id="205" name="Капля 204"/>
          <p:cNvSpPr/>
          <p:nvPr/>
        </p:nvSpPr>
        <p:spPr>
          <a:xfrm rot="5400000">
            <a:off x="7645948" y="5137589"/>
            <a:ext cx="1186429" cy="1157038"/>
          </a:xfrm>
          <a:prstGeom prst="teardrop">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585"/>
            <a:endParaRPr lang="ru-RU" dirty="0">
              <a:solidFill>
                <a:srgbClr val="FFFFFF"/>
              </a:solidFill>
              <a:latin typeface="Arial" panose="020B0604020202020204" pitchFamily="34" charset="0"/>
            </a:endParaRPr>
          </a:p>
        </p:txBody>
      </p:sp>
      <p:sp>
        <p:nvSpPr>
          <p:cNvPr id="206" name="TextBox 205"/>
          <p:cNvSpPr txBox="1"/>
          <p:nvPr/>
        </p:nvSpPr>
        <p:spPr>
          <a:xfrm>
            <a:off x="251520" y="1412776"/>
            <a:ext cx="1591452" cy="488491"/>
          </a:xfrm>
          <a:prstGeom prst="rect">
            <a:avLst/>
          </a:prstGeom>
          <a:noFill/>
        </p:spPr>
        <p:txBody>
          <a:bodyPr wrap="square" lIns="70199" tIns="35061" rIns="70199" bIns="35061" rtlCol="0">
            <a:spAutoFit/>
          </a:bodyPr>
          <a:lstStyle/>
          <a:p>
            <a:pPr algn="ctr" defTabSz="710088"/>
            <a:r>
              <a:rPr lang="en-US" sz="1600" b="1" kern="0" dirty="0">
                <a:solidFill>
                  <a:srgbClr val="FFFFFF"/>
                </a:solidFill>
                <a:latin typeface="Arial" panose="020B0604020202020204" pitchFamily="34" charset="0"/>
                <a:sym typeface="Arial"/>
              </a:rPr>
              <a:t>ENERGY SECTOR</a:t>
            </a:r>
            <a:endParaRPr lang="ru-RU" sz="1600" b="1" kern="0" dirty="0">
              <a:solidFill>
                <a:srgbClr val="FFFFFF"/>
              </a:solidFill>
              <a:latin typeface="Arial" panose="020B0604020202020204" pitchFamily="34" charset="0"/>
              <a:sym typeface="Arial"/>
            </a:endParaRPr>
          </a:p>
        </p:txBody>
      </p:sp>
      <p:sp>
        <p:nvSpPr>
          <p:cNvPr id="208" name="TextBox 207"/>
          <p:cNvSpPr txBox="1"/>
          <p:nvPr/>
        </p:nvSpPr>
        <p:spPr>
          <a:xfrm>
            <a:off x="7694327" y="5386099"/>
            <a:ext cx="1175605" cy="702032"/>
          </a:xfrm>
          <a:prstGeom prst="rect">
            <a:avLst/>
          </a:prstGeom>
          <a:noFill/>
        </p:spPr>
        <p:txBody>
          <a:bodyPr wrap="square" lIns="70199" tIns="35061" rIns="70199" bIns="35061" rtlCol="0">
            <a:spAutoFit/>
          </a:bodyPr>
          <a:lstStyle>
            <a:defPPr>
              <a:defRPr lang="ru-RU"/>
            </a:defPPr>
            <a:lvl1pPr defTabSz="710163">
              <a:defRPr sz="1700" b="1" kern="0">
                <a:solidFill>
                  <a:srgbClr val="0070C0"/>
                </a:solidFill>
              </a:defRPr>
            </a:lvl1pPr>
          </a:lstStyle>
          <a:p>
            <a:pPr algn="ctr"/>
            <a:r>
              <a:rPr lang="en-US" sz="1600" dirty="0">
                <a:solidFill>
                  <a:srgbClr val="FFFFFF"/>
                </a:solidFill>
                <a:latin typeface="Arial" panose="020B0604020202020204" pitchFamily="34" charset="0"/>
                <a:sym typeface="Arial"/>
              </a:rPr>
              <a:t>NON-ENERGY SECTOR</a:t>
            </a:r>
            <a:endParaRPr lang="ru-RU" sz="1600" dirty="0">
              <a:solidFill>
                <a:srgbClr val="FFFFFF"/>
              </a:solidFill>
              <a:latin typeface="Arial" panose="020B0604020202020204" pitchFamily="34" charset="0"/>
              <a:sym typeface="Arial"/>
            </a:endParaRPr>
          </a:p>
        </p:txBody>
      </p:sp>
      <p:grpSp>
        <p:nvGrpSpPr>
          <p:cNvPr id="209" name="Group 9"/>
          <p:cNvGrpSpPr/>
          <p:nvPr/>
        </p:nvGrpSpPr>
        <p:grpSpPr>
          <a:xfrm>
            <a:off x="6123552" y="4827110"/>
            <a:ext cx="537177" cy="206951"/>
            <a:chOff x="4685565" y="4648787"/>
            <a:chExt cx="1947862" cy="731838"/>
          </a:xfrm>
          <a:solidFill>
            <a:schemeClr val="tx2"/>
          </a:solidFill>
        </p:grpSpPr>
        <p:sp>
          <p:nvSpPr>
            <p:cNvPr id="210" name="Freeform 5"/>
            <p:cNvSpPr>
              <a:spLocks noEditPoints="1"/>
            </p:cNvSpPr>
            <p:nvPr/>
          </p:nvSpPr>
          <p:spPr bwMode="auto">
            <a:xfrm>
              <a:off x="4685565" y="5137737"/>
              <a:ext cx="1947862" cy="242888"/>
            </a:xfrm>
            <a:custGeom>
              <a:avLst/>
              <a:gdLst>
                <a:gd name="T0" fmla="*/ 0 w 1270"/>
                <a:gd name="T1" fmla="*/ 0 h 158"/>
                <a:gd name="T2" fmla="*/ 29 w 1270"/>
                <a:gd name="T3" fmla="*/ 92 h 158"/>
                <a:gd name="T4" fmla="*/ 119 w 1270"/>
                <a:gd name="T5" fmla="*/ 158 h 158"/>
                <a:gd name="T6" fmla="*/ 897 w 1270"/>
                <a:gd name="T7" fmla="*/ 157 h 158"/>
                <a:gd name="T8" fmla="*/ 1204 w 1270"/>
                <a:gd name="T9" fmla="*/ 51 h 158"/>
                <a:gd name="T10" fmla="*/ 1270 w 1270"/>
                <a:gd name="T11" fmla="*/ 0 h 158"/>
                <a:gd name="T12" fmla="*/ 1270 w 1270"/>
                <a:gd name="T13" fmla="*/ 0 h 158"/>
                <a:gd name="T14" fmla="*/ 0 w 1270"/>
                <a:gd name="T15" fmla="*/ 0 h 158"/>
                <a:gd name="T16" fmla="*/ 1007 w 1270"/>
                <a:gd name="T17" fmla="*/ 71 h 158"/>
                <a:gd name="T18" fmla="*/ 991 w 1270"/>
                <a:gd name="T19" fmla="*/ 54 h 158"/>
                <a:gd name="T20" fmla="*/ 1010 w 1270"/>
                <a:gd name="T21" fmla="*/ 37 h 158"/>
                <a:gd name="T22" fmla="*/ 1024 w 1270"/>
                <a:gd name="T23" fmla="*/ 53 h 158"/>
                <a:gd name="T24" fmla="*/ 1007 w 1270"/>
                <a:gd name="T25" fmla="*/ 7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0" h="158">
                  <a:moveTo>
                    <a:pt x="0" y="0"/>
                  </a:moveTo>
                  <a:cubicBezTo>
                    <a:pt x="29" y="92"/>
                    <a:pt x="29" y="92"/>
                    <a:pt x="29" y="92"/>
                  </a:cubicBezTo>
                  <a:cubicBezTo>
                    <a:pt x="41" y="131"/>
                    <a:pt x="78" y="158"/>
                    <a:pt x="119" y="158"/>
                  </a:cubicBezTo>
                  <a:cubicBezTo>
                    <a:pt x="897" y="157"/>
                    <a:pt x="897" y="157"/>
                    <a:pt x="897" y="157"/>
                  </a:cubicBezTo>
                  <a:cubicBezTo>
                    <a:pt x="1008" y="156"/>
                    <a:pt x="1116" y="119"/>
                    <a:pt x="1204" y="51"/>
                  </a:cubicBezTo>
                  <a:cubicBezTo>
                    <a:pt x="1270" y="0"/>
                    <a:pt x="1270" y="0"/>
                    <a:pt x="1270" y="0"/>
                  </a:cubicBezTo>
                  <a:cubicBezTo>
                    <a:pt x="1270" y="0"/>
                    <a:pt x="1270" y="0"/>
                    <a:pt x="1270" y="0"/>
                  </a:cubicBezTo>
                  <a:cubicBezTo>
                    <a:pt x="0" y="0"/>
                    <a:pt x="0" y="0"/>
                    <a:pt x="0" y="0"/>
                  </a:cubicBezTo>
                  <a:close/>
                  <a:moveTo>
                    <a:pt x="1007" y="71"/>
                  </a:moveTo>
                  <a:cubicBezTo>
                    <a:pt x="998" y="71"/>
                    <a:pt x="991" y="63"/>
                    <a:pt x="991" y="54"/>
                  </a:cubicBezTo>
                  <a:cubicBezTo>
                    <a:pt x="991" y="44"/>
                    <a:pt x="1000" y="36"/>
                    <a:pt x="1010" y="37"/>
                  </a:cubicBezTo>
                  <a:cubicBezTo>
                    <a:pt x="1018" y="39"/>
                    <a:pt x="1024" y="45"/>
                    <a:pt x="1024" y="53"/>
                  </a:cubicBezTo>
                  <a:cubicBezTo>
                    <a:pt x="1025" y="63"/>
                    <a:pt x="1017" y="71"/>
                    <a:pt x="100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11" name="Freeform 6"/>
            <p:cNvSpPr>
              <a:spLocks/>
            </p:cNvSpPr>
            <p:nvPr/>
          </p:nvSpPr>
          <p:spPr bwMode="auto">
            <a:xfrm>
              <a:off x="5074503" y="4648787"/>
              <a:ext cx="979487" cy="436563"/>
            </a:xfrm>
            <a:custGeom>
              <a:avLst/>
              <a:gdLst>
                <a:gd name="T0" fmla="*/ 241 w 617"/>
                <a:gd name="T1" fmla="*/ 140 h 275"/>
                <a:gd name="T2" fmla="*/ 241 w 617"/>
                <a:gd name="T3" fmla="*/ 0 h 275"/>
                <a:gd name="T4" fmla="*/ 188 w 617"/>
                <a:gd name="T5" fmla="*/ 0 h 275"/>
                <a:gd name="T6" fmla="*/ 188 w 617"/>
                <a:gd name="T7" fmla="*/ 69 h 275"/>
                <a:gd name="T8" fmla="*/ 0 w 617"/>
                <a:gd name="T9" fmla="*/ 69 h 275"/>
                <a:gd name="T10" fmla="*/ 0 w 617"/>
                <a:gd name="T11" fmla="*/ 140 h 275"/>
                <a:gd name="T12" fmla="*/ 172 w 617"/>
                <a:gd name="T13" fmla="*/ 275 h 275"/>
                <a:gd name="T14" fmla="*/ 172 w 617"/>
                <a:gd name="T15" fmla="*/ 275 h 275"/>
                <a:gd name="T16" fmla="*/ 617 w 617"/>
                <a:gd name="T17" fmla="*/ 275 h 275"/>
                <a:gd name="T18" fmla="*/ 617 w 617"/>
                <a:gd name="T19" fmla="*/ 140 h 275"/>
                <a:gd name="T20" fmla="*/ 241 w 617"/>
                <a:gd name="T21" fmla="*/ 14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275">
                  <a:moveTo>
                    <a:pt x="241" y="140"/>
                  </a:moveTo>
                  <a:lnTo>
                    <a:pt x="241" y="0"/>
                  </a:lnTo>
                  <a:lnTo>
                    <a:pt x="188" y="0"/>
                  </a:lnTo>
                  <a:lnTo>
                    <a:pt x="188" y="69"/>
                  </a:lnTo>
                  <a:lnTo>
                    <a:pt x="0" y="69"/>
                  </a:lnTo>
                  <a:lnTo>
                    <a:pt x="0" y="140"/>
                  </a:lnTo>
                  <a:lnTo>
                    <a:pt x="172" y="275"/>
                  </a:lnTo>
                  <a:lnTo>
                    <a:pt x="172" y="275"/>
                  </a:lnTo>
                  <a:lnTo>
                    <a:pt x="617" y="275"/>
                  </a:lnTo>
                  <a:lnTo>
                    <a:pt x="617" y="140"/>
                  </a:lnTo>
                  <a:lnTo>
                    <a:pt x="241" y="1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12" name="Freeform 7"/>
            <p:cNvSpPr>
              <a:spLocks/>
            </p:cNvSpPr>
            <p:nvPr/>
          </p:nvSpPr>
          <p:spPr bwMode="auto">
            <a:xfrm>
              <a:off x="4685565" y="4871037"/>
              <a:ext cx="615950" cy="214313"/>
            </a:xfrm>
            <a:custGeom>
              <a:avLst/>
              <a:gdLst>
                <a:gd name="T0" fmla="*/ 215 w 388"/>
                <a:gd name="T1" fmla="*/ 0 h 135"/>
                <a:gd name="T2" fmla="*/ 215 w 388"/>
                <a:gd name="T3" fmla="*/ 0 h 135"/>
                <a:gd name="T4" fmla="*/ 42 w 388"/>
                <a:gd name="T5" fmla="*/ 0 h 135"/>
                <a:gd name="T6" fmla="*/ 33 w 388"/>
                <a:gd name="T7" fmla="*/ 29 h 135"/>
                <a:gd name="T8" fmla="*/ 191 w 388"/>
                <a:gd name="T9" fmla="*/ 29 h 135"/>
                <a:gd name="T10" fmla="*/ 191 w 388"/>
                <a:gd name="T11" fmla="*/ 52 h 135"/>
                <a:gd name="T12" fmla="*/ 26 w 388"/>
                <a:gd name="T13" fmla="*/ 52 h 135"/>
                <a:gd name="T14" fmla="*/ 21 w 388"/>
                <a:gd name="T15" fmla="*/ 67 h 135"/>
                <a:gd name="T16" fmla="*/ 192 w 388"/>
                <a:gd name="T17" fmla="*/ 67 h 135"/>
                <a:gd name="T18" fmla="*/ 192 w 388"/>
                <a:gd name="T19" fmla="*/ 89 h 135"/>
                <a:gd name="T20" fmla="*/ 14 w 388"/>
                <a:gd name="T21" fmla="*/ 89 h 135"/>
                <a:gd name="T22" fmla="*/ 0 w 388"/>
                <a:gd name="T23" fmla="*/ 135 h 135"/>
                <a:gd name="T24" fmla="*/ 197 w 388"/>
                <a:gd name="T25" fmla="*/ 135 h 135"/>
                <a:gd name="T26" fmla="*/ 215 w 388"/>
                <a:gd name="T27" fmla="*/ 135 h 135"/>
                <a:gd name="T28" fmla="*/ 388 w 388"/>
                <a:gd name="T29" fmla="*/ 135 h 135"/>
                <a:gd name="T30" fmla="*/ 215 w 388"/>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 h="135">
                  <a:moveTo>
                    <a:pt x="215" y="0"/>
                  </a:moveTo>
                  <a:lnTo>
                    <a:pt x="215" y="0"/>
                  </a:lnTo>
                  <a:lnTo>
                    <a:pt x="42" y="0"/>
                  </a:lnTo>
                  <a:lnTo>
                    <a:pt x="33" y="29"/>
                  </a:lnTo>
                  <a:lnTo>
                    <a:pt x="191" y="29"/>
                  </a:lnTo>
                  <a:lnTo>
                    <a:pt x="191" y="52"/>
                  </a:lnTo>
                  <a:lnTo>
                    <a:pt x="26" y="52"/>
                  </a:lnTo>
                  <a:lnTo>
                    <a:pt x="21" y="67"/>
                  </a:lnTo>
                  <a:lnTo>
                    <a:pt x="192" y="67"/>
                  </a:lnTo>
                  <a:lnTo>
                    <a:pt x="192" y="89"/>
                  </a:lnTo>
                  <a:lnTo>
                    <a:pt x="14" y="89"/>
                  </a:lnTo>
                  <a:lnTo>
                    <a:pt x="0" y="135"/>
                  </a:lnTo>
                  <a:lnTo>
                    <a:pt x="197" y="135"/>
                  </a:lnTo>
                  <a:lnTo>
                    <a:pt x="215" y="135"/>
                  </a:lnTo>
                  <a:lnTo>
                    <a:pt x="388" y="135"/>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13" name="Группа 212"/>
          <p:cNvGrpSpPr/>
          <p:nvPr/>
        </p:nvGrpSpPr>
        <p:grpSpPr>
          <a:xfrm>
            <a:off x="6887623" y="2385121"/>
            <a:ext cx="202823" cy="390790"/>
            <a:chOff x="11166475" y="692150"/>
            <a:chExt cx="393700" cy="739775"/>
          </a:xfrm>
        </p:grpSpPr>
        <p:sp>
          <p:nvSpPr>
            <p:cNvPr id="214" name="Freeform 32"/>
            <p:cNvSpPr>
              <a:spLocks/>
            </p:cNvSpPr>
            <p:nvPr/>
          </p:nvSpPr>
          <p:spPr bwMode="auto">
            <a:xfrm>
              <a:off x="11217275" y="1209675"/>
              <a:ext cx="292100" cy="174625"/>
            </a:xfrm>
            <a:custGeom>
              <a:avLst/>
              <a:gdLst>
                <a:gd name="T0" fmla="*/ 92 w 184"/>
                <a:gd name="T1" fmla="*/ 40 h 110"/>
                <a:gd name="T2" fmla="*/ 92 w 184"/>
                <a:gd name="T3" fmla="*/ 40 h 110"/>
                <a:gd name="T4" fmla="*/ 74 w 184"/>
                <a:gd name="T5" fmla="*/ 38 h 110"/>
                <a:gd name="T6" fmla="*/ 56 w 184"/>
                <a:gd name="T7" fmla="*/ 36 h 110"/>
                <a:gd name="T8" fmla="*/ 42 w 184"/>
                <a:gd name="T9" fmla="*/ 32 h 110"/>
                <a:gd name="T10" fmla="*/ 28 w 184"/>
                <a:gd name="T11" fmla="*/ 28 h 110"/>
                <a:gd name="T12" fmla="*/ 16 w 184"/>
                <a:gd name="T13" fmla="*/ 22 h 110"/>
                <a:gd name="T14" fmla="*/ 8 w 184"/>
                <a:gd name="T15" fmla="*/ 16 h 110"/>
                <a:gd name="T16" fmla="*/ 2 w 184"/>
                <a:gd name="T17" fmla="*/ 8 h 110"/>
                <a:gd name="T18" fmla="*/ 0 w 184"/>
                <a:gd name="T19" fmla="*/ 0 h 110"/>
                <a:gd name="T20" fmla="*/ 0 w 184"/>
                <a:gd name="T21" fmla="*/ 0 h 110"/>
                <a:gd name="T22" fmla="*/ 0 w 184"/>
                <a:gd name="T23" fmla="*/ 72 h 110"/>
                <a:gd name="T24" fmla="*/ 0 w 184"/>
                <a:gd name="T25" fmla="*/ 72 h 110"/>
                <a:gd name="T26" fmla="*/ 2 w 184"/>
                <a:gd name="T27" fmla="*/ 80 h 110"/>
                <a:gd name="T28" fmla="*/ 6 w 184"/>
                <a:gd name="T29" fmla="*/ 86 h 110"/>
                <a:gd name="T30" fmla="*/ 10 w 184"/>
                <a:gd name="T31" fmla="*/ 90 h 110"/>
                <a:gd name="T32" fmla="*/ 10 w 184"/>
                <a:gd name="T33" fmla="*/ 90 h 110"/>
                <a:gd name="T34" fmla="*/ 26 w 184"/>
                <a:gd name="T35" fmla="*/ 98 h 110"/>
                <a:gd name="T36" fmla="*/ 44 w 184"/>
                <a:gd name="T37" fmla="*/ 104 h 110"/>
                <a:gd name="T38" fmla="*/ 68 w 184"/>
                <a:gd name="T39" fmla="*/ 108 h 110"/>
                <a:gd name="T40" fmla="*/ 92 w 184"/>
                <a:gd name="T41" fmla="*/ 110 h 110"/>
                <a:gd name="T42" fmla="*/ 92 w 184"/>
                <a:gd name="T43" fmla="*/ 110 h 110"/>
                <a:gd name="T44" fmla="*/ 118 w 184"/>
                <a:gd name="T45" fmla="*/ 108 h 110"/>
                <a:gd name="T46" fmla="*/ 140 w 184"/>
                <a:gd name="T47" fmla="*/ 104 h 110"/>
                <a:gd name="T48" fmla="*/ 160 w 184"/>
                <a:gd name="T49" fmla="*/ 98 h 110"/>
                <a:gd name="T50" fmla="*/ 174 w 184"/>
                <a:gd name="T51" fmla="*/ 90 h 110"/>
                <a:gd name="T52" fmla="*/ 174 w 184"/>
                <a:gd name="T53" fmla="*/ 90 h 110"/>
                <a:gd name="T54" fmla="*/ 178 w 184"/>
                <a:gd name="T55" fmla="*/ 86 h 110"/>
                <a:gd name="T56" fmla="*/ 182 w 184"/>
                <a:gd name="T57" fmla="*/ 80 h 110"/>
                <a:gd name="T58" fmla="*/ 184 w 184"/>
                <a:gd name="T59" fmla="*/ 74 h 110"/>
                <a:gd name="T60" fmla="*/ 184 w 184"/>
                <a:gd name="T61" fmla="*/ 0 h 110"/>
                <a:gd name="T62" fmla="*/ 184 w 184"/>
                <a:gd name="T63" fmla="*/ 0 h 110"/>
                <a:gd name="T64" fmla="*/ 182 w 184"/>
                <a:gd name="T65" fmla="*/ 8 h 110"/>
                <a:gd name="T66" fmla="*/ 176 w 184"/>
                <a:gd name="T67" fmla="*/ 16 h 110"/>
                <a:gd name="T68" fmla="*/ 168 w 184"/>
                <a:gd name="T69" fmla="*/ 22 h 110"/>
                <a:gd name="T70" fmla="*/ 156 w 184"/>
                <a:gd name="T71" fmla="*/ 28 h 110"/>
                <a:gd name="T72" fmla="*/ 144 w 184"/>
                <a:gd name="T73" fmla="*/ 32 h 110"/>
                <a:gd name="T74" fmla="*/ 128 w 184"/>
                <a:gd name="T75" fmla="*/ 36 h 110"/>
                <a:gd name="T76" fmla="*/ 110 w 184"/>
                <a:gd name="T77" fmla="*/ 38 h 110"/>
                <a:gd name="T78" fmla="*/ 92 w 184"/>
                <a:gd name="T79" fmla="*/ 40 h 110"/>
                <a:gd name="T80" fmla="*/ 92 w 184"/>
                <a:gd name="T8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10">
                  <a:moveTo>
                    <a:pt x="92" y="40"/>
                  </a:moveTo>
                  <a:lnTo>
                    <a:pt x="92" y="40"/>
                  </a:lnTo>
                  <a:lnTo>
                    <a:pt x="74" y="38"/>
                  </a:lnTo>
                  <a:lnTo>
                    <a:pt x="56" y="36"/>
                  </a:lnTo>
                  <a:lnTo>
                    <a:pt x="42" y="32"/>
                  </a:lnTo>
                  <a:lnTo>
                    <a:pt x="28" y="28"/>
                  </a:lnTo>
                  <a:lnTo>
                    <a:pt x="16" y="22"/>
                  </a:lnTo>
                  <a:lnTo>
                    <a:pt x="8" y="16"/>
                  </a:lnTo>
                  <a:lnTo>
                    <a:pt x="2" y="8"/>
                  </a:lnTo>
                  <a:lnTo>
                    <a:pt x="0" y="0"/>
                  </a:lnTo>
                  <a:lnTo>
                    <a:pt x="0" y="0"/>
                  </a:lnTo>
                  <a:lnTo>
                    <a:pt x="0" y="72"/>
                  </a:lnTo>
                  <a:lnTo>
                    <a:pt x="0" y="72"/>
                  </a:lnTo>
                  <a:lnTo>
                    <a:pt x="2" y="80"/>
                  </a:lnTo>
                  <a:lnTo>
                    <a:pt x="6" y="86"/>
                  </a:lnTo>
                  <a:lnTo>
                    <a:pt x="10" y="90"/>
                  </a:lnTo>
                  <a:lnTo>
                    <a:pt x="10" y="90"/>
                  </a:lnTo>
                  <a:lnTo>
                    <a:pt x="26" y="98"/>
                  </a:lnTo>
                  <a:lnTo>
                    <a:pt x="44" y="104"/>
                  </a:lnTo>
                  <a:lnTo>
                    <a:pt x="68" y="108"/>
                  </a:lnTo>
                  <a:lnTo>
                    <a:pt x="92" y="110"/>
                  </a:lnTo>
                  <a:lnTo>
                    <a:pt x="92" y="110"/>
                  </a:lnTo>
                  <a:lnTo>
                    <a:pt x="118" y="108"/>
                  </a:lnTo>
                  <a:lnTo>
                    <a:pt x="140" y="104"/>
                  </a:lnTo>
                  <a:lnTo>
                    <a:pt x="160" y="98"/>
                  </a:lnTo>
                  <a:lnTo>
                    <a:pt x="174" y="90"/>
                  </a:lnTo>
                  <a:lnTo>
                    <a:pt x="174" y="90"/>
                  </a:lnTo>
                  <a:lnTo>
                    <a:pt x="178" y="86"/>
                  </a:lnTo>
                  <a:lnTo>
                    <a:pt x="182" y="80"/>
                  </a:lnTo>
                  <a:lnTo>
                    <a:pt x="184" y="74"/>
                  </a:lnTo>
                  <a:lnTo>
                    <a:pt x="184" y="0"/>
                  </a:lnTo>
                  <a:lnTo>
                    <a:pt x="184" y="0"/>
                  </a:lnTo>
                  <a:lnTo>
                    <a:pt x="182" y="8"/>
                  </a:lnTo>
                  <a:lnTo>
                    <a:pt x="176" y="16"/>
                  </a:lnTo>
                  <a:lnTo>
                    <a:pt x="168" y="22"/>
                  </a:lnTo>
                  <a:lnTo>
                    <a:pt x="156" y="28"/>
                  </a:lnTo>
                  <a:lnTo>
                    <a:pt x="144" y="32"/>
                  </a:lnTo>
                  <a:lnTo>
                    <a:pt x="128" y="36"/>
                  </a:lnTo>
                  <a:lnTo>
                    <a:pt x="110" y="38"/>
                  </a:lnTo>
                  <a:lnTo>
                    <a:pt x="92" y="40"/>
                  </a:lnTo>
                  <a:lnTo>
                    <a:pt x="92" y="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 name="Freeform 33"/>
            <p:cNvSpPr>
              <a:spLocks/>
            </p:cNvSpPr>
            <p:nvPr/>
          </p:nvSpPr>
          <p:spPr bwMode="auto">
            <a:xfrm>
              <a:off x="11239500" y="892175"/>
              <a:ext cx="247650" cy="361950"/>
            </a:xfrm>
            <a:custGeom>
              <a:avLst/>
              <a:gdLst>
                <a:gd name="T0" fmla="*/ 60 w 156"/>
                <a:gd name="T1" fmla="*/ 196 h 228"/>
                <a:gd name="T2" fmla="*/ 34 w 156"/>
                <a:gd name="T3" fmla="*/ 212 h 228"/>
                <a:gd name="T4" fmla="*/ 32 w 156"/>
                <a:gd name="T5" fmla="*/ 216 h 228"/>
                <a:gd name="T6" fmla="*/ 32 w 156"/>
                <a:gd name="T7" fmla="*/ 218 h 228"/>
                <a:gd name="T8" fmla="*/ 36 w 156"/>
                <a:gd name="T9" fmla="*/ 222 h 228"/>
                <a:gd name="T10" fmla="*/ 40 w 156"/>
                <a:gd name="T11" fmla="*/ 220 h 228"/>
                <a:gd name="T12" fmla="*/ 72 w 156"/>
                <a:gd name="T13" fmla="*/ 222 h 228"/>
                <a:gd name="T14" fmla="*/ 74 w 156"/>
                <a:gd name="T15" fmla="*/ 226 h 228"/>
                <a:gd name="T16" fmla="*/ 78 w 156"/>
                <a:gd name="T17" fmla="*/ 228 h 228"/>
                <a:gd name="T18" fmla="*/ 84 w 156"/>
                <a:gd name="T19" fmla="*/ 222 h 228"/>
                <a:gd name="T20" fmla="*/ 120 w 156"/>
                <a:gd name="T21" fmla="*/ 220 h 228"/>
                <a:gd name="T22" fmla="*/ 122 w 156"/>
                <a:gd name="T23" fmla="*/ 220 h 228"/>
                <a:gd name="T24" fmla="*/ 122 w 156"/>
                <a:gd name="T25" fmla="*/ 220 h 228"/>
                <a:gd name="T26" fmla="*/ 124 w 156"/>
                <a:gd name="T27" fmla="*/ 220 h 228"/>
                <a:gd name="T28" fmla="*/ 124 w 156"/>
                <a:gd name="T29" fmla="*/ 220 h 228"/>
                <a:gd name="T30" fmla="*/ 126 w 156"/>
                <a:gd name="T31" fmla="*/ 220 h 228"/>
                <a:gd name="T32" fmla="*/ 128 w 156"/>
                <a:gd name="T33" fmla="*/ 218 h 228"/>
                <a:gd name="T34" fmla="*/ 128 w 156"/>
                <a:gd name="T35" fmla="*/ 214 h 228"/>
                <a:gd name="T36" fmla="*/ 98 w 156"/>
                <a:gd name="T37" fmla="*/ 196 h 228"/>
                <a:gd name="T38" fmla="*/ 152 w 156"/>
                <a:gd name="T39" fmla="*/ 196 h 228"/>
                <a:gd name="T40" fmla="*/ 156 w 156"/>
                <a:gd name="T41" fmla="*/ 190 h 228"/>
                <a:gd name="T42" fmla="*/ 156 w 156"/>
                <a:gd name="T43" fmla="*/ 186 h 228"/>
                <a:gd name="T44" fmla="*/ 96 w 156"/>
                <a:gd name="T45" fmla="*/ 186 h 228"/>
                <a:gd name="T46" fmla="*/ 122 w 156"/>
                <a:gd name="T47" fmla="*/ 168 h 228"/>
                <a:gd name="T48" fmla="*/ 124 w 156"/>
                <a:gd name="T49" fmla="*/ 162 h 228"/>
                <a:gd name="T50" fmla="*/ 122 w 156"/>
                <a:gd name="T51" fmla="*/ 160 h 228"/>
                <a:gd name="T52" fmla="*/ 84 w 156"/>
                <a:gd name="T53" fmla="*/ 180 h 228"/>
                <a:gd name="T54" fmla="*/ 84 w 156"/>
                <a:gd name="T55" fmla="*/ 6 h 228"/>
                <a:gd name="T56" fmla="*/ 78 w 156"/>
                <a:gd name="T57" fmla="*/ 0 h 228"/>
                <a:gd name="T58" fmla="*/ 74 w 156"/>
                <a:gd name="T59" fmla="*/ 2 h 228"/>
                <a:gd name="T60" fmla="*/ 72 w 156"/>
                <a:gd name="T61" fmla="*/ 180 h 228"/>
                <a:gd name="T62" fmla="*/ 38 w 156"/>
                <a:gd name="T63" fmla="*/ 160 h 228"/>
                <a:gd name="T64" fmla="*/ 30 w 156"/>
                <a:gd name="T65" fmla="*/ 162 h 228"/>
                <a:gd name="T66" fmla="*/ 30 w 156"/>
                <a:gd name="T67" fmla="*/ 166 h 228"/>
                <a:gd name="T68" fmla="*/ 60 w 156"/>
                <a:gd name="T69" fmla="*/ 186 h 228"/>
                <a:gd name="T70" fmla="*/ 4 w 156"/>
                <a:gd name="T71" fmla="*/ 186 h 228"/>
                <a:gd name="T72" fmla="*/ 0 w 156"/>
                <a:gd name="T73" fmla="*/ 190 h 228"/>
                <a:gd name="T74" fmla="*/ 2 w 156"/>
                <a:gd name="T75" fmla="*/ 194 h 228"/>
                <a:gd name="T76" fmla="*/ 4 w 156"/>
                <a:gd name="T77" fmla="*/ 1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228">
                  <a:moveTo>
                    <a:pt x="4" y="196"/>
                  </a:moveTo>
                  <a:lnTo>
                    <a:pt x="60" y="196"/>
                  </a:lnTo>
                  <a:lnTo>
                    <a:pt x="60" y="196"/>
                  </a:lnTo>
                  <a:lnTo>
                    <a:pt x="34" y="212"/>
                  </a:lnTo>
                  <a:lnTo>
                    <a:pt x="34" y="212"/>
                  </a:lnTo>
                  <a:lnTo>
                    <a:pt x="32" y="216"/>
                  </a:lnTo>
                  <a:lnTo>
                    <a:pt x="32" y="218"/>
                  </a:lnTo>
                  <a:lnTo>
                    <a:pt x="32" y="218"/>
                  </a:lnTo>
                  <a:lnTo>
                    <a:pt x="34" y="220"/>
                  </a:lnTo>
                  <a:lnTo>
                    <a:pt x="36" y="222"/>
                  </a:lnTo>
                  <a:lnTo>
                    <a:pt x="36" y="222"/>
                  </a:lnTo>
                  <a:lnTo>
                    <a:pt x="40" y="220"/>
                  </a:lnTo>
                  <a:lnTo>
                    <a:pt x="72" y="200"/>
                  </a:lnTo>
                  <a:lnTo>
                    <a:pt x="72" y="222"/>
                  </a:lnTo>
                  <a:lnTo>
                    <a:pt x="72" y="222"/>
                  </a:lnTo>
                  <a:lnTo>
                    <a:pt x="74" y="226"/>
                  </a:lnTo>
                  <a:lnTo>
                    <a:pt x="78" y="228"/>
                  </a:lnTo>
                  <a:lnTo>
                    <a:pt x="78" y="228"/>
                  </a:lnTo>
                  <a:lnTo>
                    <a:pt x="82" y="226"/>
                  </a:lnTo>
                  <a:lnTo>
                    <a:pt x="84" y="222"/>
                  </a:lnTo>
                  <a:lnTo>
                    <a:pt x="84" y="198"/>
                  </a:lnTo>
                  <a:lnTo>
                    <a:pt x="120" y="220"/>
                  </a:lnTo>
                  <a:lnTo>
                    <a:pt x="120" y="220"/>
                  </a:lnTo>
                  <a:lnTo>
                    <a:pt x="122" y="220"/>
                  </a:lnTo>
                  <a:lnTo>
                    <a:pt x="122" y="220"/>
                  </a:lnTo>
                  <a:lnTo>
                    <a:pt x="122" y="220"/>
                  </a:lnTo>
                  <a:lnTo>
                    <a:pt x="122" y="220"/>
                  </a:lnTo>
                  <a:lnTo>
                    <a:pt x="124" y="220"/>
                  </a:lnTo>
                  <a:lnTo>
                    <a:pt x="124" y="220"/>
                  </a:lnTo>
                  <a:lnTo>
                    <a:pt x="124" y="220"/>
                  </a:lnTo>
                  <a:lnTo>
                    <a:pt x="124" y="220"/>
                  </a:lnTo>
                  <a:lnTo>
                    <a:pt x="126" y="220"/>
                  </a:lnTo>
                  <a:lnTo>
                    <a:pt x="126" y="220"/>
                  </a:lnTo>
                  <a:lnTo>
                    <a:pt x="128" y="218"/>
                  </a:lnTo>
                  <a:lnTo>
                    <a:pt x="128" y="218"/>
                  </a:lnTo>
                  <a:lnTo>
                    <a:pt x="128" y="214"/>
                  </a:lnTo>
                  <a:lnTo>
                    <a:pt x="126" y="210"/>
                  </a:lnTo>
                  <a:lnTo>
                    <a:pt x="98" y="196"/>
                  </a:lnTo>
                  <a:lnTo>
                    <a:pt x="152" y="196"/>
                  </a:lnTo>
                  <a:lnTo>
                    <a:pt x="152" y="196"/>
                  </a:lnTo>
                  <a:lnTo>
                    <a:pt x="156" y="194"/>
                  </a:lnTo>
                  <a:lnTo>
                    <a:pt x="156" y="190"/>
                  </a:lnTo>
                  <a:lnTo>
                    <a:pt x="156" y="190"/>
                  </a:lnTo>
                  <a:lnTo>
                    <a:pt x="156" y="186"/>
                  </a:lnTo>
                  <a:lnTo>
                    <a:pt x="152" y="186"/>
                  </a:lnTo>
                  <a:lnTo>
                    <a:pt x="96" y="186"/>
                  </a:lnTo>
                  <a:lnTo>
                    <a:pt x="122" y="168"/>
                  </a:lnTo>
                  <a:lnTo>
                    <a:pt x="122" y="168"/>
                  </a:lnTo>
                  <a:lnTo>
                    <a:pt x="124" y="166"/>
                  </a:lnTo>
                  <a:lnTo>
                    <a:pt x="124" y="162"/>
                  </a:lnTo>
                  <a:lnTo>
                    <a:pt x="124" y="162"/>
                  </a:lnTo>
                  <a:lnTo>
                    <a:pt x="122" y="160"/>
                  </a:lnTo>
                  <a:lnTo>
                    <a:pt x="118" y="160"/>
                  </a:lnTo>
                  <a:lnTo>
                    <a:pt x="84" y="180"/>
                  </a:lnTo>
                  <a:lnTo>
                    <a:pt x="84" y="6"/>
                  </a:lnTo>
                  <a:lnTo>
                    <a:pt x="84" y="6"/>
                  </a:lnTo>
                  <a:lnTo>
                    <a:pt x="82" y="2"/>
                  </a:lnTo>
                  <a:lnTo>
                    <a:pt x="78" y="0"/>
                  </a:lnTo>
                  <a:lnTo>
                    <a:pt x="78" y="0"/>
                  </a:lnTo>
                  <a:lnTo>
                    <a:pt x="74" y="2"/>
                  </a:lnTo>
                  <a:lnTo>
                    <a:pt x="72" y="6"/>
                  </a:lnTo>
                  <a:lnTo>
                    <a:pt x="72" y="180"/>
                  </a:lnTo>
                  <a:lnTo>
                    <a:pt x="38" y="160"/>
                  </a:lnTo>
                  <a:lnTo>
                    <a:pt x="38" y="160"/>
                  </a:lnTo>
                  <a:lnTo>
                    <a:pt x="34" y="160"/>
                  </a:lnTo>
                  <a:lnTo>
                    <a:pt x="30" y="162"/>
                  </a:lnTo>
                  <a:lnTo>
                    <a:pt x="30" y="162"/>
                  </a:lnTo>
                  <a:lnTo>
                    <a:pt x="30" y="166"/>
                  </a:lnTo>
                  <a:lnTo>
                    <a:pt x="32" y="170"/>
                  </a:lnTo>
                  <a:lnTo>
                    <a:pt x="60" y="186"/>
                  </a:lnTo>
                  <a:lnTo>
                    <a:pt x="4" y="186"/>
                  </a:lnTo>
                  <a:lnTo>
                    <a:pt x="4" y="186"/>
                  </a:lnTo>
                  <a:lnTo>
                    <a:pt x="2" y="186"/>
                  </a:lnTo>
                  <a:lnTo>
                    <a:pt x="0" y="190"/>
                  </a:lnTo>
                  <a:lnTo>
                    <a:pt x="0" y="190"/>
                  </a:lnTo>
                  <a:lnTo>
                    <a:pt x="2" y="194"/>
                  </a:lnTo>
                  <a:lnTo>
                    <a:pt x="4" y="196"/>
                  </a:lnTo>
                  <a:lnTo>
                    <a:pt x="4" y="1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 name="Freeform 34"/>
            <p:cNvSpPr>
              <a:spLocks/>
            </p:cNvSpPr>
            <p:nvPr/>
          </p:nvSpPr>
          <p:spPr bwMode="auto">
            <a:xfrm>
              <a:off x="11166475" y="692150"/>
              <a:ext cx="393700" cy="168275"/>
            </a:xfrm>
            <a:custGeom>
              <a:avLst/>
              <a:gdLst>
                <a:gd name="T0" fmla="*/ 124 w 248"/>
                <a:gd name="T1" fmla="*/ 0 h 106"/>
                <a:gd name="T2" fmla="*/ 124 w 248"/>
                <a:gd name="T3" fmla="*/ 0 h 106"/>
                <a:gd name="T4" fmla="*/ 100 w 248"/>
                <a:gd name="T5" fmla="*/ 0 h 106"/>
                <a:gd name="T6" fmla="*/ 76 w 248"/>
                <a:gd name="T7" fmla="*/ 4 h 106"/>
                <a:gd name="T8" fmla="*/ 56 w 248"/>
                <a:gd name="T9" fmla="*/ 8 h 106"/>
                <a:gd name="T10" fmla="*/ 36 w 248"/>
                <a:gd name="T11" fmla="*/ 16 h 106"/>
                <a:gd name="T12" fmla="*/ 22 w 248"/>
                <a:gd name="T13" fmla="*/ 24 h 106"/>
                <a:gd name="T14" fmla="*/ 10 w 248"/>
                <a:gd name="T15" fmla="*/ 32 h 106"/>
                <a:gd name="T16" fmla="*/ 4 w 248"/>
                <a:gd name="T17" fmla="*/ 42 h 106"/>
                <a:gd name="T18" fmla="*/ 2 w 248"/>
                <a:gd name="T19" fmla="*/ 48 h 106"/>
                <a:gd name="T20" fmla="*/ 0 w 248"/>
                <a:gd name="T21" fmla="*/ 54 h 106"/>
                <a:gd name="T22" fmla="*/ 0 w 248"/>
                <a:gd name="T23" fmla="*/ 54 h 106"/>
                <a:gd name="T24" fmla="*/ 2 w 248"/>
                <a:gd name="T25" fmla="*/ 62 h 106"/>
                <a:gd name="T26" fmla="*/ 8 w 248"/>
                <a:gd name="T27" fmla="*/ 72 h 106"/>
                <a:gd name="T28" fmla="*/ 8 w 248"/>
                <a:gd name="T29" fmla="*/ 72 h 106"/>
                <a:gd name="T30" fmla="*/ 16 w 248"/>
                <a:gd name="T31" fmla="*/ 80 h 106"/>
                <a:gd name="T32" fmla="*/ 28 w 248"/>
                <a:gd name="T33" fmla="*/ 86 h 106"/>
                <a:gd name="T34" fmla="*/ 40 w 248"/>
                <a:gd name="T35" fmla="*/ 92 h 106"/>
                <a:gd name="T36" fmla="*/ 54 w 248"/>
                <a:gd name="T37" fmla="*/ 96 h 106"/>
                <a:gd name="T38" fmla="*/ 70 w 248"/>
                <a:gd name="T39" fmla="*/ 100 h 106"/>
                <a:gd name="T40" fmla="*/ 86 w 248"/>
                <a:gd name="T41" fmla="*/ 104 h 106"/>
                <a:gd name="T42" fmla="*/ 104 w 248"/>
                <a:gd name="T43" fmla="*/ 106 h 106"/>
                <a:gd name="T44" fmla="*/ 124 w 248"/>
                <a:gd name="T45" fmla="*/ 106 h 106"/>
                <a:gd name="T46" fmla="*/ 124 w 248"/>
                <a:gd name="T47" fmla="*/ 106 h 106"/>
                <a:gd name="T48" fmla="*/ 154 w 248"/>
                <a:gd name="T49" fmla="*/ 104 h 106"/>
                <a:gd name="T50" fmla="*/ 182 w 248"/>
                <a:gd name="T51" fmla="*/ 100 h 106"/>
                <a:gd name="T52" fmla="*/ 182 w 248"/>
                <a:gd name="T53" fmla="*/ 100 h 106"/>
                <a:gd name="T54" fmla="*/ 208 w 248"/>
                <a:gd name="T55" fmla="*/ 92 h 106"/>
                <a:gd name="T56" fmla="*/ 220 w 248"/>
                <a:gd name="T57" fmla="*/ 86 h 106"/>
                <a:gd name="T58" fmla="*/ 230 w 248"/>
                <a:gd name="T59" fmla="*/ 80 h 106"/>
                <a:gd name="T60" fmla="*/ 238 w 248"/>
                <a:gd name="T61" fmla="*/ 74 h 106"/>
                <a:gd name="T62" fmla="*/ 242 w 248"/>
                <a:gd name="T63" fmla="*/ 68 h 106"/>
                <a:gd name="T64" fmla="*/ 246 w 248"/>
                <a:gd name="T65" fmla="*/ 60 h 106"/>
                <a:gd name="T66" fmla="*/ 248 w 248"/>
                <a:gd name="T67" fmla="*/ 54 h 106"/>
                <a:gd name="T68" fmla="*/ 248 w 248"/>
                <a:gd name="T69" fmla="*/ 54 h 106"/>
                <a:gd name="T70" fmla="*/ 248 w 248"/>
                <a:gd name="T71" fmla="*/ 48 h 106"/>
                <a:gd name="T72" fmla="*/ 246 w 248"/>
                <a:gd name="T73" fmla="*/ 42 h 106"/>
                <a:gd name="T74" fmla="*/ 238 w 248"/>
                <a:gd name="T75" fmla="*/ 32 h 106"/>
                <a:gd name="T76" fmla="*/ 226 w 248"/>
                <a:gd name="T77" fmla="*/ 24 h 106"/>
                <a:gd name="T78" fmla="*/ 212 w 248"/>
                <a:gd name="T79" fmla="*/ 16 h 106"/>
                <a:gd name="T80" fmla="*/ 194 w 248"/>
                <a:gd name="T81" fmla="*/ 8 h 106"/>
                <a:gd name="T82" fmla="*/ 172 w 248"/>
                <a:gd name="T83" fmla="*/ 4 h 106"/>
                <a:gd name="T84" fmla="*/ 150 w 248"/>
                <a:gd name="T85" fmla="*/ 0 h 106"/>
                <a:gd name="T86" fmla="*/ 124 w 248"/>
                <a:gd name="T87" fmla="*/ 0 h 106"/>
                <a:gd name="T88" fmla="*/ 124 w 248"/>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106">
                  <a:moveTo>
                    <a:pt x="124" y="0"/>
                  </a:moveTo>
                  <a:lnTo>
                    <a:pt x="124" y="0"/>
                  </a:lnTo>
                  <a:lnTo>
                    <a:pt x="100" y="0"/>
                  </a:lnTo>
                  <a:lnTo>
                    <a:pt x="76" y="4"/>
                  </a:lnTo>
                  <a:lnTo>
                    <a:pt x="56" y="8"/>
                  </a:lnTo>
                  <a:lnTo>
                    <a:pt x="36" y="16"/>
                  </a:lnTo>
                  <a:lnTo>
                    <a:pt x="22" y="24"/>
                  </a:lnTo>
                  <a:lnTo>
                    <a:pt x="10" y="32"/>
                  </a:lnTo>
                  <a:lnTo>
                    <a:pt x="4" y="42"/>
                  </a:lnTo>
                  <a:lnTo>
                    <a:pt x="2" y="48"/>
                  </a:lnTo>
                  <a:lnTo>
                    <a:pt x="0" y="54"/>
                  </a:lnTo>
                  <a:lnTo>
                    <a:pt x="0" y="54"/>
                  </a:lnTo>
                  <a:lnTo>
                    <a:pt x="2" y="62"/>
                  </a:lnTo>
                  <a:lnTo>
                    <a:pt x="8" y="72"/>
                  </a:lnTo>
                  <a:lnTo>
                    <a:pt x="8" y="72"/>
                  </a:lnTo>
                  <a:lnTo>
                    <a:pt x="16" y="80"/>
                  </a:lnTo>
                  <a:lnTo>
                    <a:pt x="28" y="86"/>
                  </a:lnTo>
                  <a:lnTo>
                    <a:pt x="40" y="92"/>
                  </a:lnTo>
                  <a:lnTo>
                    <a:pt x="54" y="96"/>
                  </a:lnTo>
                  <a:lnTo>
                    <a:pt x="70" y="100"/>
                  </a:lnTo>
                  <a:lnTo>
                    <a:pt x="86" y="104"/>
                  </a:lnTo>
                  <a:lnTo>
                    <a:pt x="104" y="106"/>
                  </a:lnTo>
                  <a:lnTo>
                    <a:pt x="124" y="106"/>
                  </a:lnTo>
                  <a:lnTo>
                    <a:pt x="124" y="106"/>
                  </a:lnTo>
                  <a:lnTo>
                    <a:pt x="154" y="104"/>
                  </a:lnTo>
                  <a:lnTo>
                    <a:pt x="182" y="100"/>
                  </a:lnTo>
                  <a:lnTo>
                    <a:pt x="182" y="100"/>
                  </a:lnTo>
                  <a:lnTo>
                    <a:pt x="208" y="92"/>
                  </a:lnTo>
                  <a:lnTo>
                    <a:pt x="220" y="86"/>
                  </a:lnTo>
                  <a:lnTo>
                    <a:pt x="230" y="80"/>
                  </a:lnTo>
                  <a:lnTo>
                    <a:pt x="238" y="74"/>
                  </a:lnTo>
                  <a:lnTo>
                    <a:pt x="242" y="68"/>
                  </a:lnTo>
                  <a:lnTo>
                    <a:pt x="246" y="60"/>
                  </a:lnTo>
                  <a:lnTo>
                    <a:pt x="248" y="54"/>
                  </a:lnTo>
                  <a:lnTo>
                    <a:pt x="248" y="54"/>
                  </a:lnTo>
                  <a:lnTo>
                    <a:pt x="248" y="48"/>
                  </a:lnTo>
                  <a:lnTo>
                    <a:pt x="246" y="42"/>
                  </a:lnTo>
                  <a:lnTo>
                    <a:pt x="238" y="32"/>
                  </a:lnTo>
                  <a:lnTo>
                    <a:pt x="226" y="24"/>
                  </a:lnTo>
                  <a:lnTo>
                    <a:pt x="212" y="16"/>
                  </a:lnTo>
                  <a:lnTo>
                    <a:pt x="194" y="8"/>
                  </a:lnTo>
                  <a:lnTo>
                    <a:pt x="172" y="4"/>
                  </a:lnTo>
                  <a:lnTo>
                    <a:pt x="150" y="0"/>
                  </a:lnTo>
                  <a:lnTo>
                    <a:pt x="124" y="0"/>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 name="Freeform 35"/>
            <p:cNvSpPr>
              <a:spLocks noEditPoints="1"/>
            </p:cNvSpPr>
            <p:nvPr/>
          </p:nvSpPr>
          <p:spPr bwMode="auto">
            <a:xfrm>
              <a:off x="11166475" y="796925"/>
              <a:ext cx="393700" cy="635000"/>
            </a:xfrm>
            <a:custGeom>
              <a:avLst/>
              <a:gdLst>
                <a:gd name="T0" fmla="*/ 236 w 248"/>
                <a:gd name="T1" fmla="*/ 334 h 400"/>
                <a:gd name="T2" fmla="*/ 236 w 248"/>
                <a:gd name="T3" fmla="*/ 346 h 400"/>
                <a:gd name="T4" fmla="*/ 236 w 248"/>
                <a:gd name="T5" fmla="*/ 346 h 400"/>
                <a:gd name="T6" fmla="*/ 228 w 248"/>
                <a:gd name="T7" fmla="*/ 360 h 400"/>
                <a:gd name="T8" fmla="*/ 206 w 248"/>
                <a:gd name="T9" fmla="*/ 374 h 400"/>
                <a:gd name="T10" fmla="*/ 170 w 248"/>
                <a:gd name="T11" fmla="*/ 384 h 400"/>
                <a:gd name="T12" fmla="*/ 124 w 248"/>
                <a:gd name="T13" fmla="*/ 388 h 400"/>
                <a:gd name="T14" fmla="*/ 100 w 248"/>
                <a:gd name="T15" fmla="*/ 386 h 400"/>
                <a:gd name="T16" fmla="*/ 60 w 248"/>
                <a:gd name="T17" fmla="*/ 378 h 400"/>
                <a:gd name="T18" fmla="*/ 30 w 248"/>
                <a:gd name="T19" fmla="*/ 368 h 400"/>
                <a:gd name="T20" fmla="*/ 16 w 248"/>
                <a:gd name="T21" fmla="*/ 354 h 400"/>
                <a:gd name="T22" fmla="*/ 12 w 248"/>
                <a:gd name="T23" fmla="*/ 346 h 400"/>
                <a:gd name="T24" fmla="*/ 12 w 248"/>
                <a:gd name="T25" fmla="*/ 38 h 400"/>
                <a:gd name="T26" fmla="*/ 22 w 248"/>
                <a:gd name="T27" fmla="*/ 44 h 400"/>
                <a:gd name="T28" fmla="*/ 60 w 248"/>
                <a:gd name="T29" fmla="*/ 58 h 400"/>
                <a:gd name="T30" fmla="*/ 124 w 248"/>
                <a:gd name="T31" fmla="*/ 66 h 400"/>
                <a:gd name="T32" fmla="*/ 158 w 248"/>
                <a:gd name="T33" fmla="*/ 64 h 400"/>
                <a:gd name="T34" fmla="*/ 214 w 248"/>
                <a:gd name="T35" fmla="*/ 50 h 400"/>
                <a:gd name="T36" fmla="*/ 236 w 248"/>
                <a:gd name="T37" fmla="*/ 38 h 400"/>
                <a:gd name="T38" fmla="*/ 248 w 248"/>
                <a:gd name="T39" fmla="*/ 0 h 400"/>
                <a:gd name="T40" fmla="*/ 246 w 248"/>
                <a:gd name="T41" fmla="*/ 10 h 400"/>
                <a:gd name="T42" fmla="*/ 226 w 248"/>
                <a:gd name="T43" fmla="*/ 30 h 400"/>
                <a:gd name="T44" fmla="*/ 194 w 248"/>
                <a:gd name="T45" fmla="*/ 44 h 400"/>
                <a:gd name="T46" fmla="*/ 150 w 248"/>
                <a:gd name="T47" fmla="*/ 52 h 400"/>
                <a:gd name="T48" fmla="*/ 124 w 248"/>
                <a:gd name="T49" fmla="*/ 54 h 400"/>
                <a:gd name="T50" fmla="*/ 76 w 248"/>
                <a:gd name="T51" fmla="*/ 50 h 400"/>
                <a:gd name="T52" fmla="*/ 36 w 248"/>
                <a:gd name="T53" fmla="*/ 38 h 400"/>
                <a:gd name="T54" fmla="*/ 10 w 248"/>
                <a:gd name="T55" fmla="*/ 20 h 400"/>
                <a:gd name="T56" fmla="*/ 2 w 248"/>
                <a:gd name="T57" fmla="*/ 6 h 400"/>
                <a:gd name="T58" fmla="*/ 0 w 248"/>
                <a:gd name="T59" fmla="*/ 346 h 400"/>
                <a:gd name="T60" fmla="*/ 0 w 248"/>
                <a:gd name="T61" fmla="*/ 346 h 400"/>
                <a:gd name="T62" fmla="*/ 0 w 248"/>
                <a:gd name="T63" fmla="*/ 346 h 400"/>
                <a:gd name="T64" fmla="*/ 4 w 248"/>
                <a:gd name="T65" fmla="*/ 356 h 400"/>
                <a:gd name="T66" fmla="*/ 22 w 248"/>
                <a:gd name="T67" fmla="*/ 376 h 400"/>
                <a:gd name="T68" fmla="*/ 56 w 248"/>
                <a:gd name="T69" fmla="*/ 390 h 400"/>
                <a:gd name="T70" fmla="*/ 100 w 248"/>
                <a:gd name="T71" fmla="*/ 398 h 400"/>
                <a:gd name="T72" fmla="*/ 124 w 248"/>
                <a:gd name="T73" fmla="*/ 400 h 400"/>
                <a:gd name="T74" fmla="*/ 172 w 248"/>
                <a:gd name="T75" fmla="*/ 396 h 400"/>
                <a:gd name="T76" fmla="*/ 212 w 248"/>
                <a:gd name="T77" fmla="*/ 384 h 400"/>
                <a:gd name="T78" fmla="*/ 238 w 248"/>
                <a:gd name="T79" fmla="*/ 366 h 400"/>
                <a:gd name="T80" fmla="*/ 248 w 248"/>
                <a:gd name="T81" fmla="*/ 352 h 400"/>
                <a:gd name="T82" fmla="*/ 248 w 248"/>
                <a:gd name="T83" fmla="*/ 346 h 400"/>
                <a:gd name="T84" fmla="*/ 248 w 248"/>
                <a:gd name="T85" fmla="*/ 346 h 400"/>
                <a:gd name="T86" fmla="*/ 248 w 248"/>
                <a:gd name="T8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400">
                  <a:moveTo>
                    <a:pt x="236" y="38"/>
                  </a:moveTo>
                  <a:lnTo>
                    <a:pt x="236" y="334"/>
                  </a:lnTo>
                  <a:lnTo>
                    <a:pt x="236" y="334"/>
                  </a:lnTo>
                  <a:lnTo>
                    <a:pt x="236" y="346"/>
                  </a:lnTo>
                  <a:lnTo>
                    <a:pt x="236" y="346"/>
                  </a:lnTo>
                  <a:lnTo>
                    <a:pt x="236" y="346"/>
                  </a:lnTo>
                  <a:lnTo>
                    <a:pt x="234" y="354"/>
                  </a:lnTo>
                  <a:lnTo>
                    <a:pt x="228" y="360"/>
                  </a:lnTo>
                  <a:lnTo>
                    <a:pt x="218" y="366"/>
                  </a:lnTo>
                  <a:lnTo>
                    <a:pt x="206" y="374"/>
                  </a:lnTo>
                  <a:lnTo>
                    <a:pt x="190" y="378"/>
                  </a:lnTo>
                  <a:lnTo>
                    <a:pt x="170" y="384"/>
                  </a:lnTo>
                  <a:lnTo>
                    <a:pt x="148" y="386"/>
                  </a:lnTo>
                  <a:lnTo>
                    <a:pt x="124" y="388"/>
                  </a:lnTo>
                  <a:lnTo>
                    <a:pt x="124" y="388"/>
                  </a:lnTo>
                  <a:lnTo>
                    <a:pt x="100" y="386"/>
                  </a:lnTo>
                  <a:lnTo>
                    <a:pt x="78" y="384"/>
                  </a:lnTo>
                  <a:lnTo>
                    <a:pt x="60" y="378"/>
                  </a:lnTo>
                  <a:lnTo>
                    <a:pt x="44" y="374"/>
                  </a:lnTo>
                  <a:lnTo>
                    <a:pt x="30" y="368"/>
                  </a:lnTo>
                  <a:lnTo>
                    <a:pt x="20" y="360"/>
                  </a:lnTo>
                  <a:lnTo>
                    <a:pt x="16" y="354"/>
                  </a:lnTo>
                  <a:lnTo>
                    <a:pt x="12" y="346"/>
                  </a:lnTo>
                  <a:lnTo>
                    <a:pt x="12" y="346"/>
                  </a:lnTo>
                  <a:lnTo>
                    <a:pt x="12" y="334"/>
                  </a:lnTo>
                  <a:lnTo>
                    <a:pt x="12" y="38"/>
                  </a:lnTo>
                  <a:lnTo>
                    <a:pt x="12" y="38"/>
                  </a:lnTo>
                  <a:lnTo>
                    <a:pt x="22" y="44"/>
                  </a:lnTo>
                  <a:lnTo>
                    <a:pt x="34" y="50"/>
                  </a:lnTo>
                  <a:lnTo>
                    <a:pt x="60" y="58"/>
                  </a:lnTo>
                  <a:lnTo>
                    <a:pt x="90" y="64"/>
                  </a:lnTo>
                  <a:lnTo>
                    <a:pt x="124" y="66"/>
                  </a:lnTo>
                  <a:lnTo>
                    <a:pt x="124" y="66"/>
                  </a:lnTo>
                  <a:lnTo>
                    <a:pt x="158" y="64"/>
                  </a:lnTo>
                  <a:lnTo>
                    <a:pt x="188" y="58"/>
                  </a:lnTo>
                  <a:lnTo>
                    <a:pt x="214" y="50"/>
                  </a:lnTo>
                  <a:lnTo>
                    <a:pt x="226" y="44"/>
                  </a:lnTo>
                  <a:lnTo>
                    <a:pt x="236" y="38"/>
                  </a:lnTo>
                  <a:close/>
                  <a:moveTo>
                    <a:pt x="248" y="0"/>
                  </a:moveTo>
                  <a:lnTo>
                    <a:pt x="248" y="0"/>
                  </a:lnTo>
                  <a:lnTo>
                    <a:pt x="248" y="6"/>
                  </a:lnTo>
                  <a:lnTo>
                    <a:pt x="246" y="10"/>
                  </a:lnTo>
                  <a:lnTo>
                    <a:pt x="238" y="20"/>
                  </a:lnTo>
                  <a:lnTo>
                    <a:pt x="226" y="30"/>
                  </a:lnTo>
                  <a:lnTo>
                    <a:pt x="212" y="38"/>
                  </a:lnTo>
                  <a:lnTo>
                    <a:pt x="194" y="44"/>
                  </a:lnTo>
                  <a:lnTo>
                    <a:pt x="172" y="50"/>
                  </a:lnTo>
                  <a:lnTo>
                    <a:pt x="150" y="52"/>
                  </a:lnTo>
                  <a:lnTo>
                    <a:pt x="124" y="54"/>
                  </a:lnTo>
                  <a:lnTo>
                    <a:pt x="124" y="54"/>
                  </a:lnTo>
                  <a:lnTo>
                    <a:pt x="100" y="52"/>
                  </a:lnTo>
                  <a:lnTo>
                    <a:pt x="76" y="50"/>
                  </a:lnTo>
                  <a:lnTo>
                    <a:pt x="56" y="44"/>
                  </a:lnTo>
                  <a:lnTo>
                    <a:pt x="36" y="38"/>
                  </a:lnTo>
                  <a:lnTo>
                    <a:pt x="22" y="30"/>
                  </a:lnTo>
                  <a:lnTo>
                    <a:pt x="10" y="20"/>
                  </a:lnTo>
                  <a:lnTo>
                    <a:pt x="4" y="10"/>
                  </a:lnTo>
                  <a:lnTo>
                    <a:pt x="2" y="6"/>
                  </a:lnTo>
                  <a:lnTo>
                    <a:pt x="0" y="0"/>
                  </a:lnTo>
                  <a:lnTo>
                    <a:pt x="0" y="346"/>
                  </a:lnTo>
                  <a:lnTo>
                    <a:pt x="0" y="346"/>
                  </a:lnTo>
                  <a:lnTo>
                    <a:pt x="0" y="346"/>
                  </a:lnTo>
                  <a:lnTo>
                    <a:pt x="0" y="346"/>
                  </a:lnTo>
                  <a:lnTo>
                    <a:pt x="0" y="346"/>
                  </a:lnTo>
                  <a:lnTo>
                    <a:pt x="2" y="352"/>
                  </a:lnTo>
                  <a:lnTo>
                    <a:pt x="4" y="356"/>
                  </a:lnTo>
                  <a:lnTo>
                    <a:pt x="10" y="366"/>
                  </a:lnTo>
                  <a:lnTo>
                    <a:pt x="22" y="376"/>
                  </a:lnTo>
                  <a:lnTo>
                    <a:pt x="36" y="384"/>
                  </a:lnTo>
                  <a:lnTo>
                    <a:pt x="56" y="390"/>
                  </a:lnTo>
                  <a:lnTo>
                    <a:pt x="76" y="396"/>
                  </a:lnTo>
                  <a:lnTo>
                    <a:pt x="100" y="398"/>
                  </a:lnTo>
                  <a:lnTo>
                    <a:pt x="124" y="400"/>
                  </a:lnTo>
                  <a:lnTo>
                    <a:pt x="124" y="400"/>
                  </a:lnTo>
                  <a:lnTo>
                    <a:pt x="150" y="398"/>
                  </a:lnTo>
                  <a:lnTo>
                    <a:pt x="172" y="396"/>
                  </a:lnTo>
                  <a:lnTo>
                    <a:pt x="194" y="390"/>
                  </a:lnTo>
                  <a:lnTo>
                    <a:pt x="212" y="384"/>
                  </a:lnTo>
                  <a:lnTo>
                    <a:pt x="226" y="376"/>
                  </a:lnTo>
                  <a:lnTo>
                    <a:pt x="238" y="366"/>
                  </a:lnTo>
                  <a:lnTo>
                    <a:pt x="246" y="356"/>
                  </a:lnTo>
                  <a:lnTo>
                    <a:pt x="248" y="352"/>
                  </a:lnTo>
                  <a:lnTo>
                    <a:pt x="248" y="346"/>
                  </a:lnTo>
                  <a:lnTo>
                    <a:pt x="248" y="346"/>
                  </a:lnTo>
                  <a:lnTo>
                    <a:pt x="248" y="346"/>
                  </a:lnTo>
                  <a:lnTo>
                    <a:pt x="248" y="346"/>
                  </a:lnTo>
                  <a:lnTo>
                    <a:pt x="248" y="0"/>
                  </a:lnTo>
                  <a:lnTo>
                    <a:pt x="24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 name="Freeform 36"/>
            <p:cNvSpPr>
              <a:spLocks/>
            </p:cNvSpPr>
            <p:nvPr/>
          </p:nvSpPr>
          <p:spPr bwMode="auto">
            <a:xfrm>
              <a:off x="11185525" y="857250"/>
              <a:ext cx="355600" cy="555625"/>
            </a:xfrm>
            <a:custGeom>
              <a:avLst/>
              <a:gdLst>
                <a:gd name="T0" fmla="*/ 224 w 224"/>
                <a:gd name="T1" fmla="*/ 0 h 350"/>
                <a:gd name="T2" fmla="*/ 224 w 224"/>
                <a:gd name="T3" fmla="*/ 296 h 350"/>
                <a:gd name="T4" fmla="*/ 224 w 224"/>
                <a:gd name="T5" fmla="*/ 296 h 350"/>
                <a:gd name="T6" fmla="*/ 224 w 224"/>
                <a:gd name="T7" fmla="*/ 308 h 350"/>
                <a:gd name="T8" fmla="*/ 224 w 224"/>
                <a:gd name="T9" fmla="*/ 308 h 350"/>
                <a:gd name="T10" fmla="*/ 224 w 224"/>
                <a:gd name="T11" fmla="*/ 308 h 350"/>
                <a:gd name="T12" fmla="*/ 222 w 224"/>
                <a:gd name="T13" fmla="*/ 316 h 350"/>
                <a:gd name="T14" fmla="*/ 216 w 224"/>
                <a:gd name="T15" fmla="*/ 322 h 350"/>
                <a:gd name="T16" fmla="*/ 206 w 224"/>
                <a:gd name="T17" fmla="*/ 328 h 350"/>
                <a:gd name="T18" fmla="*/ 194 w 224"/>
                <a:gd name="T19" fmla="*/ 336 h 350"/>
                <a:gd name="T20" fmla="*/ 178 w 224"/>
                <a:gd name="T21" fmla="*/ 340 h 350"/>
                <a:gd name="T22" fmla="*/ 158 w 224"/>
                <a:gd name="T23" fmla="*/ 346 h 350"/>
                <a:gd name="T24" fmla="*/ 136 w 224"/>
                <a:gd name="T25" fmla="*/ 348 h 350"/>
                <a:gd name="T26" fmla="*/ 112 w 224"/>
                <a:gd name="T27" fmla="*/ 350 h 350"/>
                <a:gd name="T28" fmla="*/ 112 w 224"/>
                <a:gd name="T29" fmla="*/ 350 h 350"/>
                <a:gd name="T30" fmla="*/ 88 w 224"/>
                <a:gd name="T31" fmla="*/ 348 h 350"/>
                <a:gd name="T32" fmla="*/ 66 w 224"/>
                <a:gd name="T33" fmla="*/ 346 h 350"/>
                <a:gd name="T34" fmla="*/ 48 w 224"/>
                <a:gd name="T35" fmla="*/ 340 h 350"/>
                <a:gd name="T36" fmla="*/ 32 w 224"/>
                <a:gd name="T37" fmla="*/ 336 h 350"/>
                <a:gd name="T38" fmla="*/ 18 w 224"/>
                <a:gd name="T39" fmla="*/ 330 h 350"/>
                <a:gd name="T40" fmla="*/ 8 w 224"/>
                <a:gd name="T41" fmla="*/ 322 h 350"/>
                <a:gd name="T42" fmla="*/ 4 w 224"/>
                <a:gd name="T43" fmla="*/ 316 h 350"/>
                <a:gd name="T44" fmla="*/ 0 w 224"/>
                <a:gd name="T45" fmla="*/ 308 h 350"/>
                <a:gd name="T46" fmla="*/ 0 w 224"/>
                <a:gd name="T47" fmla="*/ 308 h 350"/>
                <a:gd name="T48" fmla="*/ 0 w 224"/>
                <a:gd name="T49" fmla="*/ 296 h 350"/>
                <a:gd name="T50" fmla="*/ 0 w 224"/>
                <a:gd name="T51" fmla="*/ 0 h 350"/>
                <a:gd name="T52" fmla="*/ 0 w 224"/>
                <a:gd name="T53" fmla="*/ 0 h 350"/>
                <a:gd name="T54" fmla="*/ 10 w 224"/>
                <a:gd name="T55" fmla="*/ 6 h 350"/>
                <a:gd name="T56" fmla="*/ 22 w 224"/>
                <a:gd name="T57" fmla="*/ 12 h 350"/>
                <a:gd name="T58" fmla="*/ 48 w 224"/>
                <a:gd name="T59" fmla="*/ 20 h 350"/>
                <a:gd name="T60" fmla="*/ 78 w 224"/>
                <a:gd name="T61" fmla="*/ 26 h 350"/>
                <a:gd name="T62" fmla="*/ 112 w 224"/>
                <a:gd name="T63" fmla="*/ 28 h 350"/>
                <a:gd name="T64" fmla="*/ 112 w 224"/>
                <a:gd name="T65" fmla="*/ 28 h 350"/>
                <a:gd name="T66" fmla="*/ 146 w 224"/>
                <a:gd name="T67" fmla="*/ 26 h 350"/>
                <a:gd name="T68" fmla="*/ 176 w 224"/>
                <a:gd name="T69" fmla="*/ 20 h 350"/>
                <a:gd name="T70" fmla="*/ 202 w 224"/>
                <a:gd name="T71" fmla="*/ 12 h 350"/>
                <a:gd name="T72" fmla="*/ 214 w 224"/>
                <a:gd name="T73" fmla="*/ 6 h 350"/>
                <a:gd name="T74" fmla="*/ 224 w 224"/>
                <a:gd name="T7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350">
                  <a:moveTo>
                    <a:pt x="224" y="0"/>
                  </a:moveTo>
                  <a:lnTo>
                    <a:pt x="224" y="296"/>
                  </a:lnTo>
                  <a:lnTo>
                    <a:pt x="224" y="296"/>
                  </a:lnTo>
                  <a:lnTo>
                    <a:pt x="224" y="308"/>
                  </a:lnTo>
                  <a:lnTo>
                    <a:pt x="224" y="308"/>
                  </a:lnTo>
                  <a:lnTo>
                    <a:pt x="224" y="308"/>
                  </a:lnTo>
                  <a:lnTo>
                    <a:pt x="222" y="316"/>
                  </a:lnTo>
                  <a:lnTo>
                    <a:pt x="216" y="322"/>
                  </a:lnTo>
                  <a:lnTo>
                    <a:pt x="206" y="328"/>
                  </a:lnTo>
                  <a:lnTo>
                    <a:pt x="194" y="336"/>
                  </a:lnTo>
                  <a:lnTo>
                    <a:pt x="178" y="340"/>
                  </a:lnTo>
                  <a:lnTo>
                    <a:pt x="158" y="346"/>
                  </a:lnTo>
                  <a:lnTo>
                    <a:pt x="136" y="348"/>
                  </a:lnTo>
                  <a:lnTo>
                    <a:pt x="112" y="350"/>
                  </a:lnTo>
                  <a:lnTo>
                    <a:pt x="112" y="350"/>
                  </a:lnTo>
                  <a:lnTo>
                    <a:pt x="88" y="348"/>
                  </a:lnTo>
                  <a:lnTo>
                    <a:pt x="66" y="346"/>
                  </a:lnTo>
                  <a:lnTo>
                    <a:pt x="48" y="340"/>
                  </a:lnTo>
                  <a:lnTo>
                    <a:pt x="32" y="336"/>
                  </a:lnTo>
                  <a:lnTo>
                    <a:pt x="18" y="330"/>
                  </a:lnTo>
                  <a:lnTo>
                    <a:pt x="8" y="322"/>
                  </a:lnTo>
                  <a:lnTo>
                    <a:pt x="4" y="316"/>
                  </a:lnTo>
                  <a:lnTo>
                    <a:pt x="0" y="308"/>
                  </a:lnTo>
                  <a:lnTo>
                    <a:pt x="0" y="308"/>
                  </a:lnTo>
                  <a:lnTo>
                    <a:pt x="0" y="296"/>
                  </a:lnTo>
                  <a:lnTo>
                    <a:pt x="0" y="0"/>
                  </a:lnTo>
                  <a:lnTo>
                    <a:pt x="0" y="0"/>
                  </a:lnTo>
                  <a:lnTo>
                    <a:pt x="10" y="6"/>
                  </a:lnTo>
                  <a:lnTo>
                    <a:pt x="22" y="12"/>
                  </a:lnTo>
                  <a:lnTo>
                    <a:pt x="48" y="20"/>
                  </a:lnTo>
                  <a:lnTo>
                    <a:pt x="78" y="26"/>
                  </a:lnTo>
                  <a:lnTo>
                    <a:pt x="112" y="28"/>
                  </a:lnTo>
                  <a:lnTo>
                    <a:pt x="112" y="28"/>
                  </a:lnTo>
                  <a:lnTo>
                    <a:pt x="146" y="26"/>
                  </a:lnTo>
                  <a:lnTo>
                    <a:pt x="176" y="20"/>
                  </a:lnTo>
                  <a:lnTo>
                    <a:pt x="202" y="12"/>
                  </a:lnTo>
                  <a:lnTo>
                    <a:pt x="214" y="6"/>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9" name="Freeform 37"/>
            <p:cNvSpPr>
              <a:spLocks/>
            </p:cNvSpPr>
            <p:nvPr/>
          </p:nvSpPr>
          <p:spPr bwMode="auto">
            <a:xfrm>
              <a:off x="11166475" y="796925"/>
              <a:ext cx="393700" cy="635000"/>
            </a:xfrm>
            <a:custGeom>
              <a:avLst/>
              <a:gdLst>
                <a:gd name="T0" fmla="*/ 248 w 248"/>
                <a:gd name="T1" fmla="*/ 0 h 400"/>
                <a:gd name="T2" fmla="*/ 248 w 248"/>
                <a:gd name="T3" fmla="*/ 0 h 400"/>
                <a:gd name="T4" fmla="*/ 248 w 248"/>
                <a:gd name="T5" fmla="*/ 6 h 400"/>
                <a:gd name="T6" fmla="*/ 246 w 248"/>
                <a:gd name="T7" fmla="*/ 10 h 400"/>
                <a:gd name="T8" fmla="*/ 238 w 248"/>
                <a:gd name="T9" fmla="*/ 20 h 400"/>
                <a:gd name="T10" fmla="*/ 226 w 248"/>
                <a:gd name="T11" fmla="*/ 30 h 400"/>
                <a:gd name="T12" fmla="*/ 212 w 248"/>
                <a:gd name="T13" fmla="*/ 38 h 400"/>
                <a:gd name="T14" fmla="*/ 194 w 248"/>
                <a:gd name="T15" fmla="*/ 44 h 400"/>
                <a:gd name="T16" fmla="*/ 172 w 248"/>
                <a:gd name="T17" fmla="*/ 50 h 400"/>
                <a:gd name="T18" fmla="*/ 150 w 248"/>
                <a:gd name="T19" fmla="*/ 52 h 400"/>
                <a:gd name="T20" fmla="*/ 124 w 248"/>
                <a:gd name="T21" fmla="*/ 54 h 400"/>
                <a:gd name="T22" fmla="*/ 124 w 248"/>
                <a:gd name="T23" fmla="*/ 54 h 400"/>
                <a:gd name="T24" fmla="*/ 100 w 248"/>
                <a:gd name="T25" fmla="*/ 52 h 400"/>
                <a:gd name="T26" fmla="*/ 76 w 248"/>
                <a:gd name="T27" fmla="*/ 50 h 400"/>
                <a:gd name="T28" fmla="*/ 56 w 248"/>
                <a:gd name="T29" fmla="*/ 44 h 400"/>
                <a:gd name="T30" fmla="*/ 36 w 248"/>
                <a:gd name="T31" fmla="*/ 38 h 400"/>
                <a:gd name="T32" fmla="*/ 22 w 248"/>
                <a:gd name="T33" fmla="*/ 30 h 400"/>
                <a:gd name="T34" fmla="*/ 10 w 248"/>
                <a:gd name="T35" fmla="*/ 20 h 400"/>
                <a:gd name="T36" fmla="*/ 4 w 248"/>
                <a:gd name="T37" fmla="*/ 10 h 400"/>
                <a:gd name="T38" fmla="*/ 2 w 248"/>
                <a:gd name="T39" fmla="*/ 6 h 400"/>
                <a:gd name="T40" fmla="*/ 0 w 248"/>
                <a:gd name="T41" fmla="*/ 0 h 400"/>
                <a:gd name="T42" fmla="*/ 0 w 248"/>
                <a:gd name="T43" fmla="*/ 346 h 400"/>
                <a:gd name="T44" fmla="*/ 0 w 248"/>
                <a:gd name="T45" fmla="*/ 346 h 400"/>
                <a:gd name="T46" fmla="*/ 0 w 248"/>
                <a:gd name="T47" fmla="*/ 346 h 400"/>
                <a:gd name="T48" fmla="*/ 0 w 248"/>
                <a:gd name="T49" fmla="*/ 346 h 400"/>
                <a:gd name="T50" fmla="*/ 0 w 248"/>
                <a:gd name="T51" fmla="*/ 346 h 400"/>
                <a:gd name="T52" fmla="*/ 2 w 248"/>
                <a:gd name="T53" fmla="*/ 352 h 400"/>
                <a:gd name="T54" fmla="*/ 4 w 248"/>
                <a:gd name="T55" fmla="*/ 356 h 400"/>
                <a:gd name="T56" fmla="*/ 10 w 248"/>
                <a:gd name="T57" fmla="*/ 366 h 400"/>
                <a:gd name="T58" fmla="*/ 22 w 248"/>
                <a:gd name="T59" fmla="*/ 376 h 400"/>
                <a:gd name="T60" fmla="*/ 36 w 248"/>
                <a:gd name="T61" fmla="*/ 384 h 400"/>
                <a:gd name="T62" fmla="*/ 56 w 248"/>
                <a:gd name="T63" fmla="*/ 390 h 400"/>
                <a:gd name="T64" fmla="*/ 76 w 248"/>
                <a:gd name="T65" fmla="*/ 396 h 400"/>
                <a:gd name="T66" fmla="*/ 100 w 248"/>
                <a:gd name="T67" fmla="*/ 398 h 400"/>
                <a:gd name="T68" fmla="*/ 124 w 248"/>
                <a:gd name="T69" fmla="*/ 400 h 400"/>
                <a:gd name="T70" fmla="*/ 124 w 248"/>
                <a:gd name="T71" fmla="*/ 400 h 400"/>
                <a:gd name="T72" fmla="*/ 150 w 248"/>
                <a:gd name="T73" fmla="*/ 398 h 400"/>
                <a:gd name="T74" fmla="*/ 172 w 248"/>
                <a:gd name="T75" fmla="*/ 396 h 400"/>
                <a:gd name="T76" fmla="*/ 194 w 248"/>
                <a:gd name="T77" fmla="*/ 390 h 400"/>
                <a:gd name="T78" fmla="*/ 212 w 248"/>
                <a:gd name="T79" fmla="*/ 384 h 400"/>
                <a:gd name="T80" fmla="*/ 226 w 248"/>
                <a:gd name="T81" fmla="*/ 376 h 400"/>
                <a:gd name="T82" fmla="*/ 238 w 248"/>
                <a:gd name="T83" fmla="*/ 366 h 400"/>
                <a:gd name="T84" fmla="*/ 246 w 248"/>
                <a:gd name="T85" fmla="*/ 356 h 400"/>
                <a:gd name="T86" fmla="*/ 248 w 248"/>
                <a:gd name="T87" fmla="*/ 352 h 400"/>
                <a:gd name="T88" fmla="*/ 248 w 248"/>
                <a:gd name="T89" fmla="*/ 346 h 400"/>
                <a:gd name="T90" fmla="*/ 248 w 248"/>
                <a:gd name="T91" fmla="*/ 346 h 400"/>
                <a:gd name="T92" fmla="*/ 248 w 248"/>
                <a:gd name="T93" fmla="*/ 346 h 400"/>
                <a:gd name="T94" fmla="*/ 248 w 248"/>
                <a:gd name="T95" fmla="*/ 346 h 400"/>
                <a:gd name="T96" fmla="*/ 248 w 248"/>
                <a:gd name="T97" fmla="*/ 0 h 400"/>
                <a:gd name="T98" fmla="*/ 248 w 248"/>
                <a:gd name="T9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400">
                  <a:moveTo>
                    <a:pt x="248" y="0"/>
                  </a:moveTo>
                  <a:lnTo>
                    <a:pt x="248" y="0"/>
                  </a:lnTo>
                  <a:lnTo>
                    <a:pt x="248" y="6"/>
                  </a:lnTo>
                  <a:lnTo>
                    <a:pt x="246" y="10"/>
                  </a:lnTo>
                  <a:lnTo>
                    <a:pt x="238" y="20"/>
                  </a:lnTo>
                  <a:lnTo>
                    <a:pt x="226" y="30"/>
                  </a:lnTo>
                  <a:lnTo>
                    <a:pt x="212" y="38"/>
                  </a:lnTo>
                  <a:lnTo>
                    <a:pt x="194" y="44"/>
                  </a:lnTo>
                  <a:lnTo>
                    <a:pt x="172" y="50"/>
                  </a:lnTo>
                  <a:lnTo>
                    <a:pt x="150" y="52"/>
                  </a:lnTo>
                  <a:lnTo>
                    <a:pt x="124" y="54"/>
                  </a:lnTo>
                  <a:lnTo>
                    <a:pt x="124" y="54"/>
                  </a:lnTo>
                  <a:lnTo>
                    <a:pt x="100" y="52"/>
                  </a:lnTo>
                  <a:lnTo>
                    <a:pt x="76" y="50"/>
                  </a:lnTo>
                  <a:lnTo>
                    <a:pt x="56" y="44"/>
                  </a:lnTo>
                  <a:lnTo>
                    <a:pt x="36" y="38"/>
                  </a:lnTo>
                  <a:lnTo>
                    <a:pt x="22" y="30"/>
                  </a:lnTo>
                  <a:lnTo>
                    <a:pt x="10" y="20"/>
                  </a:lnTo>
                  <a:lnTo>
                    <a:pt x="4" y="10"/>
                  </a:lnTo>
                  <a:lnTo>
                    <a:pt x="2" y="6"/>
                  </a:lnTo>
                  <a:lnTo>
                    <a:pt x="0" y="0"/>
                  </a:lnTo>
                  <a:lnTo>
                    <a:pt x="0" y="346"/>
                  </a:lnTo>
                  <a:lnTo>
                    <a:pt x="0" y="346"/>
                  </a:lnTo>
                  <a:lnTo>
                    <a:pt x="0" y="346"/>
                  </a:lnTo>
                  <a:lnTo>
                    <a:pt x="0" y="346"/>
                  </a:lnTo>
                  <a:lnTo>
                    <a:pt x="0" y="346"/>
                  </a:lnTo>
                  <a:lnTo>
                    <a:pt x="2" y="352"/>
                  </a:lnTo>
                  <a:lnTo>
                    <a:pt x="4" y="356"/>
                  </a:lnTo>
                  <a:lnTo>
                    <a:pt x="10" y="366"/>
                  </a:lnTo>
                  <a:lnTo>
                    <a:pt x="22" y="376"/>
                  </a:lnTo>
                  <a:lnTo>
                    <a:pt x="36" y="384"/>
                  </a:lnTo>
                  <a:lnTo>
                    <a:pt x="56" y="390"/>
                  </a:lnTo>
                  <a:lnTo>
                    <a:pt x="76" y="396"/>
                  </a:lnTo>
                  <a:lnTo>
                    <a:pt x="100" y="398"/>
                  </a:lnTo>
                  <a:lnTo>
                    <a:pt x="124" y="400"/>
                  </a:lnTo>
                  <a:lnTo>
                    <a:pt x="124" y="400"/>
                  </a:lnTo>
                  <a:lnTo>
                    <a:pt x="150" y="398"/>
                  </a:lnTo>
                  <a:lnTo>
                    <a:pt x="172" y="396"/>
                  </a:lnTo>
                  <a:lnTo>
                    <a:pt x="194" y="390"/>
                  </a:lnTo>
                  <a:lnTo>
                    <a:pt x="212" y="384"/>
                  </a:lnTo>
                  <a:lnTo>
                    <a:pt x="226" y="376"/>
                  </a:lnTo>
                  <a:lnTo>
                    <a:pt x="238" y="366"/>
                  </a:lnTo>
                  <a:lnTo>
                    <a:pt x="246" y="356"/>
                  </a:lnTo>
                  <a:lnTo>
                    <a:pt x="248" y="352"/>
                  </a:lnTo>
                  <a:lnTo>
                    <a:pt x="248" y="346"/>
                  </a:lnTo>
                  <a:lnTo>
                    <a:pt x="248" y="346"/>
                  </a:lnTo>
                  <a:lnTo>
                    <a:pt x="248" y="346"/>
                  </a:lnTo>
                  <a:lnTo>
                    <a:pt x="248" y="346"/>
                  </a:lnTo>
                  <a:lnTo>
                    <a:pt x="248" y="0"/>
                  </a:lnTo>
                  <a:lnTo>
                    <a:pt x="2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0" name="Freeform 38"/>
            <p:cNvSpPr>
              <a:spLocks/>
            </p:cNvSpPr>
            <p:nvPr/>
          </p:nvSpPr>
          <p:spPr bwMode="auto">
            <a:xfrm>
              <a:off x="11560175" y="7969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1" name="Freeform 39"/>
            <p:cNvSpPr>
              <a:spLocks/>
            </p:cNvSpPr>
            <p:nvPr/>
          </p:nvSpPr>
          <p:spPr bwMode="auto">
            <a:xfrm>
              <a:off x="11166475" y="7969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2" name="Freeform 40"/>
            <p:cNvSpPr>
              <a:spLocks/>
            </p:cNvSpPr>
            <p:nvPr/>
          </p:nvSpPr>
          <p:spPr bwMode="auto">
            <a:xfrm>
              <a:off x="11258550" y="6921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23" name="Group 17"/>
          <p:cNvGrpSpPr>
            <a:grpSpLocks noChangeAspect="1"/>
          </p:cNvGrpSpPr>
          <p:nvPr/>
        </p:nvGrpSpPr>
        <p:grpSpPr bwMode="auto">
          <a:xfrm>
            <a:off x="2489273" y="4664827"/>
            <a:ext cx="458276" cy="389066"/>
            <a:chOff x="1806" y="2346"/>
            <a:chExt cx="959" cy="794"/>
          </a:xfrm>
          <a:solidFill>
            <a:schemeClr val="tx2"/>
          </a:solidFill>
        </p:grpSpPr>
        <p:sp>
          <p:nvSpPr>
            <p:cNvPr id="224" name="Oval 18"/>
            <p:cNvSpPr>
              <a:spLocks noChangeArrowheads="1"/>
            </p:cNvSpPr>
            <p:nvPr/>
          </p:nvSpPr>
          <p:spPr bwMode="auto">
            <a:xfrm>
              <a:off x="1858" y="2551"/>
              <a:ext cx="229" cy="10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5" name="Oval 19"/>
            <p:cNvSpPr>
              <a:spLocks noChangeArrowheads="1"/>
            </p:cNvSpPr>
            <p:nvPr/>
          </p:nvSpPr>
          <p:spPr bwMode="auto">
            <a:xfrm>
              <a:off x="2484" y="2551"/>
              <a:ext cx="227" cy="10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6" name="Freeform 20"/>
            <p:cNvSpPr>
              <a:spLocks noEditPoints="1"/>
            </p:cNvSpPr>
            <p:nvPr/>
          </p:nvSpPr>
          <p:spPr bwMode="auto">
            <a:xfrm>
              <a:off x="1806" y="2478"/>
              <a:ext cx="959" cy="662"/>
            </a:xfrm>
            <a:custGeom>
              <a:avLst/>
              <a:gdLst>
                <a:gd name="T0" fmla="*/ 378 w 403"/>
                <a:gd name="T1" fmla="*/ 64 h 278"/>
                <a:gd name="T2" fmla="*/ 287 w 403"/>
                <a:gd name="T3" fmla="*/ 64 h 278"/>
                <a:gd name="T4" fmla="*/ 277 w 403"/>
                <a:gd name="T5" fmla="*/ 0 h 278"/>
                <a:gd name="T6" fmla="*/ 125 w 403"/>
                <a:gd name="T7" fmla="*/ 0 h 278"/>
                <a:gd name="T8" fmla="*/ 115 w 403"/>
                <a:gd name="T9" fmla="*/ 64 h 278"/>
                <a:gd name="T10" fmla="*/ 25 w 403"/>
                <a:gd name="T11" fmla="*/ 64 h 278"/>
                <a:gd name="T12" fmla="*/ 0 w 403"/>
                <a:gd name="T13" fmla="*/ 204 h 278"/>
                <a:gd name="T14" fmla="*/ 85 w 403"/>
                <a:gd name="T15" fmla="*/ 230 h 278"/>
                <a:gd name="T16" fmla="*/ 201 w 403"/>
                <a:gd name="T17" fmla="*/ 278 h 278"/>
                <a:gd name="T18" fmla="*/ 317 w 403"/>
                <a:gd name="T19" fmla="*/ 230 h 278"/>
                <a:gd name="T20" fmla="*/ 403 w 403"/>
                <a:gd name="T21" fmla="*/ 204 h 278"/>
                <a:gd name="T22" fmla="*/ 88 w 403"/>
                <a:gd name="T23" fmla="*/ 221 h 278"/>
                <a:gd name="T24" fmla="*/ 8 w 403"/>
                <a:gd name="T25" fmla="*/ 205 h 278"/>
                <a:gd name="T26" fmla="*/ 15 w 403"/>
                <a:gd name="T27" fmla="*/ 184 h 278"/>
                <a:gd name="T28" fmla="*/ 70 w 403"/>
                <a:gd name="T29" fmla="*/ 86 h 278"/>
                <a:gd name="T30" fmla="*/ 113 w 403"/>
                <a:gd name="T31" fmla="*/ 155 h 278"/>
                <a:gd name="T32" fmla="*/ 201 w 403"/>
                <a:gd name="T33" fmla="*/ 270 h 278"/>
                <a:gd name="T34" fmla="*/ 94 w 403"/>
                <a:gd name="T35" fmla="*/ 229 h 278"/>
                <a:gd name="T36" fmla="*/ 95 w 403"/>
                <a:gd name="T37" fmla="*/ 224 h 278"/>
                <a:gd name="T38" fmla="*/ 105 w 403"/>
                <a:gd name="T39" fmla="*/ 199 h 278"/>
                <a:gd name="T40" fmla="*/ 120 w 403"/>
                <a:gd name="T41" fmla="*/ 161 h 278"/>
                <a:gd name="T42" fmla="*/ 136 w 403"/>
                <a:gd name="T43" fmla="*/ 18 h 278"/>
                <a:gd name="T44" fmla="*/ 267 w 403"/>
                <a:gd name="T45" fmla="*/ 18 h 278"/>
                <a:gd name="T46" fmla="*/ 283 w 403"/>
                <a:gd name="T47" fmla="*/ 161 h 278"/>
                <a:gd name="T48" fmla="*/ 297 w 403"/>
                <a:gd name="T49" fmla="*/ 199 h 278"/>
                <a:gd name="T50" fmla="*/ 307 w 403"/>
                <a:gd name="T51" fmla="*/ 224 h 278"/>
                <a:gd name="T52" fmla="*/ 308 w 403"/>
                <a:gd name="T53" fmla="*/ 229 h 278"/>
                <a:gd name="T54" fmla="*/ 201 w 403"/>
                <a:gd name="T55" fmla="*/ 270 h 278"/>
                <a:gd name="T56" fmla="*/ 314 w 403"/>
                <a:gd name="T57" fmla="*/ 221 h 278"/>
                <a:gd name="T58" fmla="*/ 297 w 403"/>
                <a:gd name="T59" fmla="*/ 80 h 278"/>
                <a:gd name="T60" fmla="*/ 368 w 403"/>
                <a:gd name="T61" fmla="*/ 80 h 278"/>
                <a:gd name="T62" fmla="*/ 393 w 403"/>
                <a:gd name="T63" fmla="*/ 200 h 278"/>
                <a:gd name="T64" fmla="*/ 333 w 403"/>
                <a:gd name="T65" fmla="*/ 22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278">
                  <a:moveTo>
                    <a:pt x="400" y="197"/>
                  </a:moveTo>
                  <a:cubicBezTo>
                    <a:pt x="393" y="173"/>
                    <a:pt x="367" y="132"/>
                    <a:pt x="378" y="64"/>
                  </a:cubicBezTo>
                  <a:cubicBezTo>
                    <a:pt x="371" y="72"/>
                    <a:pt x="354" y="78"/>
                    <a:pt x="333" y="78"/>
                  </a:cubicBezTo>
                  <a:cubicBezTo>
                    <a:pt x="311" y="78"/>
                    <a:pt x="294" y="72"/>
                    <a:pt x="287" y="64"/>
                  </a:cubicBezTo>
                  <a:cubicBezTo>
                    <a:pt x="292" y="95"/>
                    <a:pt x="290" y="120"/>
                    <a:pt x="285" y="140"/>
                  </a:cubicBezTo>
                  <a:cubicBezTo>
                    <a:pt x="274" y="104"/>
                    <a:pt x="268" y="58"/>
                    <a:pt x="277" y="0"/>
                  </a:cubicBezTo>
                  <a:cubicBezTo>
                    <a:pt x="266" y="14"/>
                    <a:pt x="236" y="23"/>
                    <a:pt x="201" y="23"/>
                  </a:cubicBezTo>
                  <a:cubicBezTo>
                    <a:pt x="166" y="23"/>
                    <a:pt x="136" y="14"/>
                    <a:pt x="125" y="0"/>
                  </a:cubicBezTo>
                  <a:cubicBezTo>
                    <a:pt x="135" y="58"/>
                    <a:pt x="128" y="104"/>
                    <a:pt x="118" y="140"/>
                  </a:cubicBezTo>
                  <a:cubicBezTo>
                    <a:pt x="113" y="120"/>
                    <a:pt x="110" y="95"/>
                    <a:pt x="115" y="64"/>
                  </a:cubicBezTo>
                  <a:cubicBezTo>
                    <a:pt x="109" y="72"/>
                    <a:pt x="91" y="78"/>
                    <a:pt x="70" y="78"/>
                  </a:cubicBezTo>
                  <a:cubicBezTo>
                    <a:pt x="49" y="78"/>
                    <a:pt x="31" y="72"/>
                    <a:pt x="25" y="64"/>
                  </a:cubicBezTo>
                  <a:cubicBezTo>
                    <a:pt x="36" y="132"/>
                    <a:pt x="10" y="173"/>
                    <a:pt x="2" y="197"/>
                  </a:cubicBezTo>
                  <a:cubicBezTo>
                    <a:pt x="1" y="201"/>
                    <a:pt x="0" y="204"/>
                    <a:pt x="0" y="204"/>
                  </a:cubicBezTo>
                  <a:cubicBezTo>
                    <a:pt x="0" y="218"/>
                    <a:pt x="31" y="230"/>
                    <a:pt x="70" y="230"/>
                  </a:cubicBezTo>
                  <a:cubicBezTo>
                    <a:pt x="75" y="230"/>
                    <a:pt x="80" y="230"/>
                    <a:pt x="85" y="230"/>
                  </a:cubicBezTo>
                  <a:cubicBezTo>
                    <a:pt x="84" y="232"/>
                    <a:pt x="84" y="234"/>
                    <a:pt x="84" y="234"/>
                  </a:cubicBezTo>
                  <a:cubicBezTo>
                    <a:pt x="84" y="258"/>
                    <a:pt x="136" y="278"/>
                    <a:pt x="201" y="278"/>
                  </a:cubicBezTo>
                  <a:cubicBezTo>
                    <a:pt x="266" y="278"/>
                    <a:pt x="319" y="258"/>
                    <a:pt x="319" y="234"/>
                  </a:cubicBezTo>
                  <a:cubicBezTo>
                    <a:pt x="319" y="234"/>
                    <a:pt x="318" y="232"/>
                    <a:pt x="317" y="230"/>
                  </a:cubicBezTo>
                  <a:cubicBezTo>
                    <a:pt x="322" y="230"/>
                    <a:pt x="327" y="230"/>
                    <a:pt x="333" y="230"/>
                  </a:cubicBezTo>
                  <a:cubicBezTo>
                    <a:pt x="371" y="230"/>
                    <a:pt x="403" y="218"/>
                    <a:pt x="403" y="204"/>
                  </a:cubicBezTo>
                  <a:cubicBezTo>
                    <a:pt x="403" y="204"/>
                    <a:pt x="402" y="201"/>
                    <a:pt x="400" y="197"/>
                  </a:cubicBezTo>
                  <a:close/>
                  <a:moveTo>
                    <a:pt x="88" y="221"/>
                  </a:moveTo>
                  <a:cubicBezTo>
                    <a:pt x="82" y="222"/>
                    <a:pt x="76" y="222"/>
                    <a:pt x="70" y="222"/>
                  </a:cubicBezTo>
                  <a:cubicBezTo>
                    <a:pt x="33" y="222"/>
                    <a:pt x="10" y="211"/>
                    <a:pt x="8" y="205"/>
                  </a:cubicBezTo>
                  <a:cubicBezTo>
                    <a:pt x="8" y="203"/>
                    <a:pt x="9" y="202"/>
                    <a:pt x="10" y="200"/>
                  </a:cubicBezTo>
                  <a:cubicBezTo>
                    <a:pt x="11" y="195"/>
                    <a:pt x="13" y="190"/>
                    <a:pt x="15" y="184"/>
                  </a:cubicBezTo>
                  <a:cubicBezTo>
                    <a:pt x="25" y="161"/>
                    <a:pt x="38" y="128"/>
                    <a:pt x="35" y="80"/>
                  </a:cubicBezTo>
                  <a:cubicBezTo>
                    <a:pt x="44" y="84"/>
                    <a:pt x="57" y="86"/>
                    <a:pt x="70" y="86"/>
                  </a:cubicBezTo>
                  <a:cubicBezTo>
                    <a:pt x="83" y="86"/>
                    <a:pt x="96" y="84"/>
                    <a:pt x="105" y="80"/>
                  </a:cubicBezTo>
                  <a:cubicBezTo>
                    <a:pt x="103" y="110"/>
                    <a:pt x="107" y="135"/>
                    <a:pt x="113" y="155"/>
                  </a:cubicBezTo>
                  <a:cubicBezTo>
                    <a:pt x="104" y="182"/>
                    <a:pt x="94" y="204"/>
                    <a:pt x="88" y="221"/>
                  </a:cubicBezTo>
                  <a:close/>
                  <a:moveTo>
                    <a:pt x="201" y="270"/>
                  </a:moveTo>
                  <a:cubicBezTo>
                    <a:pt x="135" y="270"/>
                    <a:pt x="94" y="250"/>
                    <a:pt x="92" y="235"/>
                  </a:cubicBezTo>
                  <a:cubicBezTo>
                    <a:pt x="92" y="234"/>
                    <a:pt x="93" y="231"/>
                    <a:pt x="94" y="229"/>
                  </a:cubicBezTo>
                  <a:cubicBezTo>
                    <a:pt x="94" y="228"/>
                    <a:pt x="95" y="226"/>
                    <a:pt x="95" y="225"/>
                  </a:cubicBezTo>
                  <a:cubicBezTo>
                    <a:pt x="95" y="225"/>
                    <a:pt x="95" y="225"/>
                    <a:pt x="95" y="224"/>
                  </a:cubicBezTo>
                  <a:cubicBezTo>
                    <a:pt x="96" y="223"/>
                    <a:pt x="96" y="222"/>
                    <a:pt x="97" y="220"/>
                  </a:cubicBezTo>
                  <a:cubicBezTo>
                    <a:pt x="99" y="214"/>
                    <a:pt x="102" y="207"/>
                    <a:pt x="105" y="199"/>
                  </a:cubicBezTo>
                  <a:cubicBezTo>
                    <a:pt x="109" y="190"/>
                    <a:pt x="113" y="179"/>
                    <a:pt x="118" y="167"/>
                  </a:cubicBezTo>
                  <a:cubicBezTo>
                    <a:pt x="118" y="165"/>
                    <a:pt x="119" y="163"/>
                    <a:pt x="120" y="161"/>
                  </a:cubicBezTo>
                  <a:cubicBezTo>
                    <a:pt x="120" y="159"/>
                    <a:pt x="121" y="157"/>
                    <a:pt x="122" y="155"/>
                  </a:cubicBezTo>
                  <a:cubicBezTo>
                    <a:pt x="133" y="119"/>
                    <a:pt x="142" y="75"/>
                    <a:pt x="136" y="18"/>
                  </a:cubicBezTo>
                  <a:cubicBezTo>
                    <a:pt x="152" y="26"/>
                    <a:pt x="175" y="31"/>
                    <a:pt x="201" y="31"/>
                  </a:cubicBezTo>
                  <a:cubicBezTo>
                    <a:pt x="227" y="31"/>
                    <a:pt x="250" y="26"/>
                    <a:pt x="267" y="18"/>
                  </a:cubicBezTo>
                  <a:cubicBezTo>
                    <a:pt x="260" y="75"/>
                    <a:pt x="269" y="119"/>
                    <a:pt x="281" y="155"/>
                  </a:cubicBezTo>
                  <a:cubicBezTo>
                    <a:pt x="281" y="157"/>
                    <a:pt x="282" y="159"/>
                    <a:pt x="283" y="161"/>
                  </a:cubicBezTo>
                  <a:cubicBezTo>
                    <a:pt x="283" y="163"/>
                    <a:pt x="284" y="165"/>
                    <a:pt x="285" y="167"/>
                  </a:cubicBezTo>
                  <a:cubicBezTo>
                    <a:pt x="289" y="179"/>
                    <a:pt x="293" y="190"/>
                    <a:pt x="297" y="199"/>
                  </a:cubicBezTo>
                  <a:cubicBezTo>
                    <a:pt x="300" y="207"/>
                    <a:pt x="303" y="214"/>
                    <a:pt x="305" y="220"/>
                  </a:cubicBezTo>
                  <a:cubicBezTo>
                    <a:pt x="306" y="222"/>
                    <a:pt x="307" y="223"/>
                    <a:pt x="307" y="224"/>
                  </a:cubicBezTo>
                  <a:cubicBezTo>
                    <a:pt x="307" y="225"/>
                    <a:pt x="307" y="225"/>
                    <a:pt x="307" y="225"/>
                  </a:cubicBezTo>
                  <a:cubicBezTo>
                    <a:pt x="308" y="226"/>
                    <a:pt x="308" y="228"/>
                    <a:pt x="308" y="229"/>
                  </a:cubicBezTo>
                  <a:cubicBezTo>
                    <a:pt x="309" y="231"/>
                    <a:pt x="310" y="234"/>
                    <a:pt x="310" y="235"/>
                  </a:cubicBezTo>
                  <a:cubicBezTo>
                    <a:pt x="308" y="250"/>
                    <a:pt x="267" y="270"/>
                    <a:pt x="201" y="270"/>
                  </a:cubicBezTo>
                  <a:close/>
                  <a:moveTo>
                    <a:pt x="333" y="222"/>
                  </a:moveTo>
                  <a:cubicBezTo>
                    <a:pt x="326" y="222"/>
                    <a:pt x="320" y="222"/>
                    <a:pt x="314" y="221"/>
                  </a:cubicBezTo>
                  <a:cubicBezTo>
                    <a:pt x="309" y="204"/>
                    <a:pt x="298" y="182"/>
                    <a:pt x="289" y="155"/>
                  </a:cubicBezTo>
                  <a:cubicBezTo>
                    <a:pt x="295" y="135"/>
                    <a:pt x="300" y="110"/>
                    <a:pt x="297" y="80"/>
                  </a:cubicBezTo>
                  <a:cubicBezTo>
                    <a:pt x="307" y="84"/>
                    <a:pt x="319" y="86"/>
                    <a:pt x="333" y="86"/>
                  </a:cubicBezTo>
                  <a:cubicBezTo>
                    <a:pt x="346" y="86"/>
                    <a:pt x="358" y="84"/>
                    <a:pt x="368" y="80"/>
                  </a:cubicBezTo>
                  <a:cubicBezTo>
                    <a:pt x="364" y="128"/>
                    <a:pt x="378" y="161"/>
                    <a:pt x="387" y="184"/>
                  </a:cubicBezTo>
                  <a:cubicBezTo>
                    <a:pt x="389" y="190"/>
                    <a:pt x="391" y="195"/>
                    <a:pt x="393" y="200"/>
                  </a:cubicBezTo>
                  <a:cubicBezTo>
                    <a:pt x="394" y="202"/>
                    <a:pt x="394" y="203"/>
                    <a:pt x="394" y="205"/>
                  </a:cubicBezTo>
                  <a:cubicBezTo>
                    <a:pt x="392" y="211"/>
                    <a:pt x="369" y="222"/>
                    <a:pt x="333"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7" name="Oval 21"/>
            <p:cNvSpPr>
              <a:spLocks noChangeArrowheads="1"/>
            </p:cNvSpPr>
            <p:nvPr/>
          </p:nvSpPr>
          <p:spPr bwMode="auto">
            <a:xfrm>
              <a:off x="2094" y="2346"/>
              <a:ext cx="381" cy="16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29" name="Группа 228"/>
          <p:cNvGrpSpPr/>
          <p:nvPr/>
        </p:nvGrpSpPr>
        <p:grpSpPr>
          <a:xfrm>
            <a:off x="1845538" y="2844306"/>
            <a:ext cx="508487" cy="436308"/>
            <a:chOff x="2867026" y="5345113"/>
            <a:chExt cx="749300" cy="642938"/>
          </a:xfrm>
          <a:solidFill>
            <a:schemeClr val="bg1">
              <a:lumMod val="50000"/>
            </a:schemeClr>
          </a:solidFill>
        </p:grpSpPr>
        <p:sp>
          <p:nvSpPr>
            <p:cNvPr id="230" name="Freeform 8"/>
            <p:cNvSpPr>
              <a:spLocks noEditPoints="1"/>
            </p:cNvSpPr>
            <p:nvPr/>
          </p:nvSpPr>
          <p:spPr bwMode="auto">
            <a:xfrm>
              <a:off x="3116263" y="5446713"/>
              <a:ext cx="400050" cy="398463"/>
            </a:xfrm>
            <a:custGeom>
              <a:avLst/>
              <a:gdLst>
                <a:gd name="T0" fmla="*/ 116 w 252"/>
                <a:gd name="T1" fmla="*/ 0 h 251"/>
                <a:gd name="T2" fmla="*/ 69 w 252"/>
                <a:gd name="T3" fmla="*/ 14 h 251"/>
                <a:gd name="T4" fmla="*/ 30 w 252"/>
                <a:gd name="T5" fmla="*/ 44 h 251"/>
                <a:gd name="T6" fmla="*/ 11 w 252"/>
                <a:gd name="T7" fmla="*/ 76 h 251"/>
                <a:gd name="T8" fmla="*/ 0 w 252"/>
                <a:gd name="T9" fmla="*/ 123 h 251"/>
                <a:gd name="T10" fmla="*/ 5 w 252"/>
                <a:gd name="T11" fmla="*/ 159 h 251"/>
                <a:gd name="T12" fmla="*/ 25 w 252"/>
                <a:gd name="T13" fmla="*/ 200 h 251"/>
                <a:gd name="T14" fmla="*/ 59 w 252"/>
                <a:gd name="T15" fmla="*/ 232 h 251"/>
                <a:gd name="T16" fmla="*/ 102 w 252"/>
                <a:gd name="T17" fmla="*/ 249 h 251"/>
                <a:gd name="T18" fmla="*/ 137 w 252"/>
                <a:gd name="T19" fmla="*/ 250 h 251"/>
                <a:gd name="T20" fmla="*/ 174 w 252"/>
                <a:gd name="T21" fmla="*/ 242 h 251"/>
                <a:gd name="T22" fmla="*/ 214 w 252"/>
                <a:gd name="T23" fmla="*/ 214 h 251"/>
                <a:gd name="T24" fmla="*/ 241 w 252"/>
                <a:gd name="T25" fmla="*/ 175 h 251"/>
                <a:gd name="T26" fmla="*/ 252 w 252"/>
                <a:gd name="T27" fmla="*/ 127 h 251"/>
                <a:gd name="T28" fmla="*/ 247 w 252"/>
                <a:gd name="T29" fmla="*/ 90 h 251"/>
                <a:gd name="T30" fmla="*/ 227 w 252"/>
                <a:gd name="T31" fmla="*/ 50 h 251"/>
                <a:gd name="T32" fmla="*/ 193 w 252"/>
                <a:gd name="T33" fmla="*/ 19 h 251"/>
                <a:gd name="T34" fmla="*/ 150 w 252"/>
                <a:gd name="T35" fmla="*/ 2 h 251"/>
                <a:gd name="T36" fmla="*/ 12 w 252"/>
                <a:gd name="T37" fmla="*/ 135 h 251"/>
                <a:gd name="T38" fmla="*/ 13 w 252"/>
                <a:gd name="T39" fmla="*/ 112 h 251"/>
                <a:gd name="T40" fmla="*/ 48 w 252"/>
                <a:gd name="T41" fmla="*/ 130 h 251"/>
                <a:gd name="T42" fmla="*/ 70 w 252"/>
                <a:gd name="T43" fmla="*/ 163 h 251"/>
                <a:gd name="T44" fmla="*/ 77 w 252"/>
                <a:gd name="T45" fmla="*/ 195 h 251"/>
                <a:gd name="T46" fmla="*/ 58 w 252"/>
                <a:gd name="T47" fmla="*/ 217 h 251"/>
                <a:gd name="T48" fmla="*/ 24 w 252"/>
                <a:gd name="T49" fmla="*/ 176 h 251"/>
                <a:gd name="T50" fmla="*/ 12 w 252"/>
                <a:gd name="T51" fmla="*/ 135 h 251"/>
                <a:gd name="T52" fmla="*/ 125 w 252"/>
                <a:gd name="T53" fmla="*/ 239 h 251"/>
                <a:gd name="T54" fmla="*/ 107 w 252"/>
                <a:gd name="T55" fmla="*/ 226 h 251"/>
                <a:gd name="T56" fmla="*/ 120 w 252"/>
                <a:gd name="T57" fmla="*/ 221 h 251"/>
                <a:gd name="T58" fmla="*/ 138 w 252"/>
                <a:gd name="T59" fmla="*/ 197 h 251"/>
                <a:gd name="T60" fmla="*/ 121 w 252"/>
                <a:gd name="T61" fmla="*/ 171 h 251"/>
                <a:gd name="T62" fmla="*/ 108 w 252"/>
                <a:gd name="T63" fmla="*/ 167 h 251"/>
                <a:gd name="T64" fmla="*/ 96 w 252"/>
                <a:gd name="T65" fmla="*/ 134 h 251"/>
                <a:gd name="T66" fmla="*/ 102 w 252"/>
                <a:gd name="T67" fmla="*/ 122 h 251"/>
                <a:gd name="T68" fmla="*/ 98 w 252"/>
                <a:gd name="T69" fmla="*/ 92 h 251"/>
                <a:gd name="T70" fmla="*/ 67 w 252"/>
                <a:gd name="T71" fmla="*/ 85 h 251"/>
                <a:gd name="T72" fmla="*/ 55 w 252"/>
                <a:gd name="T73" fmla="*/ 90 h 251"/>
                <a:gd name="T74" fmla="*/ 22 w 252"/>
                <a:gd name="T75" fmla="*/ 76 h 251"/>
                <a:gd name="T76" fmla="*/ 49 w 252"/>
                <a:gd name="T77" fmla="*/ 42 h 251"/>
                <a:gd name="T78" fmla="*/ 102 w 252"/>
                <a:gd name="T79" fmla="*/ 14 h 251"/>
                <a:gd name="T80" fmla="*/ 127 w 252"/>
                <a:gd name="T81" fmla="*/ 11 h 251"/>
                <a:gd name="T82" fmla="*/ 167 w 252"/>
                <a:gd name="T83" fmla="*/ 19 h 251"/>
                <a:gd name="T84" fmla="*/ 203 w 252"/>
                <a:gd name="T85" fmla="*/ 40 h 251"/>
                <a:gd name="T86" fmla="*/ 228 w 252"/>
                <a:gd name="T87" fmla="*/ 75 h 251"/>
                <a:gd name="T88" fmla="*/ 240 w 252"/>
                <a:gd name="T89" fmla="*/ 116 h 251"/>
                <a:gd name="T90" fmla="*/ 237 w 252"/>
                <a:gd name="T91" fmla="*/ 150 h 251"/>
                <a:gd name="T92" fmla="*/ 220 w 252"/>
                <a:gd name="T93" fmla="*/ 189 h 251"/>
                <a:gd name="T94" fmla="*/ 189 w 252"/>
                <a:gd name="T95" fmla="*/ 221 h 251"/>
                <a:gd name="T96" fmla="*/ 148 w 252"/>
                <a:gd name="T97" fmla="*/ 2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251">
                  <a:moveTo>
                    <a:pt x="127" y="0"/>
                  </a:moveTo>
                  <a:lnTo>
                    <a:pt x="127" y="0"/>
                  </a:lnTo>
                  <a:lnTo>
                    <a:pt x="116" y="0"/>
                  </a:lnTo>
                  <a:lnTo>
                    <a:pt x="116" y="0"/>
                  </a:lnTo>
                  <a:lnTo>
                    <a:pt x="103" y="1"/>
                  </a:lnTo>
                  <a:lnTo>
                    <a:pt x="91" y="5"/>
                  </a:lnTo>
                  <a:lnTo>
                    <a:pt x="79" y="9"/>
                  </a:lnTo>
                  <a:lnTo>
                    <a:pt x="69" y="14"/>
                  </a:lnTo>
                  <a:lnTo>
                    <a:pt x="58" y="19"/>
                  </a:lnTo>
                  <a:lnTo>
                    <a:pt x="48" y="27"/>
                  </a:lnTo>
                  <a:lnTo>
                    <a:pt x="38" y="35"/>
                  </a:lnTo>
                  <a:lnTo>
                    <a:pt x="30" y="44"/>
                  </a:lnTo>
                  <a:lnTo>
                    <a:pt x="30" y="44"/>
                  </a:lnTo>
                  <a:lnTo>
                    <a:pt x="22" y="54"/>
                  </a:lnTo>
                  <a:lnTo>
                    <a:pt x="16" y="64"/>
                  </a:lnTo>
                  <a:lnTo>
                    <a:pt x="11" y="76"/>
                  </a:lnTo>
                  <a:lnTo>
                    <a:pt x="7" y="87"/>
                  </a:lnTo>
                  <a:lnTo>
                    <a:pt x="3" y="98"/>
                  </a:lnTo>
                  <a:lnTo>
                    <a:pt x="1" y="110"/>
                  </a:lnTo>
                  <a:lnTo>
                    <a:pt x="0" y="123"/>
                  </a:lnTo>
                  <a:lnTo>
                    <a:pt x="1" y="135"/>
                  </a:lnTo>
                  <a:lnTo>
                    <a:pt x="1" y="135"/>
                  </a:lnTo>
                  <a:lnTo>
                    <a:pt x="3" y="147"/>
                  </a:lnTo>
                  <a:lnTo>
                    <a:pt x="5" y="159"/>
                  </a:lnTo>
                  <a:lnTo>
                    <a:pt x="9" y="171"/>
                  </a:lnTo>
                  <a:lnTo>
                    <a:pt x="13" y="181"/>
                  </a:lnTo>
                  <a:lnTo>
                    <a:pt x="20" y="191"/>
                  </a:lnTo>
                  <a:lnTo>
                    <a:pt x="25" y="200"/>
                  </a:lnTo>
                  <a:lnTo>
                    <a:pt x="33" y="209"/>
                  </a:lnTo>
                  <a:lnTo>
                    <a:pt x="41" y="217"/>
                  </a:lnTo>
                  <a:lnTo>
                    <a:pt x="50" y="225"/>
                  </a:lnTo>
                  <a:lnTo>
                    <a:pt x="59" y="232"/>
                  </a:lnTo>
                  <a:lnTo>
                    <a:pt x="70" y="237"/>
                  </a:lnTo>
                  <a:lnTo>
                    <a:pt x="80" y="242"/>
                  </a:lnTo>
                  <a:lnTo>
                    <a:pt x="91" y="246"/>
                  </a:lnTo>
                  <a:lnTo>
                    <a:pt x="102" y="249"/>
                  </a:lnTo>
                  <a:lnTo>
                    <a:pt x="113" y="250"/>
                  </a:lnTo>
                  <a:lnTo>
                    <a:pt x="125" y="251"/>
                  </a:lnTo>
                  <a:lnTo>
                    <a:pt x="125" y="251"/>
                  </a:lnTo>
                  <a:lnTo>
                    <a:pt x="137" y="250"/>
                  </a:lnTo>
                  <a:lnTo>
                    <a:pt x="137" y="250"/>
                  </a:lnTo>
                  <a:lnTo>
                    <a:pt x="149" y="249"/>
                  </a:lnTo>
                  <a:lnTo>
                    <a:pt x="162" y="246"/>
                  </a:lnTo>
                  <a:lnTo>
                    <a:pt x="174" y="242"/>
                  </a:lnTo>
                  <a:lnTo>
                    <a:pt x="185" y="237"/>
                  </a:lnTo>
                  <a:lnTo>
                    <a:pt x="195" y="230"/>
                  </a:lnTo>
                  <a:lnTo>
                    <a:pt x="204" y="224"/>
                  </a:lnTo>
                  <a:lnTo>
                    <a:pt x="214" y="214"/>
                  </a:lnTo>
                  <a:lnTo>
                    <a:pt x="222" y="207"/>
                  </a:lnTo>
                  <a:lnTo>
                    <a:pt x="229" y="196"/>
                  </a:lnTo>
                  <a:lnTo>
                    <a:pt x="236" y="187"/>
                  </a:lnTo>
                  <a:lnTo>
                    <a:pt x="241" y="175"/>
                  </a:lnTo>
                  <a:lnTo>
                    <a:pt x="245" y="164"/>
                  </a:lnTo>
                  <a:lnTo>
                    <a:pt x="249" y="152"/>
                  </a:lnTo>
                  <a:lnTo>
                    <a:pt x="251" y="139"/>
                  </a:lnTo>
                  <a:lnTo>
                    <a:pt x="252" y="127"/>
                  </a:lnTo>
                  <a:lnTo>
                    <a:pt x="252" y="114"/>
                  </a:lnTo>
                  <a:lnTo>
                    <a:pt x="252" y="114"/>
                  </a:lnTo>
                  <a:lnTo>
                    <a:pt x="249" y="102"/>
                  </a:lnTo>
                  <a:lnTo>
                    <a:pt x="247" y="90"/>
                  </a:lnTo>
                  <a:lnTo>
                    <a:pt x="244" y="80"/>
                  </a:lnTo>
                  <a:lnTo>
                    <a:pt x="239" y="69"/>
                  </a:lnTo>
                  <a:lnTo>
                    <a:pt x="233" y="59"/>
                  </a:lnTo>
                  <a:lnTo>
                    <a:pt x="227" y="50"/>
                  </a:lnTo>
                  <a:lnTo>
                    <a:pt x="219" y="40"/>
                  </a:lnTo>
                  <a:lnTo>
                    <a:pt x="211" y="32"/>
                  </a:lnTo>
                  <a:lnTo>
                    <a:pt x="202" y="26"/>
                  </a:lnTo>
                  <a:lnTo>
                    <a:pt x="193" y="19"/>
                  </a:lnTo>
                  <a:lnTo>
                    <a:pt x="183" y="13"/>
                  </a:lnTo>
                  <a:lnTo>
                    <a:pt x="173" y="9"/>
                  </a:lnTo>
                  <a:lnTo>
                    <a:pt x="161" y="5"/>
                  </a:lnTo>
                  <a:lnTo>
                    <a:pt x="150" y="2"/>
                  </a:lnTo>
                  <a:lnTo>
                    <a:pt x="138" y="0"/>
                  </a:lnTo>
                  <a:lnTo>
                    <a:pt x="127" y="0"/>
                  </a:lnTo>
                  <a:lnTo>
                    <a:pt x="127" y="0"/>
                  </a:lnTo>
                  <a:close/>
                  <a:moveTo>
                    <a:pt x="12" y="135"/>
                  </a:moveTo>
                  <a:lnTo>
                    <a:pt x="12" y="135"/>
                  </a:lnTo>
                  <a:lnTo>
                    <a:pt x="12" y="122"/>
                  </a:lnTo>
                  <a:lnTo>
                    <a:pt x="13" y="112"/>
                  </a:lnTo>
                  <a:lnTo>
                    <a:pt x="13" y="112"/>
                  </a:lnTo>
                  <a:lnTo>
                    <a:pt x="22" y="114"/>
                  </a:lnTo>
                  <a:lnTo>
                    <a:pt x="32" y="118"/>
                  </a:lnTo>
                  <a:lnTo>
                    <a:pt x="40" y="123"/>
                  </a:lnTo>
                  <a:lnTo>
                    <a:pt x="48" y="130"/>
                  </a:lnTo>
                  <a:lnTo>
                    <a:pt x="54" y="137"/>
                  </a:lnTo>
                  <a:lnTo>
                    <a:pt x="61" y="145"/>
                  </a:lnTo>
                  <a:lnTo>
                    <a:pt x="66" y="152"/>
                  </a:lnTo>
                  <a:lnTo>
                    <a:pt x="70" y="163"/>
                  </a:lnTo>
                  <a:lnTo>
                    <a:pt x="70" y="163"/>
                  </a:lnTo>
                  <a:lnTo>
                    <a:pt x="73" y="171"/>
                  </a:lnTo>
                  <a:lnTo>
                    <a:pt x="75" y="179"/>
                  </a:lnTo>
                  <a:lnTo>
                    <a:pt x="77" y="195"/>
                  </a:lnTo>
                  <a:lnTo>
                    <a:pt x="74" y="209"/>
                  </a:lnTo>
                  <a:lnTo>
                    <a:pt x="70" y="225"/>
                  </a:lnTo>
                  <a:lnTo>
                    <a:pt x="70" y="225"/>
                  </a:lnTo>
                  <a:lnTo>
                    <a:pt x="58" y="217"/>
                  </a:lnTo>
                  <a:lnTo>
                    <a:pt x="48" y="208"/>
                  </a:lnTo>
                  <a:lnTo>
                    <a:pt x="38" y="199"/>
                  </a:lnTo>
                  <a:lnTo>
                    <a:pt x="30" y="188"/>
                  </a:lnTo>
                  <a:lnTo>
                    <a:pt x="24" y="176"/>
                  </a:lnTo>
                  <a:lnTo>
                    <a:pt x="19" y="163"/>
                  </a:lnTo>
                  <a:lnTo>
                    <a:pt x="15" y="149"/>
                  </a:lnTo>
                  <a:lnTo>
                    <a:pt x="12" y="135"/>
                  </a:lnTo>
                  <a:lnTo>
                    <a:pt x="12" y="135"/>
                  </a:lnTo>
                  <a:close/>
                  <a:moveTo>
                    <a:pt x="136" y="239"/>
                  </a:moveTo>
                  <a:lnTo>
                    <a:pt x="136" y="239"/>
                  </a:lnTo>
                  <a:lnTo>
                    <a:pt x="125" y="239"/>
                  </a:lnTo>
                  <a:lnTo>
                    <a:pt x="125" y="239"/>
                  </a:lnTo>
                  <a:lnTo>
                    <a:pt x="115" y="238"/>
                  </a:lnTo>
                  <a:lnTo>
                    <a:pt x="103" y="237"/>
                  </a:lnTo>
                  <a:lnTo>
                    <a:pt x="103" y="237"/>
                  </a:lnTo>
                  <a:lnTo>
                    <a:pt x="107" y="226"/>
                  </a:lnTo>
                  <a:lnTo>
                    <a:pt x="107" y="226"/>
                  </a:lnTo>
                  <a:lnTo>
                    <a:pt x="109" y="225"/>
                  </a:lnTo>
                  <a:lnTo>
                    <a:pt x="120" y="221"/>
                  </a:lnTo>
                  <a:lnTo>
                    <a:pt x="120" y="221"/>
                  </a:lnTo>
                  <a:lnTo>
                    <a:pt x="128" y="217"/>
                  </a:lnTo>
                  <a:lnTo>
                    <a:pt x="133" y="212"/>
                  </a:lnTo>
                  <a:lnTo>
                    <a:pt x="137" y="205"/>
                  </a:lnTo>
                  <a:lnTo>
                    <a:pt x="138" y="197"/>
                  </a:lnTo>
                  <a:lnTo>
                    <a:pt x="137" y="189"/>
                  </a:lnTo>
                  <a:lnTo>
                    <a:pt x="135" y="181"/>
                  </a:lnTo>
                  <a:lnTo>
                    <a:pt x="129" y="176"/>
                  </a:lnTo>
                  <a:lnTo>
                    <a:pt x="121" y="171"/>
                  </a:lnTo>
                  <a:lnTo>
                    <a:pt x="111" y="168"/>
                  </a:lnTo>
                  <a:lnTo>
                    <a:pt x="111" y="168"/>
                  </a:lnTo>
                  <a:lnTo>
                    <a:pt x="108" y="167"/>
                  </a:lnTo>
                  <a:lnTo>
                    <a:pt x="108" y="167"/>
                  </a:lnTo>
                  <a:lnTo>
                    <a:pt x="108" y="162"/>
                  </a:lnTo>
                  <a:lnTo>
                    <a:pt x="108" y="162"/>
                  </a:lnTo>
                  <a:lnTo>
                    <a:pt x="103" y="147"/>
                  </a:lnTo>
                  <a:lnTo>
                    <a:pt x="96" y="134"/>
                  </a:lnTo>
                  <a:lnTo>
                    <a:pt x="96" y="134"/>
                  </a:lnTo>
                  <a:lnTo>
                    <a:pt x="98" y="131"/>
                  </a:lnTo>
                  <a:lnTo>
                    <a:pt x="102" y="122"/>
                  </a:lnTo>
                  <a:lnTo>
                    <a:pt x="102" y="122"/>
                  </a:lnTo>
                  <a:lnTo>
                    <a:pt x="104" y="113"/>
                  </a:lnTo>
                  <a:lnTo>
                    <a:pt x="104" y="105"/>
                  </a:lnTo>
                  <a:lnTo>
                    <a:pt x="102" y="98"/>
                  </a:lnTo>
                  <a:lnTo>
                    <a:pt x="98" y="92"/>
                  </a:lnTo>
                  <a:lnTo>
                    <a:pt x="91" y="87"/>
                  </a:lnTo>
                  <a:lnTo>
                    <a:pt x="84" y="84"/>
                  </a:lnTo>
                  <a:lnTo>
                    <a:pt x="77" y="83"/>
                  </a:lnTo>
                  <a:lnTo>
                    <a:pt x="67" y="85"/>
                  </a:lnTo>
                  <a:lnTo>
                    <a:pt x="58" y="89"/>
                  </a:lnTo>
                  <a:lnTo>
                    <a:pt x="58" y="89"/>
                  </a:lnTo>
                  <a:lnTo>
                    <a:pt x="55" y="90"/>
                  </a:lnTo>
                  <a:lnTo>
                    <a:pt x="55" y="90"/>
                  </a:lnTo>
                  <a:lnTo>
                    <a:pt x="40" y="83"/>
                  </a:lnTo>
                  <a:lnTo>
                    <a:pt x="22" y="76"/>
                  </a:lnTo>
                  <a:lnTo>
                    <a:pt x="22" y="76"/>
                  </a:lnTo>
                  <a:lnTo>
                    <a:pt x="22" y="76"/>
                  </a:lnTo>
                  <a:lnTo>
                    <a:pt x="22" y="76"/>
                  </a:lnTo>
                  <a:lnTo>
                    <a:pt x="30" y="64"/>
                  </a:lnTo>
                  <a:lnTo>
                    <a:pt x="38" y="52"/>
                  </a:lnTo>
                  <a:lnTo>
                    <a:pt x="49" y="42"/>
                  </a:lnTo>
                  <a:lnTo>
                    <a:pt x="61" y="32"/>
                  </a:lnTo>
                  <a:lnTo>
                    <a:pt x="73" y="25"/>
                  </a:lnTo>
                  <a:lnTo>
                    <a:pt x="87" y="18"/>
                  </a:lnTo>
                  <a:lnTo>
                    <a:pt x="102" y="14"/>
                  </a:lnTo>
                  <a:lnTo>
                    <a:pt x="116" y="11"/>
                  </a:lnTo>
                  <a:lnTo>
                    <a:pt x="116" y="11"/>
                  </a:lnTo>
                  <a:lnTo>
                    <a:pt x="127" y="11"/>
                  </a:lnTo>
                  <a:lnTo>
                    <a:pt x="127" y="11"/>
                  </a:lnTo>
                  <a:lnTo>
                    <a:pt x="137" y="11"/>
                  </a:lnTo>
                  <a:lnTo>
                    <a:pt x="148" y="13"/>
                  </a:lnTo>
                  <a:lnTo>
                    <a:pt x="158" y="15"/>
                  </a:lnTo>
                  <a:lnTo>
                    <a:pt x="167" y="19"/>
                  </a:lnTo>
                  <a:lnTo>
                    <a:pt x="178" y="23"/>
                  </a:lnTo>
                  <a:lnTo>
                    <a:pt x="186" y="29"/>
                  </a:lnTo>
                  <a:lnTo>
                    <a:pt x="195" y="34"/>
                  </a:lnTo>
                  <a:lnTo>
                    <a:pt x="203" y="40"/>
                  </a:lnTo>
                  <a:lnTo>
                    <a:pt x="211" y="48"/>
                  </a:lnTo>
                  <a:lnTo>
                    <a:pt x="218" y="56"/>
                  </a:lnTo>
                  <a:lnTo>
                    <a:pt x="223" y="65"/>
                  </a:lnTo>
                  <a:lnTo>
                    <a:pt x="228" y="75"/>
                  </a:lnTo>
                  <a:lnTo>
                    <a:pt x="232" y="84"/>
                  </a:lnTo>
                  <a:lnTo>
                    <a:pt x="236" y="94"/>
                  </a:lnTo>
                  <a:lnTo>
                    <a:pt x="239" y="105"/>
                  </a:lnTo>
                  <a:lnTo>
                    <a:pt x="240" y="116"/>
                  </a:lnTo>
                  <a:lnTo>
                    <a:pt x="240" y="116"/>
                  </a:lnTo>
                  <a:lnTo>
                    <a:pt x="240" y="127"/>
                  </a:lnTo>
                  <a:lnTo>
                    <a:pt x="240" y="138"/>
                  </a:lnTo>
                  <a:lnTo>
                    <a:pt x="237" y="150"/>
                  </a:lnTo>
                  <a:lnTo>
                    <a:pt x="235" y="160"/>
                  </a:lnTo>
                  <a:lnTo>
                    <a:pt x="231" y="171"/>
                  </a:lnTo>
                  <a:lnTo>
                    <a:pt x="225" y="180"/>
                  </a:lnTo>
                  <a:lnTo>
                    <a:pt x="220" y="189"/>
                  </a:lnTo>
                  <a:lnTo>
                    <a:pt x="214" y="199"/>
                  </a:lnTo>
                  <a:lnTo>
                    <a:pt x="206" y="207"/>
                  </a:lnTo>
                  <a:lnTo>
                    <a:pt x="198" y="214"/>
                  </a:lnTo>
                  <a:lnTo>
                    <a:pt x="189" y="221"/>
                  </a:lnTo>
                  <a:lnTo>
                    <a:pt x="179" y="226"/>
                  </a:lnTo>
                  <a:lnTo>
                    <a:pt x="169" y="230"/>
                  </a:lnTo>
                  <a:lnTo>
                    <a:pt x="158" y="234"/>
                  </a:lnTo>
                  <a:lnTo>
                    <a:pt x="148" y="237"/>
                  </a:lnTo>
                  <a:lnTo>
                    <a:pt x="136" y="239"/>
                  </a:lnTo>
                  <a:lnTo>
                    <a:pt x="136" y="2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sp>
          <p:nvSpPr>
            <p:cNvPr id="231" name="Freeform 9"/>
            <p:cNvSpPr>
              <a:spLocks noEditPoints="1"/>
            </p:cNvSpPr>
            <p:nvPr/>
          </p:nvSpPr>
          <p:spPr bwMode="auto">
            <a:xfrm>
              <a:off x="2867026" y="5345113"/>
              <a:ext cx="749300" cy="642938"/>
            </a:xfrm>
            <a:custGeom>
              <a:avLst/>
              <a:gdLst>
                <a:gd name="T0" fmla="*/ 440 w 472"/>
                <a:gd name="T1" fmla="*/ 152 h 405"/>
                <a:gd name="T2" fmla="*/ 462 w 472"/>
                <a:gd name="T3" fmla="*/ 110 h 405"/>
                <a:gd name="T4" fmla="*/ 408 w 472"/>
                <a:gd name="T5" fmla="*/ 82 h 405"/>
                <a:gd name="T6" fmla="*/ 368 w 472"/>
                <a:gd name="T7" fmla="*/ 48 h 405"/>
                <a:gd name="T8" fmla="*/ 339 w 472"/>
                <a:gd name="T9" fmla="*/ 0 h 405"/>
                <a:gd name="T10" fmla="*/ 293 w 472"/>
                <a:gd name="T11" fmla="*/ 28 h 405"/>
                <a:gd name="T12" fmla="*/ 243 w 472"/>
                <a:gd name="T13" fmla="*/ 29 h 405"/>
                <a:gd name="T14" fmla="*/ 195 w 472"/>
                <a:gd name="T15" fmla="*/ 13 h 405"/>
                <a:gd name="T16" fmla="*/ 176 w 472"/>
                <a:gd name="T17" fmla="*/ 67 h 405"/>
                <a:gd name="T18" fmla="*/ 128 w 472"/>
                <a:gd name="T19" fmla="*/ 104 h 405"/>
                <a:gd name="T20" fmla="*/ 95 w 472"/>
                <a:gd name="T21" fmla="*/ 148 h 405"/>
                <a:gd name="T22" fmla="*/ 46 w 472"/>
                <a:gd name="T23" fmla="*/ 151 h 405"/>
                <a:gd name="T24" fmla="*/ 37 w 472"/>
                <a:gd name="T25" fmla="*/ 209 h 405"/>
                <a:gd name="T26" fmla="*/ 0 w 472"/>
                <a:gd name="T27" fmla="*/ 253 h 405"/>
                <a:gd name="T28" fmla="*/ 31 w 472"/>
                <a:gd name="T29" fmla="*/ 289 h 405"/>
                <a:gd name="T30" fmla="*/ 33 w 472"/>
                <a:gd name="T31" fmla="*/ 346 h 405"/>
                <a:gd name="T32" fmla="*/ 83 w 472"/>
                <a:gd name="T33" fmla="*/ 360 h 405"/>
                <a:gd name="T34" fmla="*/ 129 w 472"/>
                <a:gd name="T35" fmla="*/ 400 h 405"/>
                <a:gd name="T36" fmla="*/ 174 w 472"/>
                <a:gd name="T37" fmla="*/ 376 h 405"/>
                <a:gd name="T38" fmla="*/ 226 w 472"/>
                <a:gd name="T39" fmla="*/ 377 h 405"/>
                <a:gd name="T40" fmla="*/ 273 w 472"/>
                <a:gd name="T41" fmla="*/ 351 h 405"/>
                <a:gd name="T42" fmla="*/ 323 w 472"/>
                <a:gd name="T43" fmla="*/ 350 h 405"/>
                <a:gd name="T44" fmla="*/ 372 w 472"/>
                <a:gd name="T45" fmla="*/ 365 h 405"/>
                <a:gd name="T46" fmla="*/ 390 w 472"/>
                <a:gd name="T47" fmla="*/ 310 h 405"/>
                <a:gd name="T48" fmla="*/ 438 w 472"/>
                <a:gd name="T49" fmla="*/ 273 h 405"/>
                <a:gd name="T50" fmla="*/ 472 w 472"/>
                <a:gd name="T51" fmla="*/ 234 h 405"/>
                <a:gd name="T52" fmla="*/ 170 w 472"/>
                <a:gd name="T53" fmla="*/ 340 h 405"/>
                <a:gd name="T54" fmla="*/ 86 w 472"/>
                <a:gd name="T55" fmla="*/ 317 h 405"/>
                <a:gd name="T56" fmla="*/ 62 w 472"/>
                <a:gd name="T57" fmla="*/ 255 h 405"/>
                <a:gd name="T58" fmla="*/ 108 w 472"/>
                <a:gd name="T59" fmla="*/ 181 h 405"/>
                <a:gd name="T60" fmla="*/ 123 w 472"/>
                <a:gd name="T61" fmla="*/ 206 h 405"/>
                <a:gd name="T62" fmla="*/ 104 w 472"/>
                <a:gd name="T63" fmla="*/ 259 h 405"/>
                <a:gd name="T64" fmla="*/ 144 w 472"/>
                <a:gd name="T65" fmla="*/ 298 h 405"/>
                <a:gd name="T66" fmla="*/ 198 w 472"/>
                <a:gd name="T67" fmla="*/ 326 h 405"/>
                <a:gd name="T68" fmla="*/ 438 w 472"/>
                <a:gd name="T69" fmla="*/ 261 h 405"/>
                <a:gd name="T70" fmla="*/ 379 w 472"/>
                <a:gd name="T71" fmla="*/ 305 h 405"/>
                <a:gd name="T72" fmla="*/ 376 w 472"/>
                <a:gd name="T73" fmla="*/ 348 h 405"/>
                <a:gd name="T74" fmla="*/ 344 w 472"/>
                <a:gd name="T75" fmla="*/ 352 h 405"/>
                <a:gd name="T76" fmla="*/ 284 w 472"/>
                <a:gd name="T77" fmla="*/ 339 h 405"/>
                <a:gd name="T78" fmla="*/ 253 w 472"/>
                <a:gd name="T79" fmla="*/ 358 h 405"/>
                <a:gd name="T80" fmla="*/ 218 w 472"/>
                <a:gd name="T81" fmla="*/ 361 h 405"/>
                <a:gd name="T82" fmla="*/ 205 w 472"/>
                <a:gd name="T83" fmla="*/ 317 h 405"/>
                <a:gd name="T84" fmla="*/ 143 w 472"/>
                <a:gd name="T85" fmla="*/ 286 h 405"/>
                <a:gd name="T86" fmla="*/ 116 w 472"/>
                <a:gd name="T87" fmla="*/ 259 h 405"/>
                <a:gd name="T88" fmla="*/ 133 w 472"/>
                <a:gd name="T89" fmla="*/ 205 h 405"/>
                <a:gd name="T90" fmla="*/ 115 w 472"/>
                <a:gd name="T91" fmla="*/ 158 h 405"/>
                <a:gd name="T92" fmla="*/ 128 w 472"/>
                <a:gd name="T93" fmla="*/ 116 h 405"/>
                <a:gd name="T94" fmla="*/ 176 w 472"/>
                <a:gd name="T95" fmla="*/ 85 h 405"/>
                <a:gd name="T96" fmla="*/ 186 w 472"/>
                <a:gd name="T97" fmla="*/ 37 h 405"/>
                <a:gd name="T98" fmla="*/ 214 w 472"/>
                <a:gd name="T99" fmla="*/ 23 h 405"/>
                <a:gd name="T100" fmla="*/ 249 w 472"/>
                <a:gd name="T101" fmla="*/ 42 h 405"/>
                <a:gd name="T102" fmla="*/ 301 w 472"/>
                <a:gd name="T103" fmla="*/ 36 h 405"/>
                <a:gd name="T104" fmla="*/ 340 w 472"/>
                <a:gd name="T105" fmla="*/ 13 h 405"/>
                <a:gd name="T106" fmla="*/ 356 w 472"/>
                <a:gd name="T107" fmla="*/ 53 h 405"/>
                <a:gd name="T108" fmla="*/ 405 w 472"/>
                <a:gd name="T109" fmla="*/ 94 h 405"/>
                <a:gd name="T110" fmla="*/ 448 w 472"/>
                <a:gd name="T111" fmla="*/ 106 h 405"/>
                <a:gd name="T112" fmla="*/ 427 w 472"/>
                <a:gd name="T113" fmla="*/ 149 h 405"/>
                <a:gd name="T114" fmla="*/ 437 w 472"/>
                <a:gd name="T115" fmla="*/ 2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405">
                  <a:moveTo>
                    <a:pt x="459" y="210"/>
                  </a:moveTo>
                  <a:lnTo>
                    <a:pt x="447" y="202"/>
                  </a:lnTo>
                  <a:lnTo>
                    <a:pt x="447" y="202"/>
                  </a:lnTo>
                  <a:lnTo>
                    <a:pt x="444" y="199"/>
                  </a:lnTo>
                  <a:lnTo>
                    <a:pt x="444" y="199"/>
                  </a:lnTo>
                  <a:lnTo>
                    <a:pt x="444" y="193"/>
                  </a:lnTo>
                  <a:lnTo>
                    <a:pt x="444" y="193"/>
                  </a:lnTo>
                  <a:lnTo>
                    <a:pt x="444" y="172"/>
                  </a:lnTo>
                  <a:lnTo>
                    <a:pt x="440" y="152"/>
                  </a:lnTo>
                  <a:lnTo>
                    <a:pt x="440" y="152"/>
                  </a:lnTo>
                  <a:lnTo>
                    <a:pt x="443" y="149"/>
                  </a:lnTo>
                  <a:lnTo>
                    <a:pt x="452" y="139"/>
                  </a:lnTo>
                  <a:lnTo>
                    <a:pt x="452" y="139"/>
                  </a:lnTo>
                  <a:lnTo>
                    <a:pt x="456" y="135"/>
                  </a:lnTo>
                  <a:lnTo>
                    <a:pt x="459" y="129"/>
                  </a:lnTo>
                  <a:lnTo>
                    <a:pt x="460" y="125"/>
                  </a:lnTo>
                  <a:lnTo>
                    <a:pt x="462" y="120"/>
                  </a:lnTo>
                  <a:lnTo>
                    <a:pt x="462" y="110"/>
                  </a:lnTo>
                  <a:lnTo>
                    <a:pt x="459" y="100"/>
                  </a:lnTo>
                  <a:lnTo>
                    <a:pt x="454" y="93"/>
                  </a:lnTo>
                  <a:lnTo>
                    <a:pt x="447" y="86"/>
                  </a:lnTo>
                  <a:lnTo>
                    <a:pt x="438" y="81"/>
                  </a:lnTo>
                  <a:lnTo>
                    <a:pt x="433" y="79"/>
                  </a:lnTo>
                  <a:lnTo>
                    <a:pt x="427" y="79"/>
                  </a:lnTo>
                  <a:lnTo>
                    <a:pt x="427" y="79"/>
                  </a:lnTo>
                  <a:lnTo>
                    <a:pt x="422" y="79"/>
                  </a:lnTo>
                  <a:lnTo>
                    <a:pt x="408" y="82"/>
                  </a:lnTo>
                  <a:lnTo>
                    <a:pt x="408" y="82"/>
                  </a:lnTo>
                  <a:lnTo>
                    <a:pt x="404" y="82"/>
                  </a:lnTo>
                  <a:lnTo>
                    <a:pt x="404" y="82"/>
                  </a:lnTo>
                  <a:lnTo>
                    <a:pt x="396" y="74"/>
                  </a:lnTo>
                  <a:lnTo>
                    <a:pt x="388" y="66"/>
                  </a:lnTo>
                  <a:lnTo>
                    <a:pt x="379" y="58"/>
                  </a:lnTo>
                  <a:lnTo>
                    <a:pt x="368" y="52"/>
                  </a:lnTo>
                  <a:lnTo>
                    <a:pt x="368" y="52"/>
                  </a:lnTo>
                  <a:lnTo>
                    <a:pt x="368" y="48"/>
                  </a:lnTo>
                  <a:lnTo>
                    <a:pt x="368" y="35"/>
                  </a:lnTo>
                  <a:lnTo>
                    <a:pt x="368" y="35"/>
                  </a:lnTo>
                  <a:lnTo>
                    <a:pt x="367" y="27"/>
                  </a:lnTo>
                  <a:lnTo>
                    <a:pt x="364" y="20"/>
                  </a:lnTo>
                  <a:lnTo>
                    <a:pt x="360" y="13"/>
                  </a:lnTo>
                  <a:lnTo>
                    <a:pt x="356" y="9"/>
                  </a:lnTo>
                  <a:lnTo>
                    <a:pt x="351" y="6"/>
                  </a:lnTo>
                  <a:lnTo>
                    <a:pt x="344" y="2"/>
                  </a:lnTo>
                  <a:lnTo>
                    <a:pt x="339" y="0"/>
                  </a:lnTo>
                  <a:lnTo>
                    <a:pt x="332" y="0"/>
                  </a:lnTo>
                  <a:lnTo>
                    <a:pt x="332" y="0"/>
                  </a:lnTo>
                  <a:lnTo>
                    <a:pt x="324" y="0"/>
                  </a:lnTo>
                  <a:lnTo>
                    <a:pt x="317" y="3"/>
                  </a:lnTo>
                  <a:lnTo>
                    <a:pt x="310" y="7"/>
                  </a:lnTo>
                  <a:lnTo>
                    <a:pt x="303" y="13"/>
                  </a:lnTo>
                  <a:lnTo>
                    <a:pt x="295" y="25"/>
                  </a:lnTo>
                  <a:lnTo>
                    <a:pt x="295" y="25"/>
                  </a:lnTo>
                  <a:lnTo>
                    <a:pt x="293" y="28"/>
                  </a:lnTo>
                  <a:lnTo>
                    <a:pt x="293" y="28"/>
                  </a:lnTo>
                  <a:lnTo>
                    <a:pt x="288" y="28"/>
                  </a:lnTo>
                  <a:lnTo>
                    <a:pt x="288" y="28"/>
                  </a:lnTo>
                  <a:lnTo>
                    <a:pt x="284" y="28"/>
                  </a:lnTo>
                  <a:lnTo>
                    <a:pt x="284" y="28"/>
                  </a:lnTo>
                  <a:lnTo>
                    <a:pt x="264" y="28"/>
                  </a:lnTo>
                  <a:lnTo>
                    <a:pt x="247" y="32"/>
                  </a:lnTo>
                  <a:lnTo>
                    <a:pt x="247" y="32"/>
                  </a:lnTo>
                  <a:lnTo>
                    <a:pt x="243" y="29"/>
                  </a:lnTo>
                  <a:lnTo>
                    <a:pt x="234" y="20"/>
                  </a:lnTo>
                  <a:lnTo>
                    <a:pt x="234" y="20"/>
                  </a:lnTo>
                  <a:lnTo>
                    <a:pt x="227" y="15"/>
                  </a:lnTo>
                  <a:lnTo>
                    <a:pt x="222" y="12"/>
                  </a:lnTo>
                  <a:lnTo>
                    <a:pt x="215" y="11"/>
                  </a:lnTo>
                  <a:lnTo>
                    <a:pt x="208" y="9"/>
                  </a:lnTo>
                  <a:lnTo>
                    <a:pt x="208" y="9"/>
                  </a:lnTo>
                  <a:lnTo>
                    <a:pt x="202" y="11"/>
                  </a:lnTo>
                  <a:lnTo>
                    <a:pt x="195" y="13"/>
                  </a:lnTo>
                  <a:lnTo>
                    <a:pt x="189" y="16"/>
                  </a:lnTo>
                  <a:lnTo>
                    <a:pt x="183" y="21"/>
                  </a:lnTo>
                  <a:lnTo>
                    <a:pt x="178" y="28"/>
                  </a:lnTo>
                  <a:lnTo>
                    <a:pt x="176" y="35"/>
                  </a:lnTo>
                  <a:lnTo>
                    <a:pt x="174" y="42"/>
                  </a:lnTo>
                  <a:lnTo>
                    <a:pt x="174" y="50"/>
                  </a:lnTo>
                  <a:lnTo>
                    <a:pt x="176" y="64"/>
                  </a:lnTo>
                  <a:lnTo>
                    <a:pt x="176" y="64"/>
                  </a:lnTo>
                  <a:lnTo>
                    <a:pt x="176" y="67"/>
                  </a:lnTo>
                  <a:lnTo>
                    <a:pt x="176" y="67"/>
                  </a:lnTo>
                  <a:lnTo>
                    <a:pt x="168" y="77"/>
                  </a:lnTo>
                  <a:lnTo>
                    <a:pt x="160" y="85"/>
                  </a:lnTo>
                  <a:lnTo>
                    <a:pt x="152" y="94"/>
                  </a:lnTo>
                  <a:lnTo>
                    <a:pt x="145" y="104"/>
                  </a:lnTo>
                  <a:lnTo>
                    <a:pt x="145" y="104"/>
                  </a:lnTo>
                  <a:lnTo>
                    <a:pt x="141" y="104"/>
                  </a:lnTo>
                  <a:lnTo>
                    <a:pt x="128" y="104"/>
                  </a:lnTo>
                  <a:lnTo>
                    <a:pt x="128" y="104"/>
                  </a:lnTo>
                  <a:lnTo>
                    <a:pt x="119" y="106"/>
                  </a:lnTo>
                  <a:lnTo>
                    <a:pt x="112" y="110"/>
                  </a:lnTo>
                  <a:lnTo>
                    <a:pt x="106" y="114"/>
                  </a:lnTo>
                  <a:lnTo>
                    <a:pt x="100" y="119"/>
                  </a:lnTo>
                  <a:lnTo>
                    <a:pt x="96" y="125"/>
                  </a:lnTo>
                  <a:lnTo>
                    <a:pt x="94" y="133"/>
                  </a:lnTo>
                  <a:lnTo>
                    <a:pt x="94" y="141"/>
                  </a:lnTo>
                  <a:lnTo>
                    <a:pt x="95" y="148"/>
                  </a:lnTo>
                  <a:lnTo>
                    <a:pt x="95" y="148"/>
                  </a:lnTo>
                  <a:lnTo>
                    <a:pt x="89" y="152"/>
                  </a:lnTo>
                  <a:lnTo>
                    <a:pt x="89" y="152"/>
                  </a:lnTo>
                  <a:lnTo>
                    <a:pt x="86" y="151"/>
                  </a:lnTo>
                  <a:lnTo>
                    <a:pt x="75" y="145"/>
                  </a:lnTo>
                  <a:lnTo>
                    <a:pt x="75" y="145"/>
                  </a:lnTo>
                  <a:lnTo>
                    <a:pt x="67" y="143"/>
                  </a:lnTo>
                  <a:lnTo>
                    <a:pt x="60" y="143"/>
                  </a:lnTo>
                  <a:lnTo>
                    <a:pt x="52" y="145"/>
                  </a:lnTo>
                  <a:lnTo>
                    <a:pt x="46" y="151"/>
                  </a:lnTo>
                  <a:lnTo>
                    <a:pt x="41" y="156"/>
                  </a:lnTo>
                  <a:lnTo>
                    <a:pt x="38" y="164"/>
                  </a:lnTo>
                  <a:lnTo>
                    <a:pt x="37" y="172"/>
                  </a:lnTo>
                  <a:lnTo>
                    <a:pt x="40" y="181"/>
                  </a:lnTo>
                  <a:lnTo>
                    <a:pt x="44" y="190"/>
                  </a:lnTo>
                  <a:lnTo>
                    <a:pt x="44" y="190"/>
                  </a:lnTo>
                  <a:lnTo>
                    <a:pt x="45" y="193"/>
                  </a:lnTo>
                  <a:lnTo>
                    <a:pt x="45" y="193"/>
                  </a:lnTo>
                  <a:lnTo>
                    <a:pt x="37" y="209"/>
                  </a:lnTo>
                  <a:lnTo>
                    <a:pt x="31" y="224"/>
                  </a:lnTo>
                  <a:lnTo>
                    <a:pt x="31" y="224"/>
                  </a:lnTo>
                  <a:lnTo>
                    <a:pt x="28" y="226"/>
                  </a:lnTo>
                  <a:lnTo>
                    <a:pt x="19" y="230"/>
                  </a:lnTo>
                  <a:lnTo>
                    <a:pt x="19" y="230"/>
                  </a:lnTo>
                  <a:lnTo>
                    <a:pt x="11" y="234"/>
                  </a:lnTo>
                  <a:lnTo>
                    <a:pt x="4" y="239"/>
                  </a:lnTo>
                  <a:lnTo>
                    <a:pt x="2" y="245"/>
                  </a:lnTo>
                  <a:lnTo>
                    <a:pt x="0" y="253"/>
                  </a:lnTo>
                  <a:lnTo>
                    <a:pt x="0" y="261"/>
                  </a:lnTo>
                  <a:lnTo>
                    <a:pt x="4" y="269"/>
                  </a:lnTo>
                  <a:lnTo>
                    <a:pt x="9" y="274"/>
                  </a:lnTo>
                  <a:lnTo>
                    <a:pt x="17" y="280"/>
                  </a:lnTo>
                  <a:lnTo>
                    <a:pt x="27" y="282"/>
                  </a:lnTo>
                  <a:lnTo>
                    <a:pt x="27" y="282"/>
                  </a:lnTo>
                  <a:lnTo>
                    <a:pt x="29" y="284"/>
                  </a:lnTo>
                  <a:lnTo>
                    <a:pt x="29" y="284"/>
                  </a:lnTo>
                  <a:lnTo>
                    <a:pt x="31" y="289"/>
                  </a:lnTo>
                  <a:lnTo>
                    <a:pt x="31" y="289"/>
                  </a:lnTo>
                  <a:lnTo>
                    <a:pt x="36" y="303"/>
                  </a:lnTo>
                  <a:lnTo>
                    <a:pt x="42" y="317"/>
                  </a:lnTo>
                  <a:lnTo>
                    <a:pt x="42" y="317"/>
                  </a:lnTo>
                  <a:lnTo>
                    <a:pt x="41" y="319"/>
                  </a:lnTo>
                  <a:lnTo>
                    <a:pt x="36" y="329"/>
                  </a:lnTo>
                  <a:lnTo>
                    <a:pt x="36" y="329"/>
                  </a:lnTo>
                  <a:lnTo>
                    <a:pt x="33" y="338"/>
                  </a:lnTo>
                  <a:lnTo>
                    <a:pt x="33" y="346"/>
                  </a:lnTo>
                  <a:lnTo>
                    <a:pt x="36" y="352"/>
                  </a:lnTo>
                  <a:lnTo>
                    <a:pt x="41" y="359"/>
                  </a:lnTo>
                  <a:lnTo>
                    <a:pt x="46" y="364"/>
                  </a:lnTo>
                  <a:lnTo>
                    <a:pt x="54" y="367"/>
                  </a:lnTo>
                  <a:lnTo>
                    <a:pt x="62" y="367"/>
                  </a:lnTo>
                  <a:lnTo>
                    <a:pt x="70" y="365"/>
                  </a:lnTo>
                  <a:lnTo>
                    <a:pt x="81" y="361"/>
                  </a:lnTo>
                  <a:lnTo>
                    <a:pt x="81" y="361"/>
                  </a:lnTo>
                  <a:lnTo>
                    <a:pt x="83" y="360"/>
                  </a:lnTo>
                  <a:lnTo>
                    <a:pt x="83" y="360"/>
                  </a:lnTo>
                  <a:lnTo>
                    <a:pt x="99" y="368"/>
                  </a:lnTo>
                  <a:lnTo>
                    <a:pt x="115" y="375"/>
                  </a:lnTo>
                  <a:lnTo>
                    <a:pt x="115" y="375"/>
                  </a:lnTo>
                  <a:lnTo>
                    <a:pt x="116" y="377"/>
                  </a:lnTo>
                  <a:lnTo>
                    <a:pt x="119" y="387"/>
                  </a:lnTo>
                  <a:lnTo>
                    <a:pt x="119" y="387"/>
                  </a:lnTo>
                  <a:lnTo>
                    <a:pt x="123" y="394"/>
                  </a:lnTo>
                  <a:lnTo>
                    <a:pt x="129" y="400"/>
                  </a:lnTo>
                  <a:lnTo>
                    <a:pt x="136" y="404"/>
                  </a:lnTo>
                  <a:lnTo>
                    <a:pt x="144" y="405"/>
                  </a:lnTo>
                  <a:lnTo>
                    <a:pt x="152" y="404"/>
                  </a:lnTo>
                  <a:lnTo>
                    <a:pt x="158" y="401"/>
                  </a:lnTo>
                  <a:lnTo>
                    <a:pt x="165" y="396"/>
                  </a:lnTo>
                  <a:lnTo>
                    <a:pt x="169" y="388"/>
                  </a:lnTo>
                  <a:lnTo>
                    <a:pt x="173" y="379"/>
                  </a:lnTo>
                  <a:lnTo>
                    <a:pt x="173" y="379"/>
                  </a:lnTo>
                  <a:lnTo>
                    <a:pt x="174" y="376"/>
                  </a:lnTo>
                  <a:lnTo>
                    <a:pt x="174" y="376"/>
                  </a:lnTo>
                  <a:lnTo>
                    <a:pt x="178" y="375"/>
                  </a:lnTo>
                  <a:lnTo>
                    <a:pt x="178" y="375"/>
                  </a:lnTo>
                  <a:lnTo>
                    <a:pt x="193" y="369"/>
                  </a:lnTo>
                  <a:lnTo>
                    <a:pt x="206" y="364"/>
                  </a:lnTo>
                  <a:lnTo>
                    <a:pt x="206" y="364"/>
                  </a:lnTo>
                  <a:lnTo>
                    <a:pt x="211" y="369"/>
                  </a:lnTo>
                  <a:lnTo>
                    <a:pt x="218" y="375"/>
                  </a:lnTo>
                  <a:lnTo>
                    <a:pt x="226" y="377"/>
                  </a:lnTo>
                  <a:lnTo>
                    <a:pt x="235" y="379"/>
                  </a:lnTo>
                  <a:lnTo>
                    <a:pt x="235" y="379"/>
                  </a:lnTo>
                  <a:lnTo>
                    <a:pt x="241" y="377"/>
                  </a:lnTo>
                  <a:lnTo>
                    <a:pt x="249" y="375"/>
                  </a:lnTo>
                  <a:lnTo>
                    <a:pt x="256" y="371"/>
                  </a:lnTo>
                  <a:lnTo>
                    <a:pt x="263" y="364"/>
                  </a:lnTo>
                  <a:lnTo>
                    <a:pt x="270" y="354"/>
                  </a:lnTo>
                  <a:lnTo>
                    <a:pt x="270" y="354"/>
                  </a:lnTo>
                  <a:lnTo>
                    <a:pt x="273" y="351"/>
                  </a:lnTo>
                  <a:lnTo>
                    <a:pt x="273" y="351"/>
                  </a:lnTo>
                  <a:lnTo>
                    <a:pt x="280" y="351"/>
                  </a:lnTo>
                  <a:lnTo>
                    <a:pt x="280" y="351"/>
                  </a:lnTo>
                  <a:lnTo>
                    <a:pt x="284" y="351"/>
                  </a:lnTo>
                  <a:lnTo>
                    <a:pt x="284" y="351"/>
                  </a:lnTo>
                  <a:lnTo>
                    <a:pt x="302" y="350"/>
                  </a:lnTo>
                  <a:lnTo>
                    <a:pt x="321" y="347"/>
                  </a:lnTo>
                  <a:lnTo>
                    <a:pt x="321" y="347"/>
                  </a:lnTo>
                  <a:lnTo>
                    <a:pt x="323" y="350"/>
                  </a:lnTo>
                  <a:lnTo>
                    <a:pt x="334" y="359"/>
                  </a:lnTo>
                  <a:lnTo>
                    <a:pt x="334" y="359"/>
                  </a:lnTo>
                  <a:lnTo>
                    <a:pt x="339" y="363"/>
                  </a:lnTo>
                  <a:lnTo>
                    <a:pt x="344" y="365"/>
                  </a:lnTo>
                  <a:lnTo>
                    <a:pt x="351" y="368"/>
                  </a:lnTo>
                  <a:lnTo>
                    <a:pt x="357" y="368"/>
                  </a:lnTo>
                  <a:lnTo>
                    <a:pt x="357" y="368"/>
                  </a:lnTo>
                  <a:lnTo>
                    <a:pt x="364" y="367"/>
                  </a:lnTo>
                  <a:lnTo>
                    <a:pt x="372" y="365"/>
                  </a:lnTo>
                  <a:lnTo>
                    <a:pt x="377" y="361"/>
                  </a:lnTo>
                  <a:lnTo>
                    <a:pt x="384" y="356"/>
                  </a:lnTo>
                  <a:lnTo>
                    <a:pt x="388" y="351"/>
                  </a:lnTo>
                  <a:lnTo>
                    <a:pt x="390" y="344"/>
                  </a:lnTo>
                  <a:lnTo>
                    <a:pt x="393" y="336"/>
                  </a:lnTo>
                  <a:lnTo>
                    <a:pt x="393" y="329"/>
                  </a:lnTo>
                  <a:lnTo>
                    <a:pt x="390" y="314"/>
                  </a:lnTo>
                  <a:lnTo>
                    <a:pt x="390" y="314"/>
                  </a:lnTo>
                  <a:lnTo>
                    <a:pt x="390" y="310"/>
                  </a:lnTo>
                  <a:lnTo>
                    <a:pt x="390" y="310"/>
                  </a:lnTo>
                  <a:lnTo>
                    <a:pt x="398" y="302"/>
                  </a:lnTo>
                  <a:lnTo>
                    <a:pt x="406" y="293"/>
                  </a:lnTo>
                  <a:lnTo>
                    <a:pt x="414" y="284"/>
                  </a:lnTo>
                  <a:lnTo>
                    <a:pt x="421" y="274"/>
                  </a:lnTo>
                  <a:lnTo>
                    <a:pt x="421" y="274"/>
                  </a:lnTo>
                  <a:lnTo>
                    <a:pt x="425" y="274"/>
                  </a:lnTo>
                  <a:lnTo>
                    <a:pt x="438" y="273"/>
                  </a:lnTo>
                  <a:lnTo>
                    <a:pt x="438" y="273"/>
                  </a:lnTo>
                  <a:lnTo>
                    <a:pt x="444" y="273"/>
                  </a:lnTo>
                  <a:lnTo>
                    <a:pt x="450" y="272"/>
                  </a:lnTo>
                  <a:lnTo>
                    <a:pt x="455" y="269"/>
                  </a:lnTo>
                  <a:lnTo>
                    <a:pt x="459" y="267"/>
                  </a:lnTo>
                  <a:lnTo>
                    <a:pt x="463" y="263"/>
                  </a:lnTo>
                  <a:lnTo>
                    <a:pt x="467" y="259"/>
                  </a:lnTo>
                  <a:lnTo>
                    <a:pt x="471" y="249"/>
                  </a:lnTo>
                  <a:lnTo>
                    <a:pt x="472" y="239"/>
                  </a:lnTo>
                  <a:lnTo>
                    <a:pt x="472" y="234"/>
                  </a:lnTo>
                  <a:lnTo>
                    <a:pt x="471" y="228"/>
                  </a:lnTo>
                  <a:lnTo>
                    <a:pt x="469" y="223"/>
                  </a:lnTo>
                  <a:lnTo>
                    <a:pt x="467" y="218"/>
                  </a:lnTo>
                  <a:lnTo>
                    <a:pt x="463" y="214"/>
                  </a:lnTo>
                  <a:lnTo>
                    <a:pt x="459" y="210"/>
                  </a:lnTo>
                  <a:lnTo>
                    <a:pt x="459" y="210"/>
                  </a:lnTo>
                  <a:close/>
                  <a:moveTo>
                    <a:pt x="178" y="338"/>
                  </a:moveTo>
                  <a:lnTo>
                    <a:pt x="178" y="338"/>
                  </a:lnTo>
                  <a:lnTo>
                    <a:pt x="170" y="340"/>
                  </a:lnTo>
                  <a:lnTo>
                    <a:pt x="161" y="342"/>
                  </a:lnTo>
                  <a:lnTo>
                    <a:pt x="153" y="343"/>
                  </a:lnTo>
                  <a:lnTo>
                    <a:pt x="145" y="343"/>
                  </a:lnTo>
                  <a:lnTo>
                    <a:pt x="136" y="342"/>
                  </a:lnTo>
                  <a:lnTo>
                    <a:pt x="128" y="340"/>
                  </a:lnTo>
                  <a:lnTo>
                    <a:pt x="112" y="335"/>
                  </a:lnTo>
                  <a:lnTo>
                    <a:pt x="99" y="327"/>
                  </a:lnTo>
                  <a:lnTo>
                    <a:pt x="92" y="322"/>
                  </a:lnTo>
                  <a:lnTo>
                    <a:pt x="86" y="317"/>
                  </a:lnTo>
                  <a:lnTo>
                    <a:pt x="81" y="310"/>
                  </a:lnTo>
                  <a:lnTo>
                    <a:pt x="75" y="303"/>
                  </a:lnTo>
                  <a:lnTo>
                    <a:pt x="71" y="296"/>
                  </a:lnTo>
                  <a:lnTo>
                    <a:pt x="67" y="288"/>
                  </a:lnTo>
                  <a:lnTo>
                    <a:pt x="67" y="288"/>
                  </a:lnTo>
                  <a:lnTo>
                    <a:pt x="65" y="280"/>
                  </a:lnTo>
                  <a:lnTo>
                    <a:pt x="63" y="272"/>
                  </a:lnTo>
                  <a:lnTo>
                    <a:pt x="62" y="263"/>
                  </a:lnTo>
                  <a:lnTo>
                    <a:pt x="62" y="255"/>
                  </a:lnTo>
                  <a:lnTo>
                    <a:pt x="62" y="247"/>
                  </a:lnTo>
                  <a:lnTo>
                    <a:pt x="65" y="238"/>
                  </a:lnTo>
                  <a:lnTo>
                    <a:pt x="69" y="223"/>
                  </a:lnTo>
                  <a:lnTo>
                    <a:pt x="78" y="209"/>
                  </a:lnTo>
                  <a:lnTo>
                    <a:pt x="82" y="202"/>
                  </a:lnTo>
                  <a:lnTo>
                    <a:pt x="89" y="195"/>
                  </a:lnTo>
                  <a:lnTo>
                    <a:pt x="94" y="190"/>
                  </a:lnTo>
                  <a:lnTo>
                    <a:pt x="102" y="185"/>
                  </a:lnTo>
                  <a:lnTo>
                    <a:pt x="108" y="181"/>
                  </a:lnTo>
                  <a:lnTo>
                    <a:pt x="116" y="177"/>
                  </a:lnTo>
                  <a:lnTo>
                    <a:pt x="116" y="177"/>
                  </a:lnTo>
                  <a:lnTo>
                    <a:pt x="119" y="177"/>
                  </a:lnTo>
                  <a:lnTo>
                    <a:pt x="119" y="177"/>
                  </a:lnTo>
                  <a:lnTo>
                    <a:pt x="121" y="180"/>
                  </a:lnTo>
                  <a:lnTo>
                    <a:pt x="121" y="180"/>
                  </a:lnTo>
                  <a:lnTo>
                    <a:pt x="121" y="185"/>
                  </a:lnTo>
                  <a:lnTo>
                    <a:pt x="121" y="185"/>
                  </a:lnTo>
                  <a:lnTo>
                    <a:pt x="123" y="206"/>
                  </a:lnTo>
                  <a:lnTo>
                    <a:pt x="125" y="226"/>
                  </a:lnTo>
                  <a:lnTo>
                    <a:pt x="125" y="226"/>
                  </a:lnTo>
                  <a:lnTo>
                    <a:pt x="123" y="230"/>
                  </a:lnTo>
                  <a:lnTo>
                    <a:pt x="114" y="239"/>
                  </a:lnTo>
                  <a:lnTo>
                    <a:pt x="114" y="239"/>
                  </a:lnTo>
                  <a:lnTo>
                    <a:pt x="110" y="244"/>
                  </a:lnTo>
                  <a:lnTo>
                    <a:pt x="107" y="248"/>
                  </a:lnTo>
                  <a:lnTo>
                    <a:pt x="106" y="253"/>
                  </a:lnTo>
                  <a:lnTo>
                    <a:pt x="104" y="259"/>
                  </a:lnTo>
                  <a:lnTo>
                    <a:pt x="104" y="268"/>
                  </a:lnTo>
                  <a:lnTo>
                    <a:pt x="107" y="277"/>
                  </a:lnTo>
                  <a:lnTo>
                    <a:pt x="112" y="286"/>
                  </a:lnTo>
                  <a:lnTo>
                    <a:pt x="120" y="293"/>
                  </a:lnTo>
                  <a:lnTo>
                    <a:pt x="128" y="297"/>
                  </a:lnTo>
                  <a:lnTo>
                    <a:pt x="133" y="298"/>
                  </a:lnTo>
                  <a:lnTo>
                    <a:pt x="139" y="298"/>
                  </a:lnTo>
                  <a:lnTo>
                    <a:pt x="139" y="298"/>
                  </a:lnTo>
                  <a:lnTo>
                    <a:pt x="144" y="298"/>
                  </a:lnTo>
                  <a:lnTo>
                    <a:pt x="158" y="297"/>
                  </a:lnTo>
                  <a:lnTo>
                    <a:pt x="158" y="297"/>
                  </a:lnTo>
                  <a:lnTo>
                    <a:pt x="162" y="297"/>
                  </a:lnTo>
                  <a:lnTo>
                    <a:pt x="162" y="297"/>
                  </a:lnTo>
                  <a:lnTo>
                    <a:pt x="170" y="305"/>
                  </a:lnTo>
                  <a:lnTo>
                    <a:pt x="178" y="313"/>
                  </a:lnTo>
                  <a:lnTo>
                    <a:pt x="187" y="319"/>
                  </a:lnTo>
                  <a:lnTo>
                    <a:pt x="198" y="326"/>
                  </a:lnTo>
                  <a:lnTo>
                    <a:pt x="198" y="326"/>
                  </a:lnTo>
                  <a:lnTo>
                    <a:pt x="189" y="332"/>
                  </a:lnTo>
                  <a:lnTo>
                    <a:pt x="178" y="338"/>
                  </a:lnTo>
                  <a:lnTo>
                    <a:pt x="178" y="338"/>
                  </a:lnTo>
                  <a:close/>
                  <a:moveTo>
                    <a:pt x="460" y="245"/>
                  </a:moveTo>
                  <a:lnTo>
                    <a:pt x="460" y="245"/>
                  </a:lnTo>
                  <a:lnTo>
                    <a:pt x="458" y="251"/>
                  </a:lnTo>
                  <a:lnTo>
                    <a:pt x="452" y="256"/>
                  </a:lnTo>
                  <a:lnTo>
                    <a:pt x="446" y="260"/>
                  </a:lnTo>
                  <a:lnTo>
                    <a:pt x="438" y="261"/>
                  </a:lnTo>
                  <a:lnTo>
                    <a:pt x="423" y="263"/>
                  </a:lnTo>
                  <a:lnTo>
                    <a:pt x="423" y="263"/>
                  </a:lnTo>
                  <a:lnTo>
                    <a:pt x="418" y="263"/>
                  </a:lnTo>
                  <a:lnTo>
                    <a:pt x="413" y="264"/>
                  </a:lnTo>
                  <a:lnTo>
                    <a:pt x="410" y="268"/>
                  </a:lnTo>
                  <a:lnTo>
                    <a:pt x="410" y="268"/>
                  </a:lnTo>
                  <a:lnTo>
                    <a:pt x="398" y="286"/>
                  </a:lnTo>
                  <a:lnTo>
                    <a:pt x="382" y="301"/>
                  </a:lnTo>
                  <a:lnTo>
                    <a:pt x="379" y="305"/>
                  </a:lnTo>
                  <a:lnTo>
                    <a:pt x="379" y="310"/>
                  </a:lnTo>
                  <a:lnTo>
                    <a:pt x="379" y="310"/>
                  </a:lnTo>
                  <a:lnTo>
                    <a:pt x="379" y="315"/>
                  </a:lnTo>
                  <a:lnTo>
                    <a:pt x="381" y="330"/>
                  </a:lnTo>
                  <a:lnTo>
                    <a:pt x="381" y="330"/>
                  </a:lnTo>
                  <a:lnTo>
                    <a:pt x="381" y="335"/>
                  </a:lnTo>
                  <a:lnTo>
                    <a:pt x="380" y="340"/>
                  </a:lnTo>
                  <a:lnTo>
                    <a:pt x="377" y="344"/>
                  </a:lnTo>
                  <a:lnTo>
                    <a:pt x="376" y="348"/>
                  </a:lnTo>
                  <a:lnTo>
                    <a:pt x="376" y="348"/>
                  </a:lnTo>
                  <a:lnTo>
                    <a:pt x="372" y="352"/>
                  </a:lnTo>
                  <a:lnTo>
                    <a:pt x="367" y="355"/>
                  </a:lnTo>
                  <a:lnTo>
                    <a:pt x="363" y="356"/>
                  </a:lnTo>
                  <a:lnTo>
                    <a:pt x="357" y="356"/>
                  </a:lnTo>
                  <a:lnTo>
                    <a:pt x="357" y="356"/>
                  </a:lnTo>
                  <a:lnTo>
                    <a:pt x="352" y="356"/>
                  </a:lnTo>
                  <a:lnTo>
                    <a:pt x="348" y="355"/>
                  </a:lnTo>
                  <a:lnTo>
                    <a:pt x="344" y="352"/>
                  </a:lnTo>
                  <a:lnTo>
                    <a:pt x="342" y="350"/>
                  </a:lnTo>
                  <a:lnTo>
                    <a:pt x="331" y="340"/>
                  </a:lnTo>
                  <a:lnTo>
                    <a:pt x="331" y="340"/>
                  </a:lnTo>
                  <a:lnTo>
                    <a:pt x="327" y="338"/>
                  </a:lnTo>
                  <a:lnTo>
                    <a:pt x="323" y="334"/>
                  </a:lnTo>
                  <a:lnTo>
                    <a:pt x="318" y="335"/>
                  </a:lnTo>
                  <a:lnTo>
                    <a:pt x="318" y="335"/>
                  </a:lnTo>
                  <a:lnTo>
                    <a:pt x="301" y="338"/>
                  </a:lnTo>
                  <a:lnTo>
                    <a:pt x="284" y="339"/>
                  </a:lnTo>
                  <a:lnTo>
                    <a:pt x="284" y="339"/>
                  </a:lnTo>
                  <a:lnTo>
                    <a:pt x="280" y="339"/>
                  </a:lnTo>
                  <a:lnTo>
                    <a:pt x="280" y="339"/>
                  </a:lnTo>
                  <a:lnTo>
                    <a:pt x="274" y="339"/>
                  </a:lnTo>
                  <a:lnTo>
                    <a:pt x="269" y="339"/>
                  </a:lnTo>
                  <a:lnTo>
                    <a:pt x="265" y="343"/>
                  </a:lnTo>
                  <a:lnTo>
                    <a:pt x="265" y="343"/>
                  </a:lnTo>
                  <a:lnTo>
                    <a:pt x="261" y="347"/>
                  </a:lnTo>
                  <a:lnTo>
                    <a:pt x="253" y="358"/>
                  </a:lnTo>
                  <a:lnTo>
                    <a:pt x="253" y="358"/>
                  </a:lnTo>
                  <a:lnTo>
                    <a:pt x="249" y="361"/>
                  </a:lnTo>
                  <a:lnTo>
                    <a:pt x="244" y="364"/>
                  </a:lnTo>
                  <a:lnTo>
                    <a:pt x="240" y="367"/>
                  </a:lnTo>
                  <a:lnTo>
                    <a:pt x="235" y="367"/>
                  </a:lnTo>
                  <a:lnTo>
                    <a:pt x="235" y="367"/>
                  </a:lnTo>
                  <a:lnTo>
                    <a:pt x="226" y="365"/>
                  </a:lnTo>
                  <a:lnTo>
                    <a:pt x="222" y="364"/>
                  </a:lnTo>
                  <a:lnTo>
                    <a:pt x="218" y="361"/>
                  </a:lnTo>
                  <a:lnTo>
                    <a:pt x="215" y="358"/>
                  </a:lnTo>
                  <a:lnTo>
                    <a:pt x="212" y="354"/>
                  </a:lnTo>
                  <a:lnTo>
                    <a:pt x="211" y="350"/>
                  </a:lnTo>
                  <a:lnTo>
                    <a:pt x="210" y="344"/>
                  </a:lnTo>
                  <a:lnTo>
                    <a:pt x="210" y="330"/>
                  </a:lnTo>
                  <a:lnTo>
                    <a:pt x="210" y="330"/>
                  </a:lnTo>
                  <a:lnTo>
                    <a:pt x="210" y="325"/>
                  </a:lnTo>
                  <a:lnTo>
                    <a:pt x="208" y="319"/>
                  </a:lnTo>
                  <a:lnTo>
                    <a:pt x="205" y="317"/>
                  </a:lnTo>
                  <a:lnTo>
                    <a:pt x="205" y="317"/>
                  </a:lnTo>
                  <a:lnTo>
                    <a:pt x="186" y="303"/>
                  </a:lnTo>
                  <a:lnTo>
                    <a:pt x="170" y="289"/>
                  </a:lnTo>
                  <a:lnTo>
                    <a:pt x="168" y="285"/>
                  </a:lnTo>
                  <a:lnTo>
                    <a:pt x="162" y="285"/>
                  </a:lnTo>
                  <a:lnTo>
                    <a:pt x="162" y="285"/>
                  </a:lnTo>
                  <a:lnTo>
                    <a:pt x="157" y="285"/>
                  </a:lnTo>
                  <a:lnTo>
                    <a:pt x="143" y="286"/>
                  </a:lnTo>
                  <a:lnTo>
                    <a:pt x="143" y="286"/>
                  </a:lnTo>
                  <a:lnTo>
                    <a:pt x="139" y="288"/>
                  </a:lnTo>
                  <a:lnTo>
                    <a:pt x="139" y="288"/>
                  </a:lnTo>
                  <a:lnTo>
                    <a:pt x="132" y="286"/>
                  </a:lnTo>
                  <a:lnTo>
                    <a:pt x="125" y="282"/>
                  </a:lnTo>
                  <a:lnTo>
                    <a:pt x="120" y="278"/>
                  </a:lnTo>
                  <a:lnTo>
                    <a:pt x="118" y="273"/>
                  </a:lnTo>
                  <a:lnTo>
                    <a:pt x="118" y="273"/>
                  </a:lnTo>
                  <a:lnTo>
                    <a:pt x="116" y="267"/>
                  </a:lnTo>
                  <a:lnTo>
                    <a:pt x="116" y="259"/>
                  </a:lnTo>
                  <a:lnTo>
                    <a:pt x="118" y="253"/>
                  </a:lnTo>
                  <a:lnTo>
                    <a:pt x="123" y="247"/>
                  </a:lnTo>
                  <a:lnTo>
                    <a:pt x="132" y="238"/>
                  </a:lnTo>
                  <a:lnTo>
                    <a:pt x="132" y="238"/>
                  </a:lnTo>
                  <a:lnTo>
                    <a:pt x="135" y="234"/>
                  </a:lnTo>
                  <a:lnTo>
                    <a:pt x="139" y="228"/>
                  </a:lnTo>
                  <a:lnTo>
                    <a:pt x="137" y="223"/>
                  </a:lnTo>
                  <a:lnTo>
                    <a:pt x="137" y="223"/>
                  </a:lnTo>
                  <a:lnTo>
                    <a:pt x="133" y="205"/>
                  </a:lnTo>
                  <a:lnTo>
                    <a:pt x="133" y="185"/>
                  </a:lnTo>
                  <a:lnTo>
                    <a:pt x="133" y="185"/>
                  </a:lnTo>
                  <a:lnTo>
                    <a:pt x="133" y="180"/>
                  </a:lnTo>
                  <a:lnTo>
                    <a:pt x="133" y="174"/>
                  </a:lnTo>
                  <a:lnTo>
                    <a:pt x="129" y="170"/>
                  </a:lnTo>
                  <a:lnTo>
                    <a:pt x="129" y="170"/>
                  </a:lnTo>
                  <a:lnTo>
                    <a:pt x="125" y="168"/>
                  </a:lnTo>
                  <a:lnTo>
                    <a:pt x="115" y="158"/>
                  </a:lnTo>
                  <a:lnTo>
                    <a:pt x="115" y="158"/>
                  </a:lnTo>
                  <a:lnTo>
                    <a:pt x="108" y="153"/>
                  </a:lnTo>
                  <a:lnTo>
                    <a:pt x="106" y="147"/>
                  </a:lnTo>
                  <a:lnTo>
                    <a:pt x="106" y="139"/>
                  </a:lnTo>
                  <a:lnTo>
                    <a:pt x="107" y="133"/>
                  </a:lnTo>
                  <a:lnTo>
                    <a:pt x="107" y="133"/>
                  </a:lnTo>
                  <a:lnTo>
                    <a:pt x="110" y="127"/>
                  </a:lnTo>
                  <a:lnTo>
                    <a:pt x="114" y="122"/>
                  </a:lnTo>
                  <a:lnTo>
                    <a:pt x="120" y="118"/>
                  </a:lnTo>
                  <a:lnTo>
                    <a:pt x="128" y="116"/>
                  </a:lnTo>
                  <a:lnTo>
                    <a:pt x="143" y="116"/>
                  </a:lnTo>
                  <a:lnTo>
                    <a:pt x="143" y="116"/>
                  </a:lnTo>
                  <a:lnTo>
                    <a:pt x="148" y="115"/>
                  </a:lnTo>
                  <a:lnTo>
                    <a:pt x="153" y="115"/>
                  </a:lnTo>
                  <a:lnTo>
                    <a:pt x="156" y="110"/>
                  </a:lnTo>
                  <a:lnTo>
                    <a:pt x="156" y="110"/>
                  </a:lnTo>
                  <a:lnTo>
                    <a:pt x="162" y="100"/>
                  </a:lnTo>
                  <a:lnTo>
                    <a:pt x="169" y="93"/>
                  </a:lnTo>
                  <a:lnTo>
                    <a:pt x="176" y="85"/>
                  </a:lnTo>
                  <a:lnTo>
                    <a:pt x="183" y="77"/>
                  </a:lnTo>
                  <a:lnTo>
                    <a:pt x="187" y="73"/>
                  </a:lnTo>
                  <a:lnTo>
                    <a:pt x="187" y="67"/>
                  </a:lnTo>
                  <a:lnTo>
                    <a:pt x="187" y="67"/>
                  </a:lnTo>
                  <a:lnTo>
                    <a:pt x="187" y="62"/>
                  </a:lnTo>
                  <a:lnTo>
                    <a:pt x="185" y="49"/>
                  </a:lnTo>
                  <a:lnTo>
                    <a:pt x="185" y="49"/>
                  </a:lnTo>
                  <a:lnTo>
                    <a:pt x="185" y="42"/>
                  </a:lnTo>
                  <a:lnTo>
                    <a:pt x="186" y="37"/>
                  </a:lnTo>
                  <a:lnTo>
                    <a:pt x="189" y="33"/>
                  </a:lnTo>
                  <a:lnTo>
                    <a:pt x="190" y="31"/>
                  </a:lnTo>
                  <a:lnTo>
                    <a:pt x="190" y="31"/>
                  </a:lnTo>
                  <a:lnTo>
                    <a:pt x="194" y="27"/>
                  </a:lnTo>
                  <a:lnTo>
                    <a:pt x="199" y="24"/>
                  </a:lnTo>
                  <a:lnTo>
                    <a:pt x="205" y="23"/>
                  </a:lnTo>
                  <a:lnTo>
                    <a:pt x="208" y="21"/>
                  </a:lnTo>
                  <a:lnTo>
                    <a:pt x="208" y="21"/>
                  </a:lnTo>
                  <a:lnTo>
                    <a:pt x="214" y="23"/>
                  </a:lnTo>
                  <a:lnTo>
                    <a:pt x="218" y="24"/>
                  </a:lnTo>
                  <a:lnTo>
                    <a:pt x="222" y="25"/>
                  </a:lnTo>
                  <a:lnTo>
                    <a:pt x="226" y="28"/>
                  </a:lnTo>
                  <a:lnTo>
                    <a:pt x="235" y="37"/>
                  </a:lnTo>
                  <a:lnTo>
                    <a:pt x="235" y="37"/>
                  </a:lnTo>
                  <a:lnTo>
                    <a:pt x="239" y="41"/>
                  </a:lnTo>
                  <a:lnTo>
                    <a:pt x="244" y="44"/>
                  </a:lnTo>
                  <a:lnTo>
                    <a:pt x="249" y="42"/>
                  </a:lnTo>
                  <a:lnTo>
                    <a:pt x="249" y="42"/>
                  </a:lnTo>
                  <a:lnTo>
                    <a:pt x="265" y="40"/>
                  </a:lnTo>
                  <a:lnTo>
                    <a:pt x="284" y="38"/>
                  </a:lnTo>
                  <a:lnTo>
                    <a:pt x="284" y="38"/>
                  </a:lnTo>
                  <a:lnTo>
                    <a:pt x="286" y="40"/>
                  </a:lnTo>
                  <a:lnTo>
                    <a:pt x="286" y="40"/>
                  </a:lnTo>
                  <a:lnTo>
                    <a:pt x="293" y="40"/>
                  </a:lnTo>
                  <a:lnTo>
                    <a:pt x="298" y="40"/>
                  </a:lnTo>
                  <a:lnTo>
                    <a:pt x="301" y="36"/>
                  </a:lnTo>
                  <a:lnTo>
                    <a:pt x="301" y="36"/>
                  </a:lnTo>
                  <a:lnTo>
                    <a:pt x="305" y="32"/>
                  </a:lnTo>
                  <a:lnTo>
                    <a:pt x="313" y="21"/>
                  </a:lnTo>
                  <a:lnTo>
                    <a:pt x="313" y="21"/>
                  </a:lnTo>
                  <a:lnTo>
                    <a:pt x="317" y="16"/>
                  </a:lnTo>
                  <a:lnTo>
                    <a:pt x="322" y="13"/>
                  </a:lnTo>
                  <a:lnTo>
                    <a:pt x="326" y="12"/>
                  </a:lnTo>
                  <a:lnTo>
                    <a:pt x="332" y="11"/>
                  </a:lnTo>
                  <a:lnTo>
                    <a:pt x="332" y="11"/>
                  </a:lnTo>
                  <a:lnTo>
                    <a:pt x="340" y="13"/>
                  </a:lnTo>
                  <a:lnTo>
                    <a:pt x="344" y="15"/>
                  </a:lnTo>
                  <a:lnTo>
                    <a:pt x="348" y="17"/>
                  </a:lnTo>
                  <a:lnTo>
                    <a:pt x="351" y="20"/>
                  </a:lnTo>
                  <a:lnTo>
                    <a:pt x="353" y="24"/>
                  </a:lnTo>
                  <a:lnTo>
                    <a:pt x="355" y="29"/>
                  </a:lnTo>
                  <a:lnTo>
                    <a:pt x="356" y="35"/>
                  </a:lnTo>
                  <a:lnTo>
                    <a:pt x="356" y="48"/>
                  </a:lnTo>
                  <a:lnTo>
                    <a:pt x="356" y="48"/>
                  </a:lnTo>
                  <a:lnTo>
                    <a:pt x="356" y="53"/>
                  </a:lnTo>
                  <a:lnTo>
                    <a:pt x="357" y="58"/>
                  </a:lnTo>
                  <a:lnTo>
                    <a:pt x="363" y="62"/>
                  </a:lnTo>
                  <a:lnTo>
                    <a:pt x="363" y="62"/>
                  </a:lnTo>
                  <a:lnTo>
                    <a:pt x="371" y="67"/>
                  </a:lnTo>
                  <a:lnTo>
                    <a:pt x="380" y="74"/>
                  </a:lnTo>
                  <a:lnTo>
                    <a:pt x="396" y="90"/>
                  </a:lnTo>
                  <a:lnTo>
                    <a:pt x="398" y="94"/>
                  </a:lnTo>
                  <a:lnTo>
                    <a:pt x="405" y="94"/>
                  </a:lnTo>
                  <a:lnTo>
                    <a:pt x="405" y="94"/>
                  </a:lnTo>
                  <a:lnTo>
                    <a:pt x="410" y="94"/>
                  </a:lnTo>
                  <a:lnTo>
                    <a:pt x="423" y="91"/>
                  </a:lnTo>
                  <a:lnTo>
                    <a:pt x="423" y="91"/>
                  </a:lnTo>
                  <a:lnTo>
                    <a:pt x="427" y="91"/>
                  </a:lnTo>
                  <a:lnTo>
                    <a:pt x="427" y="91"/>
                  </a:lnTo>
                  <a:lnTo>
                    <a:pt x="435" y="93"/>
                  </a:lnTo>
                  <a:lnTo>
                    <a:pt x="440" y="95"/>
                  </a:lnTo>
                  <a:lnTo>
                    <a:pt x="446" y="100"/>
                  </a:lnTo>
                  <a:lnTo>
                    <a:pt x="448" y="106"/>
                  </a:lnTo>
                  <a:lnTo>
                    <a:pt x="448" y="106"/>
                  </a:lnTo>
                  <a:lnTo>
                    <a:pt x="450" y="112"/>
                  </a:lnTo>
                  <a:lnTo>
                    <a:pt x="450" y="119"/>
                  </a:lnTo>
                  <a:lnTo>
                    <a:pt x="448" y="125"/>
                  </a:lnTo>
                  <a:lnTo>
                    <a:pt x="444" y="131"/>
                  </a:lnTo>
                  <a:lnTo>
                    <a:pt x="434" y="141"/>
                  </a:lnTo>
                  <a:lnTo>
                    <a:pt x="434" y="141"/>
                  </a:lnTo>
                  <a:lnTo>
                    <a:pt x="431" y="145"/>
                  </a:lnTo>
                  <a:lnTo>
                    <a:pt x="427" y="149"/>
                  </a:lnTo>
                  <a:lnTo>
                    <a:pt x="429" y="154"/>
                  </a:lnTo>
                  <a:lnTo>
                    <a:pt x="429" y="154"/>
                  </a:lnTo>
                  <a:lnTo>
                    <a:pt x="433" y="174"/>
                  </a:lnTo>
                  <a:lnTo>
                    <a:pt x="433" y="193"/>
                  </a:lnTo>
                  <a:lnTo>
                    <a:pt x="433" y="193"/>
                  </a:lnTo>
                  <a:lnTo>
                    <a:pt x="433" y="198"/>
                  </a:lnTo>
                  <a:lnTo>
                    <a:pt x="433" y="203"/>
                  </a:lnTo>
                  <a:lnTo>
                    <a:pt x="437" y="207"/>
                  </a:lnTo>
                  <a:lnTo>
                    <a:pt x="437" y="207"/>
                  </a:lnTo>
                  <a:lnTo>
                    <a:pt x="440" y="211"/>
                  </a:lnTo>
                  <a:lnTo>
                    <a:pt x="451" y="219"/>
                  </a:lnTo>
                  <a:lnTo>
                    <a:pt x="451" y="219"/>
                  </a:lnTo>
                  <a:lnTo>
                    <a:pt x="458" y="226"/>
                  </a:lnTo>
                  <a:lnTo>
                    <a:pt x="460" y="232"/>
                  </a:lnTo>
                  <a:lnTo>
                    <a:pt x="460" y="239"/>
                  </a:lnTo>
                  <a:lnTo>
                    <a:pt x="460" y="245"/>
                  </a:lnTo>
                  <a:lnTo>
                    <a:pt x="460" y="2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84585"/>
              <a:endParaRPr lang="ru-RU" dirty="0">
                <a:solidFill>
                  <a:srgbClr val="191919"/>
                </a:solidFill>
                <a:latin typeface="Arial" panose="020B0604020202020204" pitchFamily="34" charset="0"/>
              </a:endParaRPr>
            </a:p>
          </p:txBody>
        </p:sp>
      </p:grpSp>
      <p:grpSp>
        <p:nvGrpSpPr>
          <p:cNvPr id="122" name="Группа 121"/>
          <p:cNvGrpSpPr/>
          <p:nvPr/>
        </p:nvGrpSpPr>
        <p:grpSpPr>
          <a:xfrm>
            <a:off x="1859454" y="3611711"/>
            <a:ext cx="414823" cy="428843"/>
            <a:chOff x="6008688" y="1903413"/>
            <a:chExt cx="882650" cy="777875"/>
          </a:xfrm>
          <a:solidFill>
            <a:schemeClr val="accent6"/>
          </a:solidFill>
        </p:grpSpPr>
        <p:sp>
          <p:nvSpPr>
            <p:cNvPr id="123" name="Freeform 80"/>
            <p:cNvSpPr>
              <a:spLocks noEditPoints="1"/>
            </p:cNvSpPr>
            <p:nvPr/>
          </p:nvSpPr>
          <p:spPr bwMode="auto">
            <a:xfrm>
              <a:off x="6030913" y="1903413"/>
              <a:ext cx="838200" cy="441325"/>
            </a:xfrm>
            <a:custGeom>
              <a:avLst/>
              <a:gdLst>
                <a:gd name="T0" fmla="*/ 442 w 528"/>
                <a:gd name="T1" fmla="*/ 152 h 278"/>
                <a:gd name="T2" fmla="*/ 430 w 528"/>
                <a:gd name="T3" fmla="*/ 104 h 278"/>
                <a:gd name="T4" fmla="*/ 418 w 528"/>
                <a:gd name="T5" fmla="*/ 78 h 278"/>
                <a:gd name="T6" fmla="*/ 400 w 528"/>
                <a:gd name="T7" fmla="*/ 54 h 278"/>
                <a:gd name="T8" fmla="*/ 376 w 528"/>
                <a:gd name="T9" fmla="*/ 34 h 278"/>
                <a:gd name="T10" fmla="*/ 344 w 528"/>
                <a:gd name="T11" fmla="*/ 16 h 278"/>
                <a:gd name="T12" fmla="*/ 308 w 528"/>
                <a:gd name="T13" fmla="*/ 4 h 278"/>
                <a:gd name="T14" fmla="*/ 264 w 528"/>
                <a:gd name="T15" fmla="*/ 0 h 278"/>
                <a:gd name="T16" fmla="*/ 240 w 528"/>
                <a:gd name="T17" fmla="*/ 2 h 278"/>
                <a:gd name="T18" fmla="*/ 198 w 528"/>
                <a:gd name="T19" fmla="*/ 10 h 278"/>
                <a:gd name="T20" fmla="*/ 164 w 528"/>
                <a:gd name="T21" fmla="*/ 26 h 278"/>
                <a:gd name="T22" fmla="*/ 138 w 528"/>
                <a:gd name="T23" fmla="*/ 48 h 278"/>
                <a:gd name="T24" fmla="*/ 118 w 528"/>
                <a:gd name="T25" fmla="*/ 72 h 278"/>
                <a:gd name="T26" fmla="*/ 98 w 528"/>
                <a:gd name="T27" fmla="*/ 110 h 278"/>
                <a:gd name="T28" fmla="*/ 86 w 528"/>
                <a:gd name="T29" fmla="*/ 152 h 278"/>
                <a:gd name="T30" fmla="*/ 264 w 528"/>
                <a:gd name="T31" fmla="*/ 278 h 278"/>
                <a:gd name="T32" fmla="*/ 442 w 528"/>
                <a:gd name="T33" fmla="*/ 152 h 278"/>
                <a:gd name="T34" fmla="*/ 264 w 528"/>
                <a:gd name="T35" fmla="*/ 224 h 278"/>
                <a:gd name="T36" fmla="*/ 196 w 528"/>
                <a:gd name="T37" fmla="*/ 218 h 278"/>
                <a:gd name="T38" fmla="*/ 144 w 528"/>
                <a:gd name="T39" fmla="*/ 204 h 278"/>
                <a:gd name="T40" fmla="*/ 110 w 528"/>
                <a:gd name="T41" fmla="*/ 182 h 278"/>
                <a:gd name="T42" fmla="*/ 100 w 528"/>
                <a:gd name="T43" fmla="*/ 166 h 278"/>
                <a:gd name="T44" fmla="*/ 98 w 528"/>
                <a:gd name="T45" fmla="*/ 160 h 278"/>
                <a:gd name="T46" fmla="*/ 100 w 528"/>
                <a:gd name="T47" fmla="*/ 148 h 278"/>
                <a:gd name="T48" fmla="*/ 110 w 528"/>
                <a:gd name="T49" fmla="*/ 112 h 278"/>
                <a:gd name="T50" fmla="*/ 132 w 528"/>
                <a:gd name="T51" fmla="*/ 72 h 278"/>
                <a:gd name="T52" fmla="*/ 144 w 528"/>
                <a:gd name="T53" fmla="*/ 58 h 278"/>
                <a:gd name="T54" fmla="*/ 172 w 528"/>
                <a:gd name="T55" fmla="*/ 36 h 278"/>
                <a:gd name="T56" fmla="*/ 206 w 528"/>
                <a:gd name="T57" fmla="*/ 20 h 278"/>
                <a:gd name="T58" fmla="*/ 244 w 528"/>
                <a:gd name="T59" fmla="*/ 14 h 278"/>
                <a:gd name="T60" fmla="*/ 264 w 528"/>
                <a:gd name="T61" fmla="*/ 12 h 278"/>
                <a:gd name="T62" fmla="*/ 304 w 528"/>
                <a:gd name="T63" fmla="*/ 16 h 278"/>
                <a:gd name="T64" fmla="*/ 336 w 528"/>
                <a:gd name="T65" fmla="*/ 26 h 278"/>
                <a:gd name="T66" fmla="*/ 364 w 528"/>
                <a:gd name="T67" fmla="*/ 40 h 278"/>
                <a:gd name="T68" fmla="*/ 388 w 528"/>
                <a:gd name="T69" fmla="*/ 60 h 278"/>
                <a:gd name="T70" fmla="*/ 404 w 528"/>
                <a:gd name="T71" fmla="*/ 80 h 278"/>
                <a:gd name="T72" fmla="*/ 426 w 528"/>
                <a:gd name="T73" fmla="*/ 126 h 278"/>
                <a:gd name="T74" fmla="*/ 430 w 528"/>
                <a:gd name="T75" fmla="*/ 148 h 278"/>
                <a:gd name="T76" fmla="*/ 430 w 528"/>
                <a:gd name="T77" fmla="*/ 160 h 278"/>
                <a:gd name="T78" fmla="*/ 426 w 528"/>
                <a:gd name="T79" fmla="*/ 172 h 278"/>
                <a:gd name="T80" fmla="*/ 402 w 528"/>
                <a:gd name="T81" fmla="*/ 194 h 278"/>
                <a:gd name="T82" fmla="*/ 360 w 528"/>
                <a:gd name="T83" fmla="*/ 212 h 278"/>
                <a:gd name="T84" fmla="*/ 300 w 528"/>
                <a:gd name="T85" fmla="*/ 222 h 278"/>
                <a:gd name="T86" fmla="*/ 264 w 528"/>
                <a:gd name="T87"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 h="278">
                  <a:moveTo>
                    <a:pt x="442" y="152"/>
                  </a:moveTo>
                  <a:lnTo>
                    <a:pt x="442" y="152"/>
                  </a:lnTo>
                  <a:lnTo>
                    <a:pt x="438" y="130"/>
                  </a:lnTo>
                  <a:lnTo>
                    <a:pt x="430" y="104"/>
                  </a:lnTo>
                  <a:lnTo>
                    <a:pt x="424" y="92"/>
                  </a:lnTo>
                  <a:lnTo>
                    <a:pt x="418" y="78"/>
                  </a:lnTo>
                  <a:lnTo>
                    <a:pt x="408" y="66"/>
                  </a:lnTo>
                  <a:lnTo>
                    <a:pt x="400" y="54"/>
                  </a:lnTo>
                  <a:lnTo>
                    <a:pt x="388" y="44"/>
                  </a:lnTo>
                  <a:lnTo>
                    <a:pt x="376" y="34"/>
                  </a:lnTo>
                  <a:lnTo>
                    <a:pt x="360" y="24"/>
                  </a:lnTo>
                  <a:lnTo>
                    <a:pt x="344" y="16"/>
                  </a:lnTo>
                  <a:lnTo>
                    <a:pt x="328" y="10"/>
                  </a:lnTo>
                  <a:lnTo>
                    <a:pt x="308" y="4"/>
                  </a:lnTo>
                  <a:lnTo>
                    <a:pt x="286" y="2"/>
                  </a:lnTo>
                  <a:lnTo>
                    <a:pt x="264" y="0"/>
                  </a:lnTo>
                  <a:lnTo>
                    <a:pt x="264" y="0"/>
                  </a:lnTo>
                  <a:lnTo>
                    <a:pt x="240" y="2"/>
                  </a:lnTo>
                  <a:lnTo>
                    <a:pt x="218" y="6"/>
                  </a:lnTo>
                  <a:lnTo>
                    <a:pt x="198" y="10"/>
                  </a:lnTo>
                  <a:lnTo>
                    <a:pt x="180" y="18"/>
                  </a:lnTo>
                  <a:lnTo>
                    <a:pt x="164" y="26"/>
                  </a:lnTo>
                  <a:lnTo>
                    <a:pt x="150" y="36"/>
                  </a:lnTo>
                  <a:lnTo>
                    <a:pt x="138" y="48"/>
                  </a:lnTo>
                  <a:lnTo>
                    <a:pt x="128" y="60"/>
                  </a:lnTo>
                  <a:lnTo>
                    <a:pt x="118" y="72"/>
                  </a:lnTo>
                  <a:lnTo>
                    <a:pt x="110" y="84"/>
                  </a:lnTo>
                  <a:lnTo>
                    <a:pt x="98" y="110"/>
                  </a:lnTo>
                  <a:lnTo>
                    <a:pt x="90" y="132"/>
                  </a:lnTo>
                  <a:lnTo>
                    <a:pt x="86" y="152"/>
                  </a:lnTo>
                  <a:lnTo>
                    <a:pt x="0" y="180"/>
                  </a:lnTo>
                  <a:lnTo>
                    <a:pt x="264" y="278"/>
                  </a:lnTo>
                  <a:lnTo>
                    <a:pt x="528" y="180"/>
                  </a:lnTo>
                  <a:lnTo>
                    <a:pt x="442" y="152"/>
                  </a:lnTo>
                  <a:close/>
                  <a:moveTo>
                    <a:pt x="264" y="224"/>
                  </a:moveTo>
                  <a:lnTo>
                    <a:pt x="264" y="224"/>
                  </a:lnTo>
                  <a:lnTo>
                    <a:pt x="228" y="222"/>
                  </a:lnTo>
                  <a:lnTo>
                    <a:pt x="196" y="218"/>
                  </a:lnTo>
                  <a:lnTo>
                    <a:pt x="168" y="212"/>
                  </a:lnTo>
                  <a:lnTo>
                    <a:pt x="144" y="204"/>
                  </a:lnTo>
                  <a:lnTo>
                    <a:pt x="126" y="194"/>
                  </a:lnTo>
                  <a:lnTo>
                    <a:pt x="110" y="182"/>
                  </a:lnTo>
                  <a:lnTo>
                    <a:pt x="102" y="172"/>
                  </a:lnTo>
                  <a:lnTo>
                    <a:pt x="100" y="166"/>
                  </a:lnTo>
                  <a:lnTo>
                    <a:pt x="98" y="160"/>
                  </a:lnTo>
                  <a:lnTo>
                    <a:pt x="98" y="160"/>
                  </a:lnTo>
                  <a:lnTo>
                    <a:pt x="100" y="148"/>
                  </a:lnTo>
                  <a:lnTo>
                    <a:pt x="100" y="148"/>
                  </a:lnTo>
                  <a:lnTo>
                    <a:pt x="102" y="130"/>
                  </a:lnTo>
                  <a:lnTo>
                    <a:pt x="110" y="112"/>
                  </a:lnTo>
                  <a:lnTo>
                    <a:pt x="120" y="92"/>
                  </a:lnTo>
                  <a:lnTo>
                    <a:pt x="132" y="72"/>
                  </a:lnTo>
                  <a:lnTo>
                    <a:pt x="132" y="72"/>
                  </a:lnTo>
                  <a:lnTo>
                    <a:pt x="144" y="58"/>
                  </a:lnTo>
                  <a:lnTo>
                    <a:pt x="158" y="46"/>
                  </a:lnTo>
                  <a:lnTo>
                    <a:pt x="172" y="36"/>
                  </a:lnTo>
                  <a:lnTo>
                    <a:pt x="188" y="28"/>
                  </a:lnTo>
                  <a:lnTo>
                    <a:pt x="206" y="20"/>
                  </a:lnTo>
                  <a:lnTo>
                    <a:pt x="224" y="16"/>
                  </a:lnTo>
                  <a:lnTo>
                    <a:pt x="244" y="14"/>
                  </a:lnTo>
                  <a:lnTo>
                    <a:pt x="264" y="12"/>
                  </a:lnTo>
                  <a:lnTo>
                    <a:pt x="264" y="12"/>
                  </a:lnTo>
                  <a:lnTo>
                    <a:pt x="284" y="14"/>
                  </a:lnTo>
                  <a:lnTo>
                    <a:pt x="304" y="16"/>
                  </a:lnTo>
                  <a:lnTo>
                    <a:pt x="320" y="20"/>
                  </a:lnTo>
                  <a:lnTo>
                    <a:pt x="336" y="26"/>
                  </a:lnTo>
                  <a:lnTo>
                    <a:pt x="352" y="32"/>
                  </a:lnTo>
                  <a:lnTo>
                    <a:pt x="364" y="40"/>
                  </a:lnTo>
                  <a:lnTo>
                    <a:pt x="376" y="50"/>
                  </a:lnTo>
                  <a:lnTo>
                    <a:pt x="388" y="60"/>
                  </a:lnTo>
                  <a:lnTo>
                    <a:pt x="396" y="70"/>
                  </a:lnTo>
                  <a:lnTo>
                    <a:pt x="404" y="80"/>
                  </a:lnTo>
                  <a:lnTo>
                    <a:pt x="416" y="104"/>
                  </a:lnTo>
                  <a:lnTo>
                    <a:pt x="426" y="126"/>
                  </a:lnTo>
                  <a:lnTo>
                    <a:pt x="430" y="148"/>
                  </a:lnTo>
                  <a:lnTo>
                    <a:pt x="430" y="148"/>
                  </a:lnTo>
                  <a:lnTo>
                    <a:pt x="430" y="160"/>
                  </a:lnTo>
                  <a:lnTo>
                    <a:pt x="430" y="160"/>
                  </a:lnTo>
                  <a:lnTo>
                    <a:pt x="428" y="166"/>
                  </a:lnTo>
                  <a:lnTo>
                    <a:pt x="426" y="172"/>
                  </a:lnTo>
                  <a:lnTo>
                    <a:pt x="418" y="182"/>
                  </a:lnTo>
                  <a:lnTo>
                    <a:pt x="402" y="194"/>
                  </a:lnTo>
                  <a:lnTo>
                    <a:pt x="384" y="204"/>
                  </a:lnTo>
                  <a:lnTo>
                    <a:pt x="360" y="212"/>
                  </a:lnTo>
                  <a:lnTo>
                    <a:pt x="332" y="218"/>
                  </a:lnTo>
                  <a:lnTo>
                    <a:pt x="300" y="222"/>
                  </a:lnTo>
                  <a:lnTo>
                    <a:pt x="264" y="224"/>
                  </a:lnTo>
                  <a:lnTo>
                    <a:pt x="26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81"/>
            <p:cNvSpPr>
              <a:spLocks/>
            </p:cNvSpPr>
            <p:nvPr/>
          </p:nvSpPr>
          <p:spPr bwMode="auto">
            <a:xfrm>
              <a:off x="6253163" y="21320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82"/>
            <p:cNvSpPr>
              <a:spLocks/>
            </p:cNvSpPr>
            <p:nvPr/>
          </p:nvSpPr>
          <p:spPr bwMode="auto">
            <a:xfrm>
              <a:off x="6221413" y="2055813"/>
              <a:ext cx="123825" cy="123825"/>
            </a:xfrm>
            <a:custGeom>
              <a:avLst/>
              <a:gdLst>
                <a:gd name="T0" fmla="*/ 60 w 78"/>
                <a:gd name="T1" fmla="*/ 2 h 78"/>
                <a:gd name="T2" fmla="*/ 48 w 78"/>
                <a:gd name="T3" fmla="*/ 0 h 78"/>
                <a:gd name="T4" fmla="*/ 38 w 78"/>
                <a:gd name="T5" fmla="*/ 0 h 78"/>
                <a:gd name="T6" fmla="*/ 28 w 78"/>
                <a:gd name="T7" fmla="*/ 4 h 78"/>
                <a:gd name="T8" fmla="*/ 22 w 78"/>
                <a:gd name="T9" fmla="*/ 12 h 78"/>
                <a:gd name="T10" fmla="*/ 20 w 78"/>
                <a:gd name="T11" fmla="*/ 18 h 78"/>
                <a:gd name="T12" fmla="*/ 20 w 78"/>
                <a:gd name="T13" fmla="*/ 26 h 78"/>
                <a:gd name="T14" fmla="*/ 28 w 78"/>
                <a:gd name="T15" fmla="*/ 36 h 78"/>
                <a:gd name="T16" fmla="*/ 32 w 78"/>
                <a:gd name="T17" fmla="*/ 40 h 78"/>
                <a:gd name="T18" fmla="*/ 38 w 78"/>
                <a:gd name="T19" fmla="*/ 44 h 78"/>
                <a:gd name="T20" fmla="*/ 42 w 78"/>
                <a:gd name="T21" fmla="*/ 50 h 78"/>
                <a:gd name="T22" fmla="*/ 46 w 78"/>
                <a:gd name="T23" fmla="*/ 54 h 78"/>
                <a:gd name="T24" fmla="*/ 46 w 78"/>
                <a:gd name="T25" fmla="*/ 58 h 78"/>
                <a:gd name="T26" fmla="*/ 44 w 78"/>
                <a:gd name="T27" fmla="*/ 60 h 78"/>
                <a:gd name="T28" fmla="*/ 40 w 78"/>
                <a:gd name="T29" fmla="*/ 62 h 78"/>
                <a:gd name="T30" fmla="*/ 36 w 78"/>
                <a:gd name="T31" fmla="*/ 62 h 78"/>
                <a:gd name="T32" fmla="*/ 28 w 78"/>
                <a:gd name="T33" fmla="*/ 60 h 78"/>
                <a:gd name="T34" fmla="*/ 16 w 78"/>
                <a:gd name="T35" fmla="*/ 54 h 78"/>
                <a:gd name="T36" fmla="*/ 8 w 78"/>
                <a:gd name="T37" fmla="*/ 44 h 78"/>
                <a:gd name="T38" fmla="*/ 6 w 78"/>
                <a:gd name="T39" fmla="*/ 42 h 78"/>
                <a:gd name="T40" fmla="*/ 6 w 78"/>
                <a:gd name="T41" fmla="*/ 44 h 78"/>
                <a:gd name="T42" fmla="*/ 0 w 78"/>
                <a:gd name="T43" fmla="*/ 58 h 78"/>
                <a:gd name="T44" fmla="*/ 10 w 78"/>
                <a:gd name="T45" fmla="*/ 66 h 78"/>
                <a:gd name="T46" fmla="*/ 24 w 78"/>
                <a:gd name="T47" fmla="*/ 74 h 78"/>
                <a:gd name="T48" fmla="*/ 40 w 78"/>
                <a:gd name="T49" fmla="*/ 78 h 78"/>
                <a:gd name="T50" fmla="*/ 52 w 78"/>
                <a:gd name="T51" fmla="*/ 78 h 78"/>
                <a:gd name="T52" fmla="*/ 58 w 78"/>
                <a:gd name="T53" fmla="*/ 76 h 78"/>
                <a:gd name="T54" fmla="*/ 62 w 78"/>
                <a:gd name="T55" fmla="*/ 72 h 78"/>
                <a:gd name="T56" fmla="*/ 68 w 78"/>
                <a:gd name="T57" fmla="*/ 62 h 78"/>
                <a:gd name="T58" fmla="*/ 68 w 78"/>
                <a:gd name="T59" fmla="*/ 54 h 78"/>
                <a:gd name="T60" fmla="*/ 66 w 78"/>
                <a:gd name="T61" fmla="*/ 48 h 78"/>
                <a:gd name="T62" fmla="*/ 60 w 78"/>
                <a:gd name="T63" fmla="*/ 40 h 78"/>
                <a:gd name="T64" fmla="*/ 52 w 78"/>
                <a:gd name="T65" fmla="*/ 34 h 78"/>
                <a:gd name="T66" fmla="*/ 48 w 78"/>
                <a:gd name="T67" fmla="*/ 30 h 78"/>
                <a:gd name="T68" fmla="*/ 46 w 78"/>
                <a:gd name="T69" fmla="*/ 30 h 78"/>
                <a:gd name="T70" fmla="*/ 42 w 78"/>
                <a:gd name="T71" fmla="*/ 26 h 78"/>
                <a:gd name="T72" fmla="*/ 40 w 78"/>
                <a:gd name="T73" fmla="*/ 22 h 78"/>
                <a:gd name="T74" fmla="*/ 40 w 78"/>
                <a:gd name="T75" fmla="*/ 18 h 78"/>
                <a:gd name="T76" fmla="*/ 42 w 78"/>
                <a:gd name="T77" fmla="*/ 16 h 78"/>
                <a:gd name="T78" fmla="*/ 46 w 78"/>
                <a:gd name="T79" fmla="*/ 14 h 78"/>
                <a:gd name="T80" fmla="*/ 50 w 78"/>
                <a:gd name="T81" fmla="*/ 14 h 78"/>
                <a:gd name="T82" fmla="*/ 56 w 78"/>
                <a:gd name="T83" fmla="*/ 16 h 78"/>
                <a:gd name="T84" fmla="*/ 60 w 78"/>
                <a:gd name="T85" fmla="*/ 18 h 78"/>
                <a:gd name="T86" fmla="*/ 66 w 78"/>
                <a:gd name="T87" fmla="*/ 20 h 78"/>
                <a:gd name="T88" fmla="*/ 70 w 78"/>
                <a:gd name="T89" fmla="*/ 22 h 78"/>
                <a:gd name="T90" fmla="*/ 70 w 78"/>
                <a:gd name="T91" fmla="*/ 24 h 78"/>
                <a:gd name="T92" fmla="*/ 74 w 78"/>
                <a:gd name="T93" fmla="*/ 26 h 78"/>
                <a:gd name="T94" fmla="*/ 74 w 78"/>
                <a:gd name="T95" fmla="*/ 22 h 78"/>
                <a:gd name="T96" fmla="*/ 78 w 78"/>
                <a:gd name="T97" fmla="*/ 10 h 78"/>
                <a:gd name="T98" fmla="*/ 70 w 78"/>
                <a:gd name="T99" fmla="*/ 6 h 78"/>
                <a:gd name="T100" fmla="*/ 60 w 78"/>
                <a:gd name="T10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8">
                  <a:moveTo>
                    <a:pt x="60" y="2"/>
                  </a:moveTo>
                  <a:lnTo>
                    <a:pt x="60" y="2"/>
                  </a:lnTo>
                  <a:lnTo>
                    <a:pt x="48" y="0"/>
                  </a:lnTo>
                  <a:lnTo>
                    <a:pt x="48" y="0"/>
                  </a:lnTo>
                  <a:lnTo>
                    <a:pt x="38" y="0"/>
                  </a:lnTo>
                  <a:lnTo>
                    <a:pt x="38" y="0"/>
                  </a:lnTo>
                  <a:lnTo>
                    <a:pt x="28" y="4"/>
                  </a:lnTo>
                  <a:lnTo>
                    <a:pt x="28" y="4"/>
                  </a:lnTo>
                  <a:lnTo>
                    <a:pt x="24" y="6"/>
                  </a:lnTo>
                  <a:lnTo>
                    <a:pt x="22" y="12"/>
                  </a:lnTo>
                  <a:lnTo>
                    <a:pt x="22" y="12"/>
                  </a:lnTo>
                  <a:lnTo>
                    <a:pt x="20" y="18"/>
                  </a:lnTo>
                  <a:lnTo>
                    <a:pt x="20" y="26"/>
                  </a:lnTo>
                  <a:lnTo>
                    <a:pt x="20" y="26"/>
                  </a:lnTo>
                  <a:lnTo>
                    <a:pt x="24" y="30"/>
                  </a:lnTo>
                  <a:lnTo>
                    <a:pt x="28" y="36"/>
                  </a:lnTo>
                  <a:lnTo>
                    <a:pt x="28" y="36"/>
                  </a:lnTo>
                  <a:lnTo>
                    <a:pt x="32" y="40"/>
                  </a:lnTo>
                  <a:lnTo>
                    <a:pt x="32" y="40"/>
                  </a:lnTo>
                  <a:lnTo>
                    <a:pt x="38" y="44"/>
                  </a:lnTo>
                  <a:lnTo>
                    <a:pt x="38" y="44"/>
                  </a:lnTo>
                  <a:lnTo>
                    <a:pt x="42" y="50"/>
                  </a:lnTo>
                  <a:lnTo>
                    <a:pt x="42" y="50"/>
                  </a:lnTo>
                  <a:lnTo>
                    <a:pt x="46" y="54"/>
                  </a:lnTo>
                  <a:lnTo>
                    <a:pt x="46" y="54"/>
                  </a:lnTo>
                  <a:lnTo>
                    <a:pt x="46" y="58"/>
                  </a:lnTo>
                  <a:lnTo>
                    <a:pt x="46" y="58"/>
                  </a:lnTo>
                  <a:lnTo>
                    <a:pt x="44" y="60"/>
                  </a:lnTo>
                  <a:lnTo>
                    <a:pt x="44" y="60"/>
                  </a:lnTo>
                  <a:lnTo>
                    <a:pt x="40" y="62"/>
                  </a:lnTo>
                  <a:lnTo>
                    <a:pt x="40" y="62"/>
                  </a:lnTo>
                  <a:lnTo>
                    <a:pt x="36" y="62"/>
                  </a:lnTo>
                  <a:lnTo>
                    <a:pt x="36" y="62"/>
                  </a:lnTo>
                  <a:lnTo>
                    <a:pt x="28" y="60"/>
                  </a:lnTo>
                  <a:lnTo>
                    <a:pt x="28" y="60"/>
                  </a:lnTo>
                  <a:lnTo>
                    <a:pt x="16" y="54"/>
                  </a:lnTo>
                  <a:lnTo>
                    <a:pt x="16" y="54"/>
                  </a:lnTo>
                  <a:lnTo>
                    <a:pt x="8" y="44"/>
                  </a:lnTo>
                  <a:lnTo>
                    <a:pt x="8" y="44"/>
                  </a:lnTo>
                  <a:lnTo>
                    <a:pt x="6" y="42"/>
                  </a:lnTo>
                  <a:lnTo>
                    <a:pt x="6" y="42"/>
                  </a:lnTo>
                  <a:lnTo>
                    <a:pt x="6" y="44"/>
                  </a:lnTo>
                  <a:lnTo>
                    <a:pt x="6" y="44"/>
                  </a:lnTo>
                  <a:lnTo>
                    <a:pt x="0" y="58"/>
                  </a:lnTo>
                  <a:lnTo>
                    <a:pt x="0" y="58"/>
                  </a:lnTo>
                  <a:lnTo>
                    <a:pt x="10" y="66"/>
                  </a:lnTo>
                  <a:lnTo>
                    <a:pt x="10" y="66"/>
                  </a:lnTo>
                  <a:lnTo>
                    <a:pt x="24" y="74"/>
                  </a:lnTo>
                  <a:lnTo>
                    <a:pt x="24" y="74"/>
                  </a:lnTo>
                  <a:lnTo>
                    <a:pt x="40" y="78"/>
                  </a:lnTo>
                  <a:lnTo>
                    <a:pt x="40" y="78"/>
                  </a:lnTo>
                  <a:lnTo>
                    <a:pt x="52" y="78"/>
                  </a:lnTo>
                  <a:lnTo>
                    <a:pt x="52" y="78"/>
                  </a:lnTo>
                  <a:lnTo>
                    <a:pt x="58" y="76"/>
                  </a:lnTo>
                  <a:lnTo>
                    <a:pt x="62" y="72"/>
                  </a:lnTo>
                  <a:lnTo>
                    <a:pt x="62" y="72"/>
                  </a:lnTo>
                  <a:lnTo>
                    <a:pt x="66" y="68"/>
                  </a:lnTo>
                  <a:lnTo>
                    <a:pt x="68" y="62"/>
                  </a:lnTo>
                  <a:lnTo>
                    <a:pt x="68" y="62"/>
                  </a:lnTo>
                  <a:lnTo>
                    <a:pt x="68" y="54"/>
                  </a:lnTo>
                  <a:lnTo>
                    <a:pt x="68" y="54"/>
                  </a:lnTo>
                  <a:lnTo>
                    <a:pt x="66" y="48"/>
                  </a:lnTo>
                  <a:lnTo>
                    <a:pt x="66" y="48"/>
                  </a:lnTo>
                  <a:lnTo>
                    <a:pt x="60" y="40"/>
                  </a:lnTo>
                  <a:lnTo>
                    <a:pt x="60" y="40"/>
                  </a:lnTo>
                  <a:lnTo>
                    <a:pt x="52" y="34"/>
                  </a:lnTo>
                  <a:lnTo>
                    <a:pt x="52" y="34"/>
                  </a:lnTo>
                  <a:lnTo>
                    <a:pt x="48" y="30"/>
                  </a:lnTo>
                  <a:lnTo>
                    <a:pt x="48" y="30"/>
                  </a:lnTo>
                  <a:lnTo>
                    <a:pt x="46" y="30"/>
                  </a:lnTo>
                  <a:lnTo>
                    <a:pt x="46" y="30"/>
                  </a:lnTo>
                  <a:lnTo>
                    <a:pt x="42" y="26"/>
                  </a:lnTo>
                  <a:lnTo>
                    <a:pt x="42" y="26"/>
                  </a:lnTo>
                  <a:lnTo>
                    <a:pt x="40" y="22"/>
                  </a:lnTo>
                  <a:lnTo>
                    <a:pt x="40" y="22"/>
                  </a:lnTo>
                  <a:lnTo>
                    <a:pt x="40" y="18"/>
                  </a:lnTo>
                  <a:lnTo>
                    <a:pt x="40" y="18"/>
                  </a:lnTo>
                  <a:lnTo>
                    <a:pt x="42" y="16"/>
                  </a:lnTo>
                  <a:lnTo>
                    <a:pt x="42" y="16"/>
                  </a:lnTo>
                  <a:lnTo>
                    <a:pt x="46" y="14"/>
                  </a:lnTo>
                  <a:lnTo>
                    <a:pt x="46" y="14"/>
                  </a:lnTo>
                  <a:lnTo>
                    <a:pt x="50" y="14"/>
                  </a:lnTo>
                  <a:lnTo>
                    <a:pt x="50" y="14"/>
                  </a:lnTo>
                  <a:lnTo>
                    <a:pt x="56" y="16"/>
                  </a:lnTo>
                  <a:lnTo>
                    <a:pt x="56" y="16"/>
                  </a:lnTo>
                  <a:lnTo>
                    <a:pt x="60" y="18"/>
                  </a:lnTo>
                  <a:lnTo>
                    <a:pt x="60" y="18"/>
                  </a:lnTo>
                  <a:lnTo>
                    <a:pt x="66" y="20"/>
                  </a:lnTo>
                  <a:lnTo>
                    <a:pt x="66" y="20"/>
                  </a:lnTo>
                  <a:lnTo>
                    <a:pt x="70" y="22"/>
                  </a:lnTo>
                  <a:lnTo>
                    <a:pt x="70" y="22"/>
                  </a:lnTo>
                  <a:lnTo>
                    <a:pt x="70" y="24"/>
                  </a:lnTo>
                  <a:lnTo>
                    <a:pt x="70" y="24"/>
                  </a:lnTo>
                  <a:lnTo>
                    <a:pt x="74" y="26"/>
                  </a:lnTo>
                  <a:lnTo>
                    <a:pt x="74" y="26"/>
                  </a:lnTo>
                  <a:lnTo>
                    <a:pt x="74" y="22"/>
                  </a:lnTo>
                  <a:lnTo>
                    <a:pt x="74" y="22"/>
                  </a:lnTo>
                  <a:lnTo>
                    <a:pt x="78" y="10"/>
                  </a:lnTo>
                  <a:lnTo>
                    <a:pt x="78" y="10"/>
                  </a:lnTo>
                  <a:lnTo>
                    <a:pt x="70" y="6"/>
                  </a:lnTo>
                  <a:lnTo>
                    <a:pt x="70" y="6"/>
                  </a:lnTo>
                  <a:lnTo>
                    <a:pt x="60" y="2"/>
                  </a:lnTo>
                  <a:lnTo>
                    <a:pt x="6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83"/>
            <p:cNvSpPr>
              <a:spLocks/>
            </p:cNvSpPr>
            <p:nvPr/>
          </p:nvSpPr>
          <p:spPr bwMode="auto">
            <a:xfrm>
              <a:off x="6348413" y="2074863"/>
              <a:ext cx="177800" cy="130175"/>
            </a:xfrm>
            <a:custGeom>
              <a:avLst/>
              <a:gdLst>
                <a:gd name="T0" fmla="*/ 78 w 112"/>
                <a:gd name="T1" fmla="*/ 6 h 82"/>
                <a:gd name="T2" fmla="*/ 78 w 112"/>
                <a:gd name="T3" fmla="*/ 6 h 82"/>
                <a:gd name="T4" fmla="*/ 70 w 112"/>
                <a:gd name="T5" fmla="*/ 28 h 82"/>
                <a:gd name="T6" fmla="*/ 60 w 112"/>
                <a:gd name="T7" fmla="*/ 50 h 82"/>
                <a:gd name="T8" fmla="*/ 60 w 112"/>
                <a:gd name="T9" fmla="*/ 50 h 82"/>
                <a:gd name="T10" fmla="*/ 56 w 112"/>
                <a:gd name="T11" fmla="*/ 62 h 82"/>
                <a:gd name="T12" fmla="*/ 56 w 112"/>
                <a:gd name="T13" fmla="*/ 62 h 82"/>
                <a:gd name="T14" fmla="*/ 56 w 112"/>
                <a:gd name="T15" fmla="*/ 62 h 82"/>
                <a:gd name="T16" fmla="*/ 56 w 112"/>
                <a:gd name="T17" fmla="*/ 62 h 82"/>
                <a:gd name="T18" fmla="*/ 54 w 112"/>
                <a:gd name="T19" fmla="*/ 50 h 82"/>
                <a:gd name="T20" fmla="*/ 54 w 112"/>
                <a:gd name="T21" fmla="*/ 50 h 82"/>
                <a:gd name="T22" fmla="*/ 46 w 112"/>
                <a:gd name="T23" fmla="*/ 28 h 82"/>
                <a:gd name="T24" fmla="*/ 40 w 112"/>
                <a:gd name="T25" fmla="*/ 4 h 82"/>
                <a:gd name="T26" fmla="*/ 40 w 112"/>
                <a:gd name="T27" fmla="*/ 4 h 82"/>
                <a:gd name="T28" fmla="*/ 20 w 112"/>
                <a:gd name="T29" fmla="*/ 2 h 82"/>
                <a:gd name="T30" fmla="*/ 20 w 112"/>
                <a:gd name="T31" fmla="*/ 2 h 82"/>
                <a:gd name="T32" fmla="*/ 14 w 112"/>
                <a:gd name="T33" fmla="*/ 0 h 82"/>
                <a:gd name="T34" fmla="*/ 14 w 112"/>
                <a:gd name="T35" fmla="*/ 0 h 82"/>
                <a:gd name="T36" fmla="*/ 14 w 112"/>
                <a:gd name="T37" fmla="*/ 4 h 82"/>
                <a:gd name="T38" fmla="*/ 14 w 112"/>
                <a:gd name="T39" fmla="*/ 4 h 82"/>
                <a:gd name="T40" fmla="*/ 0 w 112"/>
                <a:gd name="T41" fmla="*/ 76 h 82"/>
                <a:gd name="T42" fmla="*/ 0 w 112"/>
                <a:gd name="T43" fmla="*/ 76 h 82"/>
                <a:gd name="T44" fmla="*/ 20 w 112"/>
                <a:gd name="T45" fmla="*/ 78 h 82"/>
                <a:gd name="T46" fmla="*/ 20 w 112"/>
                <a:gd name="T47" fmla="*/ 78 h 82"/>
                <a:gd name="T48" fmla="*/ 24 w 112"/>
                <a:gd name="T49" fmla="*/ 38 h 82"/>
                <a:gd name="T50" fmla="*/ 24 w 112"/>
                <a:gd name="T51" fmla="*/ 38 h 82"/>
                <a:gd name="T52" fmla="*/ 26 w 112"/>
                <a:gd name="T53" fmla="*/ 18 h 82"/>
                <a:gd name="T54" fmla="*/ 26 w 112"/>
                <a:gd name="T55" fmla="*/ 18 h 82"/>
                <a:gd name="T56" fmla="*/ 28 w 112"/>
                <a:gd name="T57" fmla="*/ 18 h 82"/>
                <a:gd name="T58" fmla="*/ 28 w 112"/>
                <a:gd name="T59" fmla="*/ 18 h 82"/>
                <a:gd name="T60" fmla="*/ 28 w 112"/>
                <a:gd name="T61" fmla="*/ 28 h 82"/>
                <a:gd name="T62" fmla="*/ 28 w 112"/>
                <a:gd name="T63" fmla="*/ 28 h 82"/>
                <a:gd name="T64" fmla="*/ 36 w 112"/>
                <a:gd name="T65" fmla="*/ 54 h 82"/>
                <a:gd name="T66" fmla="*/ 46 w 112"/>
                <a:gd name="T67" fmla="*/ 82 h 82"/>
                <a:gd name="T68" fmla="*/ 46 w 112"/>
                <a:gd name="T69" fmla="*/ 82 h 82"/>
                <a:gd name="T70" fmla="*/ 64 w 112"/>
                <a:gd name="T71" fmla="*/ 82 h 82"/>
                <a:gd name="T72" fmla="*/ 64 w 112"/>
                <a:gd name="T73" fmla="*/ 82 h 82"/>
                <a:gd name="T74" fmla="*/ 76 w 112"/>
                <a:gd name="T75" fmla="*/ 56 h 82"/>
                <a:gd name="T76" fmla="*/ 84 w 112"/>
                <a:gd name="T77" fmla="*/ 30 h 82"/>
                <a:gd name="T78" fmla="*/ 84 w 112"/>
                <a:gd name="T79" fmla="*/ 30 h 82"/>
                <a:gd name="T80" fmla="*/ 86 w 112"/>
                <a:gd name="T81" fmla="*/ 20 h 82"/>
                <a:gd name="T82" fmla="*/ 86 w 112"/>
                <a:gd name="T83" fmla="*/ 20 h 82"/>
                <a:gd name="T84" fmla="*/ 86 w 112"/>
                <a:gd name="T85" fmla="*/ 20 h 82"/>
                <a:gd name="T86" fmla="*/ 86 w 112"/>
                <a:gd name="T87" fmla="*/ 20 h 82"/>
                <a:gd name="T88" fmla="*/ 88 w 112"/>
                <a:gd name="T89" fmla="*/ 36 h 82"/>
                <a:gd name="T90" fmla="*/ 88 w 112"/>
                <a:gd name="T91" fmla="*/ 36 h 82"/>
                <a:gd name="T92" fmla="*/ 90 w 112"/>
                <a:gd name="T93" fmla="*/ 80 h 82"/>
                <a:gd name="T94" fmla="*/ 90 w 112"/>
                <a:gd name="T95" fmla="*/ 80 h 82"/>
                <a:gd name="T96" fmla="*/ 112 w 112"/>
                <a:gd name="T97" fmla="*/ 78 h 82"/>
                <a:gd name="T98" fmla="*/ 112 w 112"/>
                <a:gd name="T99" fmla="*/ 78 h 82"/>
                <a:gd name="T100" fmla="*/ 102 w 112"/>
                <a:gd name="T101" fmla="*/ 4 h 82"/>
                <a:gd name="T102" fmla="*/ 102 w 112"/>
                <a:gd name="T103" fmla="*/ 4 h 82"/>
                <a:gd name="T104" fmla="*/ 78 w 112"/>
                <a:gd name="T105" fmla="*/ 6 h 82"/>
                <a:gd name="T106" fmla="*/ 78 w 112"/>
                <a:gd name="T107"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82">
                  <a:moveTo>
                    <a:pt x="78" y="6"/>
                  </a:moveTo>
                  <a:lnTo>
                    <a:pt x="78" y="6"/>
                  </a:lnTo>
                  <a:lnTo>
                    <a:pt x="70" y="28"/>
                  </a:lnTo>
                  <a:lnTo>
                    <a:pt x="60" y="50"/>
                  </a:lnTo>
                  <a:lnTo>
                    <a:pt x="60" y="50"/>
                  </a:lnTo>
                  <a:lnTo>
                    <a:pt x="56" y="62"/>
                  </a:lnTo>
                  <a:lnTo>
                    <a:pt x="56" y="62"/>
                  </a:lnTo>
                  <a:lnTo>
                    <a:pt x="56" y="62"/>
                  </a:lnTo>
                  <a:lnTo>
                    <a:pt x="56" y="62"/>
                  </a:lnTo>
                  <a:lnTo>
                    <a:pt x="54" y="50"/>
                  </a:lnTo>
                  <a:lnTo>
                    <a:pt x="54" y="50"/>
                  </a:lnTo>
                  <a:lnTo>
                    <a:pt x="46" y="28"/>
                  </a:lnTo>
                  <a:lnTo>
                    <a:pt x="40" y="4"/>
                  </a:lnTo>
                  <a:lnTo>
                    <a:pt x="40" y="4"/>
                  </a:lnTo>
                  <a:lnTo>
                    <a:pt x="20" y="2"/>
                  </a:lnTo>
                  <a:lnTo>
                    <a:pt x="20" y="2"/>
                  </a:lnTo>
                  <a:lnTo>
                    <a:pt x="14" y="0"/>
                  </a:lnTo>
                  <a:lnTo>
                    <a:pt x="14" y="0"/>
                  </a:lnTo>
                  <a:lnTo>
                    <a:pt x="14" y="4"/>
                  </a:lnTo>
                  <a:lnTo>
                    <a:pt x="14" y="4"/>
                  </a:lnTo>
                  <a:lnTo>
                    <a:pt x="0" y="76"/>
                  </a:lnTo>
                  <a:lnTo>
                    <a:pt x="0" y="76"/>
                  </a:lnTo>
                  <a:lnTo>
                    <a:pt x="20" y="78"/>
                  </a:lnTo>
                  <a:lnTo>
                    <a:pt x="20" y="78"/>
                  </a:lnTo>
                  <a:lnTo>
                    <a:pt x="24" y="38"/>
                  </a:lnTo>
                  <a:lnTo>
                    <a:pt x="24" y="38"/>
                  </a:lnTo>
                  <a:lnTo>
                    <a:pt x="26" y="18"/>
                  </a:lnTo>
                  <a:lnTo>
                    <a:pt x="26" y="18"/>
                  </a:lnTo>
                  <a:lnTo>
                    <a:pt x="28" y="18"/>
                  </a:lnTo>
                  <a:lnTo>
                    <a:pt x="28" y="18"/>
                  </a:lnTo>
                  <a:lnTo>
                    <a:pt x="28" y="28"/>
                  </a:lnTo>
                  <a:lnTo>
                    <a:pt x="28" y="28"/>
                  </a:lnTo>
                  <a:lnTo>
                    <a:pt x="36" y="54"/>
                  </a:lnTo>
                  <a:lnTo>
                    <a:pt x="46" y="82"/>
                  </a:lnTo>
                  <a:lnTo>
                    <a:pt x="46" y="82"/>
                  </a:lnTo>
                  <a:lnTo>
                    <a:pt x="64" y="82"/>
                  </a:lnTo>
                  <a:lnTo>
                    <a:pt x="64" y="82"/>
                  </a:lnTo>
                  <a:lnTo>
                    <a:pt x="76" y="56"/>
                  </a:lnTo>
                  <a:lnTo>
                    <a:pt x="84" y="30"/>
                  </a:lnTo>
                  <a:lnTo>
                    <a:pt x="84" y="30"/>
                  </a:lnTo>
                  <a:lnTo>
                    <a:pt x="86" y="20"/>
                  </a:lnTo>
                  <a:lnTo>
                    <a:pt x="86" y="20"/>
                  </a:lnTo>
                  <a:lnTo>
                    <a:pt x="86" y="20"/>
                  </a:lnTo>
                  <a:lnTo>
                    <a:pt x="86" y="20"/>
                  </a:lnTo>
                  <a:lnTo>
                    <a:pt x="88" y="36"/>
                  </a:lnTo>
                  <a:lnTo>
                    <a:pt x="88" y="36"/>
                  </a:lnTo>
                  <a:lnTo>
                    <a:pt x="90" y="80"/>
                  </a:lnTo>
                  <a:lnTo>
                    <a:pt x="90" y="80"/>
                  </a:lnTo>
                  <a:lnTo>
                    <a:pt x="112" y="78"/>
                  </a:lnTo>
                  <a:lnTo>
                    <a:pt x="112" y="78"/>
                  </a:lnTo>
                  <a:lnTo>
                    <a:pt x="102" y="4"/>
                  </a:lnTo>
                  <a:lnTo>
                    <a:pt x="102" y="4"/>
                  </a:lnTo>
                  <a:lnTo>
                    <a:pt x="78" y="6"/>
                  </a:lnTo>
                  <a:lnTo>
                    <a:pt x="7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84"/>
            <p:cNvSpPr>
              <a:spLocks noEditPoints="1"/>
            </p:cNvSpPr>
            <p:nvPr/>
          </p:nvSpPr>
          <p:spPr bwMode="auto">
            <a:xfrm>
              <a:off x="6538913" y="2062163"/>
              <a:ext cx="149225" cy="130175"/>
            </a:xfrm>
            <a:custGeom>
              <a:avLst/>
              <a:gdLst>
                <a:gd name="T0" fmla="*/ 64 w 94"/>
                <a:gd name="T1" fmla="*/ 42 h 82"/>
                <a:gd name="T2" fmla="*/ 60 w 94"/>
                <a:gd name="T3" fmla="*/ 40 h 82"/>
                <a:gd name="T4" fmla="*/ 56 w 94"/>
                <a:gd name="T5" fmla="*/ 38 h 82"/>
                <a:gd name="T6" fmla="*/ 52 w 94"/>
                <a:gd name="T7" fmla="*/ 38 h 82"/>
                <a:gd name="T8" fmla="*/ 52 w 94"/>
                <a:gd name="T9" fmla="*/ 38 h 82"/>
                <a:gd name="T10" fmla="*/ 58 w 94"/>
                <a:gd name="T11" fmla="*/ 32 h 82"/>
                <a:gd name="T12" fmla="*/ 58 w 94"/>
                <a:gd name="T13" fmla="*/ 32 h 82"/>
                <a:gd name="T14" fmla="*/ 62 w 94"/>
                <a:gd name="T15" fmla="*/ 26 h 82"/>
                <a:gd name="T16" fmla="*/ 64 w 94"/>
                <a:gd name="T17" fmla="*/ 18 h 82"/>
                <a:gd name="T18" fmla="*/ 62 w 94"/>
                <a:gd name="T19" fmla="*/ 10 h 82"/>
                <a:gd name="T20" fmla="*/ 50 w 94"/>
                <a:gd name="T21" fmla="*/ 0 h 82"/>
                <a:gd name="T22" fmla="*/ 26 w 94"/>
                <a:gd name="T23" fmla="*/ 2 h 82"/>
                <a:gd name="T24" fmla="*/ 0 w 94"/>
                <a:gd name="T25" fmla="*/ 8 h 82"/>
                <a:gd name="T26" fmla="*/ 0 w 94"/>
                <a:gd name="T27" fmla="*/ 14 h 82"/>
                <a:gd name="T28" fmla="*/ 14 w 94"/>
                <a:gd name="T29" fmla="*/ 82 h 82"/>
                <a:gd name="T30" fmla="*/ 36 w 94"/>
                <a:gd name="T31" fmla="*/ 78 h 82"/>
                <a:gd name="T32" fmla="*/ 30 w 94"/>
                <a:gd name="T33" fmla="*/ 50 h 82"/>
                <a:gd name="T34" fmla="*/ 34 w 94"/>
                <a:gd name="T35" fmla="*/ 48 h 82"/>
                <a:gd name="T36" fmla="*/ 38 w 94"/>
                <a:gd name="T37" fmla="*/ 48 h 82"/>
                <a:gd name="T38" fmla="*/ 42 w 94"/>
                <a:gd name="T39" fmla="*/ 48 h 82"/>
                <a:gd name="T40" fmla="*/ 46 w 94"/>
                <a:gd name="T41" fmla="*/ 50 h 82"/>
                <a:gd name="T42" fmla="*/ 50 w 94"/>
                <a:gd name="T43" fmla="*/ 54 h 82"/>
                <a:gd name="T44" fmla="*/ 70 w 94"/>
                <a:gd name="T45" fmla="*/ 66 h 82"/>
                <a:gd name="T46" fmla="*/ 94 w 94"/>
                <a:gd name="T47" fmla="*/ 56 h 82"/>
                <a:gd name="T48" fmla="*/ 68 w 94"/>
                <a:gd name="T49" fmla="*/ 44 h 82"/>
                <a:gd name="T50" fmla="*/ 64 w 94"/>
                <a:gd name="T51" fmla="*/ 42 h 82"/>
                <a:gd name="T52" fmla="*/ 44 w 94"/>
                <a:gd name="T53" fmla="*/ 28 h 82"/>
                <a:gd name="T54" fmla="*/ 42 w 94"/>
                <a:gd name="T55" fmla="*/ 28 h 82"/>
                <a:gd name="T56" fmla="*/ 40 w 94"/>
                <a:gd name="T57" fmla="*/ 32 h 82"/>
                <a:gd name="T58" fmla="*/ 34 w 94"/>
                <a:gd name="T59" fmla="*/ 36 h 82"/>
                <a:gd name="T60" fmla="*/ 26 w 94"/>
                <a:gd name="T61" fmla="*/ 38 h 82"/>
                <a:gd name="T62" fmla="*/ 22 w 94"/>
                <a:gd name="T63" fmla="*/ 20 h 82"/>
                <a:gd name="T64" fmla="*/ 20 w 94"/>
                <a:gd name="T65" fmla="*/ 18 h 82"/>
                <a:gd name="T66" fmla="*/ 28 w 94"/>
                <a:gd name="T67" fmla="*/ 14 h 82"/>
                <a:gd name="T68" fmla="*/ 38 w 94"/>
                <a:gd name="T69" fmla="*/ 14 h 82"/>
                <a:gd name="T70" fmla="*/ 44 w 94"/>
                <a:gd name="T71" fmla="*/ 20 h 82"/>
                <a:gd name="T72" fmla="*/ 44 w 94"/>
                <a:gd name="T73" fmla="*/ 24 h 82"/>
                <a:gd name="T74" fmla="*/ 44 w 94"/>
                <a:gd name="T75"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2">
                  <a:moveTo>
                    <a:pt x="64" y="42"/>
                  </a:moveTo>
                  <a:lnTo>
                    <a:pt x="64" y="42"/>
                  </a:lnTo>
                  <a:lnTo>
                    <a:pt x="60" y="40"/>
                  </a:lnTo>
                  <a:lnTo>
                    <a:pt x="60" y="40"/>
                  </a:lnTo>
                  <a:lnTo>
                    <a:pt x="56" y="38"/>
                  </a:lnTo>
                  <a:lnTo>
                    <a:pt x="56" y="38"/>
                  </a:lnTo>
                  <a:lnTo>
                    <a:pt x="52" y="38"/>
                  </a:lnTo>
                  <a:lnTo>
                    <a:pt x="52" y="38"/>
                  </a:lnTo>
                  <a:lnTo>
                    <a:pt x="52" y="38"/>
                  </a:lnTo>
                  <a:lnTo>
                    <a:pt x="52" y="38"/>
                  </a:lnTo>
                  <a:lnTo>
                    <a:pt x="58" y="32"/>
                  </a:lnTo>
                  <a:lnTo>
                    <a:pt x="58" y="32"/>
                  </a:lnTo>
                  <a:lnTo>
                    <a:pt x="58" y="32"/>
                  </a:lnTo>
                  <a:lnTo>
                    <a:pt x="58" y="32"/>
                  </a:lnTo>
                  <a:lnTo>
                    <a:pt x="62" y="26"/>
                  </a:lnTo>
                  <a:lnTo>
                    <a:pt x="62" y="26"/>
                  </a:lnTo>
                  <a:lnTo>
                    <a:pt x="64" y="18"/>
                  </a:lnTo>
                  <a:lnTo>
                    <a:pt x="64" y="18"/>
                  </a:lnTo>
                  <a:lnTo>
                    <a:pt x="62" y="10"/>
                  </a:lnTo>
                  <a:lnTo>
                    <a:pt x="62" y="10"/>
                  </a:lnTo>
                  <a:lnTo>
                    <a:pt x="56" y="4"/>
                  </a:lnTo>
                  <a:lnTo>
                    <a:pt x="50" y="0"/>
                  </a:lnTo>
                  <a:lnTo>
                    <a:pt x="40" y="0"/>
                  </a:lnTo>
                  <a:lnTo>
                    <a:pt x="26" y="2"/>
                  </a:lnTo>
                  <a:lnTo>
                    <a:pt x="26" y="2"/>
                  </a:lnTo>
                  <a:lnTo>
                    <a:pt x="0" y="8"/>
                  </a:lnTo>
                  <a:lnTo>
                    <a:pt x="0" y="8"/>
                  </a:lnTo>
                  <a:lnTo>
                    <a:pt x="0" y="14"/>
                  </a:lnTo>
                  <a:lnTo>
                    <a:pt x="0" y="14"/>
                  </a:lnTo>
                  <a:lnTo>
                    <a:pt x="14" y="82"/>
                  </a:lnTo>
                  <a:lnTo>
                    <a:pt x="14" y="82"/>
                  </a:lnTo>
                  <a:lnTo>
                    <a:pt x="36" y="78"/>
                  </a:lnTo>
                  <a:lnTo>
                    <a:pt x="36" y="78"/>
                  </a:lnTo>
                  <a:lnTo>
                    <a:pt x="30" y="50"/>
                  </a:lnTo>
                  <a:lnTo>
                    <a:pt x="30" y="50"/>
                  </a:lnTo>
                  <a:lnTo>
                    <a:pt x="34" y="48"/>
                  </a:lnTo>
                  <a:lnTo>
                    <a:pt x="34" y="48"/>
                  </a:lnTo>
                  <a:lnTo>
                    <a:pt x="38" y="48"/>
                  </a:lnTo>
                  <a:lnTo>
                    <a:pt x="38" y="48"/>
                  </a:lnTo>
                  <a:lnTo>
                    <a:pt x="42" y="48"/>
                  </a:lnTo>
                  <a:lnTo>
                    <a:pt x="42" y="48"/>
                  </a:lnTo>
                  <a:lnTo>
                    <a:pt x="46" y="50"/>
                  </a:lnTo>
                  <a:lnTo>
                    <a:pt x="46" y="50"/>
                  </a:lnTo>
                  <a:lnTo>
                    <a:pt x="50" y="54"/>
                  </a:lnTo>
                  <a:lnTo>
                    <a:pt x="50" y="54"/>
                  </a:lnTo>
                  <a:lnTo>
                    <a:pt x="70" y="66"/>
                  </a:lnTo>
                  <a:lnTo>
                    <a:pt x="70" y="66"/>
                  </a:lnTo>
                  <a:lnTo>
                    <a:pt x="94" y="56"/>
                  </a:lnTo>
                  <a:lnTo>
                    <a:pt x="94" y="56"/>
                  </a:lnTo>
                  <a:lnTo>
                    <a:pt x="68" y="44"/>
                  </a:lnTo>
                  <a:lnTo>
                    <a:pt x="68" y="44"/>
                  </a:lnTo>
                  <a:lnTo>
                    <a:pt x="64" y="42"/>
                  </a:lnTo>
                  <a:lnTo>
                    <a:pt x="64" y="42"/>
                  </a:lnTo>
                  <a:close/>
                  <a:moveTo>
                    <a:pt x="44" y="28"/>
                  </a:moveTo>
                  <a:lnTo>
                    <a:pt x="44" y="28"/>
                  </a:lnTo>
                  <a:lnTo>
                    <a:pt x="42" y="28"/>
                  </a:lnTo>
                  <a:lnTo>
                    <a:pt x="42" y="28"/>
                  </a:lnTo>
                  <a:lnTo>
                    <a:pt x="40" y="32"/>
                  </a:lnTo>
                  <a:lnTo>
                    <a:pt x="34" y="36"/>
                  </a:lnTo>
                  <a:lnTo>
                    <a:pt x="34" y="36"/>
                  </a:lnTo>
                  <a:lnTo>
                    <a:pt x="26" y="38"/>
                  </a:lnTo>
                  <a:lnTo>
                    <a:pt x="26" y="38"/>
                  </a:lnTo>
                  <a:lnTo>
                    <a:pt x="22" y="20"/>
                  </a:lnTo>
                  <a:lnTo>
                    <a:pt x="22" y="20"/>
                  </a:lnTo>
                  <a:lnTo>
                    <a:pt x="20" y="18"/>
                  </a:lnTo>
                  <a:lnTo>
                    <a:pt x="20" y="18"/>
                  </a:lnTo>
                  <a:lnTo>
                    <a:pt x="28" y="14"/>
                  </a:lnTo>
                  <a:lnTo>
                    <a:pt x="28" y="14"/>
                  </a:lnTo>
                  <a:lnTo>
                    <a:pt x="34" y="14"/>
                  </a:lnTo>
                  <a:lnTo>
                    <a:pt x="38" y="14"/>
                  </a:lnTo>
                  <a:lnTo>
                    <a:pt x="42" y="16"/>
                  </a:lnTo>
                  <a:lnTo>
                    <a:pt x="44" y="20"/>
                  </a:lnTo>
                  <a:lnTo>
                    <a:pt x="44" y="20"/>
                  </a:lnTo>
                  <a:lnTo>
                    <a:pt x="44" y="24"/>
                  </a:lnTo>
                  <a:lnTo>
                    <a:pt x="44" y="28"/>
                  </a:lnTo>
                  <a:lnTo>
                    <a:pt x="4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85"/>
            <p:cNvSpPr>
              <a:spLocks noEditPoints="1"/>
            </p:cNvSpPr>
            <p:nvPr/>
          </p:nvSpPr>
          <p:spPr bwMode="auto">
            <a:xfrm>
              <a:off x="6008688" y="2201863"/>
              <a:ext cx="434975" cy="479425"/>
            </a:xfrm>
            <a:custGeom>
              <a:avLst/>
              <a:gdLst>
                <a:gd name="T0" fmla="*/ 0 w 274"/>
                <a:gd name="T1" fmla="*/ 202 h 302"/>
                <a:gd name="T2" fmla="*/ 274 w 274"/>
                <a:gd name="T3" fmla="*/ 302 h 302"/>
                <a:gd name="T4" fmla="*/ 274 w 274"/>
                <a:gd name="T5" fmla="*/ 98 h 302"/>
                <a:gd name="T6" fmla="*/ 0 w 274"/>
                <a:gd name="T7" fmla="*/ 0 h 302"/>
                <a:gd name="T8" fmla="*/ 0 w 274"/>
                <a:gd name="T9" fmla="*/ 202 h 302"/>
                <a:gd name="T10" fmla="*/ 160 w 274"/>
                <a:gd name="T11" fmla="*/ 70 h 302"/>
                <a:gd name="T12" fmla="*/ 262 w 274"/>
                <a:gd name="T13" fmla="*/ 108 h 302"/>
                <a:gd name="T14" fmla="*/ 262 w 274"/>
                <a:gd name="T15" fmla="*/ 286 h 302"/>
                <a:gd name="T16" fmla="*/ 160 w 274"/>
                <a:gd name="T17" fmla="*/ 250 h 302"/>
                <a:gd name="T18" fmla="*/ 160 w 274"/>
                <a:gd name="T19" fmla="*/ 70 h 302"/>
                <a:gd name="T20" fmla="*/ 12 w 274"/>
                <a:gd name="T21" fmla="*/ 16 h 302"/>
                <a:gd name="T22" fmla="*/ 102 w 274"/>
                <a:gd name="T23" fmla="*/ 48 h 302"/>
                <a:gd name="T24" fmla="*/ 102 w 274"/>
                <a:gd name="T25" fmla="*/ 228 h 302"/>
                <a:gd name="T26" fmla="*/ 12 w 274"/>
                <a:gd name="T27" fmla="*/ 194 h 302"/>
                <a:gd name="T28" fmla="*/ 12 w 274"/>
                <a:gd name="T29" fmla="*/ 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302">
                  <a:moveTo>
                    <a:pt x="0" y="202"/>
                  </a:moveTo>
                  <a:lnTo>
                    <a:pt x="274" y="302"/>
                  </a:lnTo>
                  <a:lnTo>
                    <a:pt x="274" y="98"/>
                  </a:lnTo>
                  <a:lnTo>
                    <a:pt x="0" y="0"/>
                  </a:lnTo>
                  <a:lnTo>
                    <a:pt x="0" y="202"/>
                  </a:lnTo>
                  <a:close/>
                  <a:moveTo>
                    <a:pt x="160" y="70"/>
                  </a:moveTo>
                  <a:lnTo>
                    <a:pt x="262" y="108"/>
                  </a:lnTo>
                  <a:lnTo>
                    <a:pt x="262" y="286"/>
                  </a:lnTo>
                  <a:lnTo>
                    <a:pt x="160" y="250"/>
                  </a:lnTo>
                  <a:lnTo>
                    <a:pt x="160" y="70"/>
                  </a:lnTo>
                  <a:close/>
                  <a:moveTo>
                    <a:pt x="12" y="16"/>
                  </a:moveTo>
                  <a:lnTo>
                    <a:pt x="102" y="48"/>
                  </a:lnTo>
                  <a:lnTo>
                    <a:pt x="102" y="228"/>
                  </a:lnTo>
                  <a:lnTo>
                    <a:pt x="12" y="194"/>
                  </a:lnTo>
                  <a:lnTo>
                    <a:pt x="1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86"/>
            <p:cNvSpPr>
              <a:spLocks noEditPoints="1"/>
            </p:cNvSpPr>
            <p:nvPr/>
          </p:nvSpPr>
          <p:spPr bwMode="auto">
            <a:xfrm>
              <a:off x="6456363" y="2201863"/>
              <a:ext cx="434975" cy="479425"/>
            </a:xfrm>
            <a:custGeom>
              <a:avLst/>
              <a:gdLst>
                <a:gd name="T0" fmla="*/ 0 w 274"/>
                <a:gd name="T1" fmla="*/ 98 h 302"/>
                <a:gd name="T2" fmla="*/ 0 w 274"/>
                <a:gd name="T3" fmla="*/ 302 h 302"/>
                <a:gd name="T4" fmla="*/ 274 w 274"/>
                <a:gd name="T5" fmla="*/ 202 h 302"/>
                <a:gd name="T6" fmla="*/ 274 w 274"/>
                <a:gd name="T7" fmla="*/ 0 h 302"/>
                <a:gd name="T8" fmla="*/ 0 w 274"/>
                <a:gd name="T9" fmla="*/ 98 h 302"/>
                <a:gd name="T10" fmla="*/ 114 w 274"/>
                <a:gd name="T11" fmla="*/ 250 h 302"/>
                <a:gd name="T12" fmla="*/ 12 w 274"/>
                <a:gd name="T13" fmla="*/ 286 h 302"/>
                <a:gd name="T14" fmla="*/ 12 w 274"/>
                <a:gd name="T15" fmla="*/ 108 h 302"/>
                <a:gd name="T16" fmla="*/ 114 w 274"/>
                <a:gd name="T17" fmla="*/ 70 h 302"/>
                <a:gd name="T18" fmla="*/ 114 w 274"/>
                <a:gd name="T19" fmla="*/ 250 h 302"/>
                <a:gd name="T20" fmla="*/ 262 w 274"/>
                <a:gd name="T21" fmla="*/ 194 h 302"/>
                <a:gd name="T22" fmla="*/ 172 w 274"/>
                <a:gd name="T23" fmla="*/ 228 h 302"/>
                <a:gd name="T24" fmla="*/ 172 w 274"/>
                <a:gd name="T25" fmla="*/ 48 h 302"/>
                <a:gd name="T26" fmla="*/ 262 w 274"/>
                <a:gd name="T27" fmla="*/ 16 h 302"/>
                <a:gd name="T28" fmla="*/ 262 w 274"/>
                <a:gd name="T29" fmla="*/ 1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302">
                  <a:moveTo>
                    <a:pt x="0" y="98"/>
                  </a:moveTo>
                  <a:lnTo>
                    <a:pt x="0" y="302"/>
                  </a:lnTo>
                  <a:lnTo>
                    <a:pt x="274" y="202"/>
                  </a:lnTo>
                  <a:lnTo>
                    <a:pt x="274" y="0"/>
                  </a:lnTo>
                  <a:lnTo>
                    <a:pt x="0" y="98"/>
                  </a:lnTo>
                  <a:close/>
                  <a:moveTo>
                    <a:pt x="114" y="250"/>
                  </a:moveTo>
                  <a:lnTo>
                    <a:pt x="12" y="286"/>
                  </a:lnTo>
                  <a:lnTo>
                    <a:pt x="12" y="108"/>
                  </a:lnTo>
                  <a:lnTo>
                    <a:pt x="114" y="70"/>
                  </a:lnTo>
                  <a:lnTo>
                    <a:pt x="114" y="250"/>
                  </a:lnTo>
                  <a:close/>
                  <a:moveTo>
                    <a:pt x="262" y="194"/>
                  </a:moveTo>
                  <a:lnTo>
                    <a:pt x="172" y="228"/>
                  </a:lnTo>
                  <a:lnTo>
                    <a:pt x="172" y="48"/>
                  </a:lnTo>
                  <a:lnTo>
                    <a:pt x="262" y="16"/>
                  </a:lnTo>
                  <a:lnTo>
                    <a:pt x="262"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39" name="Группа 138"/>
          <p:cNvGrpSpPr/>
          <p:nvPr/>
        </p:nvGrpSpPr>
        <p:grpSpPr>
          <a:xfrm>
            <a:off x="6884266" y="4155737"/>
            <a:ext cx="587242" cy="259956"/>
            <a:chOff x="852488" y="1852613"/>
            <a:chExt cx="1501775" cy="768350"/>
          </a:xfrm>
          <a:solidFill>
            <a:schemeClr val="accent6"/>
          </a:solidFill>
        </p:grpSpPr>
        <p:sp>
          <p:nvSpPr>
            <p:cNvPr id="140" name="Freeform 113"/>
            <p:cNvSpPr>
              <a:spLocks noEditPoints="1"/>
            </p:cNvSpPr>
            <p:nvPr/>
          </p:nvSpPr>
          <p:spPr bwMode="auto">
            <a:xfrm>
              <a:off x="865188" y="1862138"/>
              <a:ext cx="1235075" cy="425450"/>
            </a:xfrm>
            <a:custGeom>
              <a:avLst/>
              <a:gdLst>
                <a:gd name="T0" fmla="*/ 746 w 778"/>
                <a:gd name="T1" fmla="*/ 252 h 268"/>
                <a:gd name="T2" fmla="*/ 778 w 778"/>
                <a:gd name="T3" fmla="*/ 210 h 268"/>
                <a:gd name="T4" fmla="*/ 716 w 778"/>
                <a:gd name="T5" fmla="*/ 182 h 268"/>
                <a:gd name="T6" fmla="*/ 514 w 778"/>
                <a:gd name="T7" fmla="*/ 150 h 268"/>
                <a:gd name="T8" fmla="*/ 500 w 778"/>
                <a:gd name="T9" fmla="*/ 0 h 268"/>
                <a:gd name="T10" fmla="*/ 468 w 778"/>
                <a:gd name="T11" fmla="*/ 14 h 268"/>
                <a:gd name="T12" fmla="*/ 432 w 778"/>
                <a:gd name="T13" fmla="*/ 12 h 268"/>
                <a:gd name="T14" fmla="*/ 424 w 778"/>
                <a:gd name="T15" fmla="*/ 88 h 268"/>
                <a:gd name="T16" fmla="*/ 248 w 778"/>
                <a:gd name="T17" fmla="*/ 64 h 268"/>
                <a:gd name="T18" fmla="*/ 182 w 778"/>
                <a:gd name="T19" fmla="*/ 88 h 268"/>
                <a:gd name="T20" fmla="*/ 420 w 778"/>
                <a:gd name="T21" fmla="*/ 124 h 268"/>
                <a:gd name="T22" fmla="*/ 418 w 778"/>
                <a:gd name="T23" fmla="*/ 134 h 268"/>
                <a:gd name="T24" fmla="*/ 258 w 778"/>
                <a:gd name="T25" fmla="*/ 108 h 268"/>
                <a:gd name="T26" fmla="*/ 168 w 778"/>
                <a:gd name="T27" fmla="*/ 94 h 268"/>
                <a:gd name="T28" fmla="*/ 144 w 778"/>
                <a:gd name="T29" fmla="*/ 90 h 268"/>
                <a:gd name="T30" fmla="*/ 0 w 778"/>
                <a:gd name="T31" fmla="*/ 150 h 268"/>
                <a:gd name="T32" fmla="*/ 650 w 778"/>
                <a:gd name="T33" fmla="*/ 268 h 268"/>
                <a:gd name="T34" fmla="*/ 746 w 778"/>
                <a:gd name="T35" fmla="*/ 252 h 268"/>
                <a:gd name="T36" fmla="*/ 462 w 778"/>
                <a:gd name="T37" fmla="*/ 140 h 268"/>
                <a:gd name="T38" fmla="*/ 462 w 778"/>
                <a:gd name="T39" fmla="*/ 194 h 268"/>
                <a:gd name="T40" fmla="*/ 180 w 778"/>
                <a:gd name="T41" fmla="*/ 144 h 268"/>
                <a:gd name="T42" fmla="*/ 180 w 778"/>
                <a:gd name="T43" fmla="*/ 108 h 268"/>
                <a:gd name="T44" fmla="*/ 418 w 778"/>
                <a:gd name="T45" fmla="*/ 146 h 268"/>
                <a:gd name="T46" fmla="*/ 430 w 778"/>
                <a:gd name="T47" fmla="*/ 146 h 268"/>
                <a:gd name="T48" fmla="*/ 430 w 778"/>
                <a:gd name="T49" fmla="*/ 136 h 268"/>
                <a:gd name="T50" fmla="*/ 430 w 778"/>
                <a:gd name="T51" fmla="*/ 134 h 268"/>
                <a:gd name="T52" fmla="*/ 432 w 778"/>
                <a:gd name="T53" fmla="*/ 126 h 268"/>
                <a:gd name="T54" fmla="*/ 436 w 778"/>
                <a:gd name="T55" fmla="*/ 90 h 268"/>
                <a:gd name="T56" fmla="*/ 442 w 778"/>
                <a:gd name="T57" fmla="*/ 24 h 268"/>
                <a:gd name="T58" fmla="*/ 462 w 778"/>
                <a:gd name="T59" fmla="*/ 26 h 268"/>
                <a:gd name="T60" fmla="*/ 462 w 778"/>
                <a:gd name="T61" fmla="*/ 140 h 268"/>
                <a:gd name="T62" fmla="*/ 474 w 778"/>
                <a:gd name="T63" fmla="*/ 186 h 268"/>
                <a:gd name="T64" fmla="*/ 474 w 778"/>
                <a:gd name="T65" fmla="*/ 142 h 268"/>
                <a:gd name="T66" fmla="*/ 474 w 778"/>
                <a:gd name="T67" fmla="*/ 26 h 268"/>
                <a:gd name="T68" fmla="*/ 490 w 778"/>
                <a:gd name="T69" fmla="*/ 18 h 268"/>
                <a:gd name="T70" fmla="*/ 502 w 778"/>
                <a:gd name="T71" fmla="*/ 148 h 268"/>
                <a:gd name="T72" fmla="*/ 504 w 778"/>
                <a:gd name="T73" fmla="*/ 162 h 268"/>
                <a:gd name="T74" fmla="*/ 474 w 778"/>
                <a:gd name="T75" fmla="*/ 18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8" h="268">
                  <a:moveTo>
                    <a:pt x="746" y="252"/>
                  </a:moveTo>
                  <a:lnTo>
                    <a:pt x="778" y="210"/>
                  </a:lnTo>
                  <a:lnTo>
                    <a:pt x="716" y="182"/>
                  </a:lnTo>
                  <a:lnTo>
                    <a:pt x="514" y="150"/>
                  </a:lnTo>
                  <a:lnTo>
                    <a:pt x="500" y="0"/>
                  </a:lnTo>
                  <a:lnTo>
                    <a:pt x="468" y="14"/>
                  </a:lnTo>
                  <a:lnTo>
                    <a:pt x="432" y="12"/>
                  </a:lnTo>
                  <a:lnTo>
                    <a:pt x="424" y="88"/>
                  </a:lnTo>
                  <a:lnTo>
                    <a:pt x="248" y="64"/>
                  </a:lnTo>
                  <a:lnTo>
                    <a:pt x="182" y="88"/>
                  </a:lnTo>
                  <a:lnTo>
                    <a:pt x="420" y="124"/>
                  </a:lnTo>
                  <a:lnTo>
                    <a:pt x="418" y="134"/>
                  </a:lnTo>
                  <a:lnTo>
                    <a:pt x="258" y="108"/>
                  </a:lnTo>
                  <a:lnTo>
                    <a:pt x="168" y="94"/>
                  </a:lnTo>
                  <a:lnTo>
                    <a:pt x="144" y="90"/>
                  </a:lnTo>
                  <a:lnTo>
                    <a:pt x="0" y="150"/>
                  </a:lnTo>
                  <a:lnTo>
                    <a:pt x="650" y="268"/>
                  </a:lnTo>
                  <a:lnTo>
                    <a:pt x="746" y="252"/>
                  </a:lnTo>
                  <a:close/>
                  <a:moveTo>
                    <a:pt x="462" y="140"/>
                  </a:moveTo>
                  <a:lnTo>
                    <a:pt x="462" y="194"/>
                  </a:lnTo>
                  <a:lnTo>
                    <a:pt x="180" y="144"/>
                  </a:lnTo>
                  <a:lnTo>
                    <a:pt x="180" y="108"/>
                  </a:lnTo>
                  <a:lnTo>
                    <a:pt x="418" y="146"/>
                  </a:lnTo>
                  <a:lnTo>
                    <a:pt x="430" y="146"/>
                  </a:lnTo>
                  <a:lnTo>
                    <a:pt x="430" y="136"/>
                  </a:lnTo>
                  <a:lnTo>
                    <a:pt x="430" y="134"/>
                  </a:lnTo>
                  <a:lnTo>
                    <a:pt x="432" y="126"/>
                  </a:lnTo>
                  <a:lnTo>
                    <a:pt x="436" y="90"/>
                  </a:lnTo>
                  <a:lnTo>
                    <a:pt x="442" y="24"/>
                  </a:lnTo>
                  <a:lnTo>
                    <a:pt x="462" y="26"/>
                  </a:lnTo>
                  <a:lnTo>
                    <a:pt x="462" y="140"/>
                  </a:lnTo>
                  <a:close/>
                  <a:moveTo>
                    <a:pt x="474" y="186"/>
                  </a:moveTo>
                  <a:lnTo>
                    <a:pt x="474" y="142"/>
                  </a:lnTo>
                  <a:lnTo>
                    <a:pt x="474" y="26"/>
                  </a:lnTo>
                  <a:lnTo>
                    <a:pt x="490" y="18"/>
                  </a:lnTo>
                  <a:lnTo>
                    <a:pt x="502" y="148"/>
                  </a:lnTo>
                  <a:lnTo>
                    <a:pt x="504" y="162"/>
                  </a:lnTo>
                  <a:lnTo>
                    <a:pt x="47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4"/>
            <p:cNvSpPr>
              <a:spLocks noEditPoints="1"/>
            </p:cNvSpPr>
            <p:nvPr/>
          </p:nvSpPr>
          <p:spPr bwMode="auto">
            <a:xfrm>
              <a:off x="1906588" y="2281238"/>
              <a:ext cx="136525" cy="196850"/>
            </a:xfrm>
            <a:custGeom>
              <a:avLst/>
              <a:gdLst>
                <a:gd name="T0" fmla="*/ 0 w 86"/>
                <a:gd name="T1" fmla="*/ 14 h 124"/>
                <a:gd name="T2" fmla="*/ 0 w 86"/>
                <a:gd name="T3" fmla="*/ 124 h 124"/>
                <a:gd name="T4" fmla="*/ 86 w 86"/>
                <a:gd name="T5" fmla="*/ 104 h 124"/>
                <a:gd name="T6" fmla="*/ 86 w 86"/>
                <a:gd name="T7" fmla="*/ 0 h 124"/>
                <a:gd name="T8" fmla="*/ 0 w 86"/>
                <a:gd name="T9" fmla="*/ 14 h 124"/>
                <a:gd name="T10" fmla="*/ 74 w 86"/>
                <a:gd name="T11" fmla="*/ 96 h 124"/>
                <a:gd name="T12" fmla="*/ 12 w 86"/>
                <a:gd name="T13" fmla="*/ 110 h 124"/>
                <a:gd name="T14" fmla="*/ 12 w 86"/>
                <a:gd name="T15" fmla="*/ 24 h 124"/>
                <a:gd name="T16" fmla="*/ 74 w 86"/>
                <a:gd name="T17" fmla="*/ 14 h 124"/>
                <a:gd name="T18" fmla="*/ 74 w 86"/>
                <a:gd name="T19"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24">
                  <a:moveTo>
                    <a:pt x="0" y="14"/>
                  </a:moveTo>
                  <a:lnTo>
                    <a:pt x="0" y="124"/>
                  </a:lnTo>
                  <a:lnTo>
                    <a:pt x="86" y="104"/>
                  </a:lnTo>
                  <a:lnTo>
                    <a:pt x="86" y="0"/>
                  </a:lnTo>
                  <a:lnTo>
                    <a:pt x="0" y="14"/>
                  </a:lnTo>
                  <a:close/>
                  <a:moveTo>
                    <a:pt x="74" y="96"/>
                  </a:moveTo>
                  <a:lnTo>
                    <a:pt x="12" y="110"/>
                  </a:lnTo>
                  <a:lnTo>
                    <a:pt x="12" y="24"/>
                  </a:lnTo>
                  <a:lnTo>
                    <a:pt x="74" y="14"/>
                  </a:lnTo>
                  <a:lnTo>
                    <a:pt x="74"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3" name="Freeform 115"/>
            <p:cNvSpPr>
              <a:spLocks noEditPoints="1"/>
            </p:cNvSpPr>
            <p:nvPr/>
          </p:nvSpPr>
          <p:spPr bwMode="auto">
            <a:xfrm>
              <a:off x="2052638" y="2211388"/>
              <a:ext cx="50800" cy="234950"/>
            </a:xfrm>
            <a:custGeom>
              <a:avLst/>
              <a:gdLst>
                <a:gd name="T0" fmla="*/ 0 w 32"/>
                <a:gd name="T1" fmla="*/ 148 h 148"/>
                <a:gd name="T2" fmla="*/ 32 w 32"/>
                <a:gd name="T3" fmla="*/ 106 h 148"/>
                <a:gd name="T4" fmla="*/ 32 w 32"/>
                <a:gd name="T5" fmla="*/ 0 h 148"/>
                <a:gd name="T6" fmla="*/ 0 w 32"/>
                <a:gd name="T7" fmla="*/ 44 h 148"/>
                <a:gd name="T8" fmla="*/ 0 w 32"/>
                <a:gd name="T9" fmla="*/ 148 h 148"/>
                <a:gd name="T10" fmla="*/ 12 w 32"/>
                <a:gd name="T11" fmla="*/ 48 h 148"/>
                <a:gd name="T12" fmla="*/ 20 w 32"/>
                <a:gd name="T13" fmla="*/ 36 h 148"/>
                <a:gd name="T14" fmla="*/ 20 w 32"/>
                <a:gd name="T15" fmla="*/ 102 h 148"/>
                <a:gd name="T16" fmla="*/ 12 w 32"/>
                <a:gd name="T17" fmla="*/ 114 h 148"/>
                <a:gd name="T18" fmla="*/ 12 w 32"/>
                <a:gd name="T19" fmla="*/ 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8">
                  <a:moveTo>
                    <a:pt x="0" y="148"/>
                  </a:moveTo>
                  <a:lnTo>
                    <a:pt x="32" y="106"/>
                  </a:lnTo>
                  <a:lnTo>
                    <a:pt x="32" y="0"/>
                  </a:lnTo>
                  <a:lnTo>
                    <a:pt x="0" y="44"/>
                  </a:lnTo>
                  <a:lnTo>
                    <a:pt x="0" y="148"/>
                  </a:lnTo>
                  <a:close/>
                  <a:moveTo>
                    <a:pt x="12" y="48"/>
                  </a:moveTo>
                  <a:lnTo>
                    <a:pt x="20" y="36"/>
                  </a:lnTo>
                  <a:lnTo>
                    <a:pt x="20" y="102"/>
                  </a:lnTo>
                  <a:lnTo>
                    <a:pt x="12" y="114"/>
                  </a:lnTo>
                  <a:lnTo>
                    <a:pt x="1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4" name="Freeform 116"/>
            <p:cNvSpPr>
              <a:spLocks noEditPoints="1"/>
            </p:cNvSpPr>
            <p:nvPr/>
          </p:nvSpPr>
          <p:spPr bwMode="auto">
            <a:xfrm>
              <a:off x="852488" y="2109788"/>
              <a:ext cx="1044575" cy="365125"/>
            </a:xfrm>
            <a:custGeom>
              <a:avLst/>
              <a:gdLst>
                <a:gd name="T0" fmla="*/ 658 w 658"/>
                <a:gd name="T1" fmla="*/ 120 h 230"/>
                <a:gd name="T2" fmla="*/ 0 w 658"/>
                <a:gd name="T3" fmla="*/ 0 h 230"/>
                <a:gd name="T4" fmla="*/ 0 w 658"/>
                <a:gd name="T5" fmla="*/ 110 h 230"/>
                <a:gd name="T6" fmla="*/ 658 w 658"/>
                <a:gd name="T7" fmla="*/ 230 h 230"/>
                <a:gd name="T8" fmla="*/ 658 w 658"/>
                <a:gd name="T9" fmla="*/ 120 h 230"/>
                <a:gd name="T10" fmla="*/ 646 w 658"/>
                <a:gd name="T11" fmla="*/ 216 h 230"/>
                <a:gd name="T12" fmla="*/ 12 w 658"/>
                <a:gd name="T13" fmla="*/ 100 h 230"/>
                <a:gd name="T14" fmla="*/ 12 w 658"/>
                <a:gd name="T15" fmla="*/ 14 h 230"/>
                <a:gd name="T16" fmla="*/ 646 w 658"/>
                <a:gd name="T17" fmla="*/ 130 h 230"/>
                <a:gd name="T18" fmla="*/ 646 w 658"/>
                <a:gd name="T19" fmla="*/ 2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8" h="230">
                  <a:moveTo>
                    <a:pt x="658" y="120"/>
                  </a:moveTo>
                  <a:lnTo>
                    <a:pt x="0" y="0"/>
                  </a:lnTo>
                  <a:lnTo>
                    <a:pt x="0" y="110"/>
                  </a:lnTo>
                  <a:lnTo>
                    <a:pt x="658" y="230"/>
                  </a:lnTo>
                  <a:lnTo>
                    <a:pt x="658" y="120"/>
                  </a:lnTo>
                  <a:close/>
                  <a:moveTo>
                    <a:pt x="646" y="216"/>
                  </a:moveTo>
                  <a:lnTo>
                    <a:pt x="12" y="100"/>
                  </a:lnTo>
                  <a:lnTo>
                    <a:pt x="12" y="14"/>
                  </a:lnTo>
                  <a:lnTo>
                    <a:pt x="646" y="130"/>
                  </a:lnTo>
                  <a:lnTo>
                    <a:pt x="646"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Freeform 117"/>
            <p:cNvSpPr>
              <a:spLocks noEditPoints="1"/>
            </p:cNvSpPr>
            <p:nvPr/>
          </p:nvSpPr>
          <p:spPr bwMode="auto">
            <a:xfrm>
              <a:off x="852488" y="2306638"/>
              <a:ext cx="1501775" cy="314325"/>
            </a:xfrm>
            <a:custGeom>
              <a:avLst/>
              <a:gdLst>
                <a:gd name="T0" fmla="*/ 764 w 946"/>
                <a:gd name="T1" fmla="*/ 126 h 198"/>
                <a:gd name="T2" fmla="*/ 662 w 946"/>
                <a:gd name="T3" fmla="*/ 118 h 198"/>
                <a:gd name="T4" fmla="*/ 0 w 946"/>
                <a:gd name="T5" fmla="*/ 46 h 198"/>
                <a:gd name="T6" fmla="*/ 0 w 946"/>
                <a:gd name="T7" fmla="*/ 56 h 198"/>
                <a:gd name="T8" fmla="*/ 4 w 946"/>
                <a:gd name="T9" fmla="*/ 66 h 198"/>
                <a:gd name="T10" fmla="*/ 20 w 946"/>
                <a:gd name="T11" fmla="*/ 78 h 198"/>
                <a:gd name="T12" fmla="*/ 66 w 946"/>
                <a:gd name="T13" fmla="*/ 92 h 198"/>
                <a:gd name="T14" fmla="*/ 326 w 946"/>
                <a:gd name="T15" fmla="*/ 142 h 198"/>
                <a:gd name="T16" fmla="*/ 572 w 946"/>
                <a:gd name="T17" fmla="*/ 186 h 198"/>
                <a:gd name="T18" fmla="*/ 602 w 946"/>
                <a:gd name="T19" fmla="*/ 192 h 198"/>
                <a:gd name="T20" fmla="*/ 696 w 946"/>
                <a:gd name="T21" fmla="*/ 198 h 198"/>
                <a:gd name="T22" fmla="*/ 730 w 946"/>
                <a:gd name="T23" fmla="*/ 196 h 198"/>
                <a:gd name="T24" fmla="*/ 792 w 946"/>
                <a:gd name="T25" fmla="*/ 188 h 198"/>
                <a:gd name="T26" fmla="*/ 842 w 946"/>
                <a:gd name="T27" fmla="*/ 174 h 198"/>
                <a:gd name="T28" fmla="*/ 880 w 946"/>
                <a:gd name="T29" fmla="*/ 158 h 198"/>
                <a:gd name="T30" fmla="*/ 908 w 946"/>
                <a:gd name="T31" fmla="*/ 138 h 198"/>
                <a:gd name="T32" fmla="*/ 936 w 946"/>
                <a:gd name="T33" fmla="*/ 114 h 198"/>
                <a:gd name="T34" fmla="*/ 946 w 946"/>
                <a:gd name="T35" fmla="*/ 98 h 198"/>
                <a:gd name="T36" fmla="*/ 934 w 946"/>
                <a:gd name="T37" fmla="*/ 104 h 198"/>
                <a:gd name="T38" fmla="*/ 874 w 946"/>
                <a:gd name="T39" fmla="*/ 118 h 198"/>
                <a:gd name="T40" fmla="*/ 764 w 946"/>
                <a:gd name="T41" fmla="*/ 126 h 198"/>
                <a:gd name="T42" fmla="*/ 696 w 946"/>
                <a:gd name="T43" fmla="*/ 186 h 198"/>
                <a:gd name="T44" fmla="*/ 650 w 946"/>
                <a:gd name="T45" fmla="*/ 184 h 198"/>
                <a:gd name="T46" fmla="*/ 602 w 946"/>
                <a:gd name="T47" fmla="*/ 180 h 198"/>
                <a:gd name="T48" fmla="*/ 602 w 946"/>
                <a:gd name="T49" fmla="*/ 180 h 198"/>
                <a:gd name="T50" fmla="*/ 406 w 946"/>
                <a:gd name="T51" fmla="*/ 144 h 198"/>
                <a:gd name="T52" fmla="*/ 68 w 946"/>
                <a:gd name="T53" fmla="*/ 80 h 198"/>
                <a:gd name="T54" fmla="*/ 24 w 946"/>
                <a:gd name="T55" fmla="*/ 68 h 198"/>
                <a:gd name="T56" fmla="*/ 14 w 946"/>
                <a:gd name="T57" fmla="*/ 60 h 198"/>
                <a:gd name="T58" fmla="*/ 12 w 946"/>
                <a:gd name="T59" fmla="*/ 54 h 198"/>
                <a:gd name="T60" fmla="*/ 12 w 946"/>
                <a:gd name="T61" fmla="*/ 14 h 198"/>
                <a:gd name="T62" fmla="*/ 660 w 946"/>
                <a:gd name="T63" fmla="*/ 130 h 198"/>
                <a:gd name="T64" fmla="*/ 764 w 946"/>
                <a:gd name="T65" fmla="*/ 138 h 198"/>
                <a:gd name="T66" fmla="*/ 804 w 946"/>
                <a:gd name="T67" fmla="*/ 136 h 198"/>
                <a:gd name="T68" fmla="*/ 878 w 946"/>
                <a:gd name="T69" fmla="*/ 130 h 198"/>
                <a:gd name="T70" fmla="*/ 910 w 946"/>
                <a:gd name="T71" fmla="*/ 124 h 198"/>
                <a:gd name="T72" fmla="*/ 880 w 946"/>
                <a:gd name="T73" fmla="*/ 144 h 198"/>
                <a:gd name="T74" fmla="*/ 834 w 946"/>
                <a:gd name="T75" fmla="*/ 164 h 198"/>
                <a:gd name="T76" fmla="*/ 774 w 946"/>
                <a:gd name="T77" fmla="*/ 180 h 198"/>
                <a:gd name="T78" fmla="*/ 696 w 946"/>
                <a:gd name="T79"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6" h="198">
                  <a:moveTo>
                    <a:pt x="764" y="126"/>
                  </a:moveTo>
                  <a:lnTo>
                    <a:pt x="764" y="126"/>
                  </a:lnTo>
                  <a:lnTo>
                    <a:pt x="712" y="124"/>
                  </a:lnTo>
                  <a:lnTo>
                    <a:pt x="662" y="118"/>
                  </a:lnTo>
                  <a:lnTo>
                    <a:pt x="0" y="0"/>
                  </a:lnTo>
                  <a:lnTo>
                    <a:pt x="0" y="46"/>
                  </a:lnTo>
                  <a:lnTo>
                    <a:pt x="0" y="46"/>
                  </a:lnTo>
                  <a:lnTo>
                    <a:pt x="0" y="56"/>
                  </a:lnTo>
                  <a:lnTo>
                    <a:pt x="4" y="66"/>
                  </a:lnTo>
                  <a:lnTo>
                    <a:pt x="4" y="66"/>
                  </a:lnTo>
                  <a:lnTo>
                    <a:pt x="10" y="72"/>
                  </a:lnTo>
                  <a:lnTo>
                    <a:pt x="20" y="78"/>
                  </a:lnTo>
                  <a:lnTo>
                    <a:pt x="38" y="84"/>
                  </a:lnTo>
                  <a:lnTo>
                    <a:pt x="66" y="92"/>
                  </a:lnTo>
                  <a:lnTo>
                    <a:pt x="66" y="92"/>
                  </a:lnTo>
                  <a:lnTo>
                    <a:pt x="326" y="142"/>
                  </a:lnTo>
                  <a:lnTo>
                    <a:pt x="508" y="176"/>
                  </a:lnTo>
                  <a:lnTo>
                    <a:pt x="572" y="186"/>
                  </a:lnTo>
                  <a:lnTo>
                    <a:pt x="602" y="192"/>
                  </a:lnTo>
                  <a:lnTo>
                    <a:pt x="602" y="192"/>
                  </a:lnTo>
                  <a:lnTo>
                    <a:pt x="650" y="196"/>
                  </a:lnTo>
                  <a:lnTo>
                    <a:pt x="696" y="198"/>
                  </a:lnTo>
                  <a:lnTo>
                    <a:pt x="696" y="198"/>
                  </a:lnTo>
                  <a:lnTo>
                    <a:pt x="730" y="196"/>
                  </a:lnTo>
                  <a:lnTo>
                    <a:pt x="764" y="194"/>
                  </a:lnTo>
                  <a:lnTo>
                    <a:pt x="792" y="188"/>
                  </a:lnTo>
                  <a:lnTo>
                    <a:pt x="818" y="182"/>
                  </a:lnTo>
                  <a:lnTo>
                    <a:pt x="842" y="174"/>
                  </a:lnTo>
                  <a:lnTo>
                    <a:pt x="862" y="166"/>
                  </a:lnTo>
                  <a:lnTo>
                    <a:pt x="880" y="158"/>
                  </a:lnTo>
                  <a:lnTo>
                    <a:pt x="896" y="148"/>
                  </a:lnTo>
                  <a:lnTo>
                    <a:pt x="908" y="138"/>
                  </a:lnTo>
                  <a:lnTo>
                    <a:pt x="920" y="130"/>
                  </a:lnTo>
                  <a:lnTo>
                    <a:pt x="936" y="114"/>
                  </a:lnTo>
                  <a:lnTo>
                    <a:pt x="944" y="102"/>
                  </a:lnTo>
                  <a:lnTo>
                    <a:pt x="946" y="98"/>
                  </a:lnTo>
                  <a:lnTo>
                    <a:pt x="946" y="98"/>
                  </a:lnTo>
                  <a:lnTo>
                    <a:pt x="934" y="104"/>
                  </a:lnTo>
                  <a:lnTo>
                    <a:pt x="918" y="110"/>
                  </a:lnTo>
                  <a:lnTo>
                    <a:pt x="874" y="118"/>
                  </a:lnTo>
                  <a:lnTo>
                    <a:pt x="822" y="124"/>
                  </a:lnTo>
                  <a:lnTo>
                    <a:pt x="764" y="126"/>
                  </a:lnTo>
                  <a:lnTo>
                    <a:pt x="764" y="126"/>
                  </a:lnTo>
                  <a:close/>
                  <a:moveTo>
                    <a:pt x="696" y="186"/>
                  </a:moveTo>
                  <a:lnTo>
                    <a:pt x="696" y="186"/>
                  </a:lnTo>
                  <a:lnTo>
                    <a:pt x="650" y="184"/>
                  </a:lnTo>
                  <a:lnTo>
                    <a:pt x="602" y="180"/>
                  </a:lnTo>
                  <a:lnTo>
                    <a:pt x="602" y="180"/>
                  </a:lnTo>
                  <a:lnTo>
                    <a:pt x="602" y="180"/>
                  </a:lnTo>
                  <a:lnTo>
                    <a:pt x="602" y="180"/>
                  </a:lnTo>
                  <a:lnTo>
                    <a:pt x="540" y="170"/>
                  </a:lnTo>
                  <a:lnTo>
                    <a:pt x="406" y="144"/>
                  </a:lnTo>
                  <a:lnTo>
                    <a:pt x="68" y="80"/>
                  </a:lnTo>
                  <a:lnTo>
                    <a:pt x="68" y="80"/>
                  </a:lnTo>
                  <a:lnTo>
                    <a:pt x="40" y="74"/>
                  </a:lnTo>
                  <a:lnTo>
                    <a:pt x="24" y="68"/>
                  </a:lnTo>
                  <a:lnTo>
                    <a:pt x="18" y="64"/>
                  </a:lnTo>
                  <a:lnTo>
                    <a:pt x="14" y="60"/>
                  </a:lnTo>
                  <a:lnTo>
                    <a:pt x="14" y="60"/>
                  </a:lnTo>
                  <a:lnTo>
                    <a:pt x="12" y="54"/>
                  </a:lnTo>
                  <a:lnTo>
                    <a:pt x="12" y="46"/>
                  </a:lnTo>
                  <a:lnTo>
                    <a:pt x="12" y="14"/>
                  </a:lnTo>
                  <a:lnTo>
                    <a:pt x="660" y="130"/>
                  </a:lnTo>
                  <a:lnTo>
                    <a:pt x="660" y="130"/>
                  </a:lnTo>
                  <a:lnTo>
                    <a:pt x="710" y="136"/>
                  </a:lnTo>
                  <a:lnTo>
                    <a:pt x="764" y="138"/>
                  </a:lnTo>
                  <a:lnTo>
                    <a:pt x="764" y="138"/>
                  </a:lnTo>
                  <a:lnTo>
                    <a:pt x="804" y="136"/>
                  </a:lnTo>
                  <a:lnTo>
                    <a:pt x="842" y="134"/>
                  </a:lnTo>
                  <a:lnTo>
                    <a:pt x="878" y="130"/>
                  </a:lnTo>
                  <a:lnTo>
                    <a:pt x="910" y="124"/>
                  </a:lnTo>
                  <a:lnTo>
                    <a:pt x="910" y="124"/>
                  </a:lnTo>
                  <a:lnTo>
                    <a:pt x="896" y="134"/>
                  </a:lnTo>
                  <a:lnTo>
                    <a:pt x="880" y="144"/>
                  </a:lnTo>
                  <a:lnTo>
                    <a:pt x="858" y="154"/>
                  </a:lnTo>
                  <a:lnTo>
                    <a:pt x="834" y="164"/>
                  </a:lnTo>
                  <a:lnTo>
                    <a:pt x="806" y="174"/>
                  </a:lnTo>
                  <a:lnTo>
                    <a:pt x="774" y="180"/>
                  </a:lnTo>
                  <a:lnTo>
                    <a:pt x="738" y="184"/>
                  </a:lnTo>
                  <a:lnTo>
                    <a:pt x="696" y="186"/>
                  </a:lnTo>
                  <a:lnTo>
                    <a:pt x="696"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0" name="Freeform 118"/>
            <p:cNvSpPr>
              <a:spLocks/>
            </p:cNvSpPr>
            <p:nvPr/>
          </p:nvSpPr>
          <p:spPr bwMode="auto">
            <a:xfrm>
              <a:off x="1941513" y="2351088"/>
              <a:ext cx="409575" cy="139700"/>
            </a:xfrm>
            <a:custGeom>
              <a:avLst/>
              <a:gdLst>
                <a:gd name="T0" fmla="*/ 76 w 258"/>
                <a:gd name="T1" fmla="*/ 68 h 88"/>
                <a:gd name="T2" fmla="*/ 0 w 258"/>
                <a:gd name="T3" fmla="*/ 84 h 88"/>
                <a:gd name="T4" fmla="*/ 0 w 258"/>
                <a:gd name="T5" fmla="*/ 84 h 88"/>
                <a:gd name="T6" fmla="*/ 58 w 258"/>
                <a:gd name="T7" fmla="*/ 88 h 88"/>
                <a:gd name="T8" fmla="*/ 110 w 258"/>
                <a:gd name="T9" fmla="*/ 88 h 88"/>
                <a:gd name="T10" fmla="*/ 154 w 258"/>
                <a:gd name="T11" fmla="*/ 86 h 88"/>
                <a:gd name="T12" fmla="*/ 190 w 258"/>
                <a:gd name="T13" fmla="*/ 80 h 88"/>
                <a:gd name="T14" fmla="*/ 220 w 258"/>
                <a:gd name="T15" fmla="*/ 76 h 88"/>
                <a:gd name="T16" fmla="*/ 240 w 258"/>
                <a:gd name="T17" fmla="*/ 70 h 88"/>
                <a:gd name="T18" fmla="*/ 258 w 258"/>
                <a:gd name="T19" fmla="*/ 66 h 88"/>
                <a:gd name="T20" fmla="*/ 258 w 258"/>
                <a:gd name="T21" fmla="*/ 66 h 88"/>
                <a:gd name="T22" fmla="*/ 252 w 258"/>
                <a:gd name="T23" fmla="*/ 60 h 88"/>
                <a:gd name="T24" fmla="*/ 244 w 258"/>
                <a:gd name="T25" fmla="*/ 54 h 88"/>
                <a:gd name="T26" fmla="*/ 230 w 258"/>
                <a:gd name="T27" fmla="*/ 46 h 88"/>
                <a:gd name="T28" fmla="*/ 210 w 258"/>
                <a:gd name="T29" fmla="*/ 36 h 88"/>
                <a:gd name="T30" fmla="*/ 184 w 258"/>
                <a:gd name="T31" fmla="*/ 26 h 88"/>
                <a:gd name="T32" fmla="*/ 150 w 258"/>
                <a:gd name="T33" fmla="*/ 14 h 88"/>
                <a:gd name="T34" fmla="*/ 108 w 258"/>
                <a:gd name="T35" fmla="*/ 0 h 88"/>
                <a:gd name="T36" fmla="*/ 108 w 258"/>
                <a:gd name="T37" fmla="*/ 0 h 88"/>
                <a:gd name="T38" fmla="*/ 108 w 258"/>
                <a:gd name="T39" fmla="*/ 18 h 88"/>
                <a:gd name="T40" fmla="*/ 76 w 258"/>
                <a:gd name="T41"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88">
                  <a:moveTo>
                    <a:pt x="76" y="68"/>
                  </a:moveTo>
                  <a:lnTo>
                    <a:pt x="0" y="84"/>
                  </a:lnTo>
                  <a:lnTo>
                    <a:pt x="0" y="84"/>
                  </a:lnTo>
                  <a:lnTo>
                    <a:pt x="58" y="88"/>
                  </a:lnTo>
                  <a:lnTo>
                    <a:pt x="110" y="88"/>
                  </a:lnTo>
                  <a:lnTo>
                    <a:pt x="154" y="86"/>
                  </a:lnTo>
                  <a:lnTo>
                    <a:pt x="190" y="80"/>
                  </a:lnTo>
                  <a:lnTo>
                    <a:pt x="220" y="76"/>
                  </a:lnTo>
                  <a:lnTo>
                    <a:pt x="240" y="70"/>
                  </a:lnTo>
                  <a:lnTo>
                    <a:pt x="258" y="66"/>
                  </a:lnTo>
                  <a:lnTo>
                    <a:pt x="258" y="66"/>
                  </a:lnTo>
                  <a:lnTo>
                    <a:pt x="252" y="60"/>
                  </a:lnTo>
                  <a:lnTo>
                    <a:pt x="244" y="54"/>
                  </a:lnTo>
                  <a:lnTo>
                    <a:pt x="230" y="46"/>
                  </a:lnTo>
                  <a:lnTo>
                    <a:pt x="210" y="36"/>
                  </a:lnTo>
                  <a:lnTo>
                    <a:pt x="184" y="26"/>
                  </a:lnTo>
                  <a:lnTo>
                    <a:pt x="150" y="14"/>
                  </a:lnTo>
                  <a:lnTo>
                    <a:pt x="108" y="0"/>
                  </a:lnTo>
                  <a:lnTo>
                    <a:pt x="108" y="0"/>
                  </a:lnTo>
                  <a:lnTo>
                    <a:pt x="108" y="18"/>
                  </a:lnTo>
                  <a:lnTo>
                    <a:pt x="7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1" name="Freeform 119"/>
            <p:cNvSpPr>
              <a:spLocks/>
            </p:cNvSpPr>
            <p:nvPr/>
          </p:nvSpPr>
          <p:spPr bwMode="auto">
            <a:xfrm>
              <a:off x="1554163" y="1852613"/>
              <a:ext cx="101600" cy="22225"/>
            </a:xfrm>
            <a:custGeom>
              <a:avLst/>
              <a:gdLst>
                <a:gd name="T0" fmla="*/ 64 w 64"/>
                <a:gd name="T1" fmla="*/ 2 h 14"/>
                <a:gd name="T2" fmla="*/ 30 w 64"/>
                <a:gd name="T3" fmla="*/ 0 h 14"/>
                <a:gd name="T4" fmla="*/ 0 w 64"/>
                <a:gd name="T5" fmla="*/ 12 h 14"/>
                <a:gd name="T6" fmla="*/ 34 w 64"/>
                <a:gd name="T7" fmla="*/ 14 h 14"/>
                <a:gd name="T8" fmla="*/ 64 w 64"/>
                <a:gd name="T9" fmla="*/ 2 h 14"/>
              </a:gdLst>
              <a:ahLst/>
              <a:cxnLst>
                <a:cxn ang="0">
                  <a:pos x="T0" y="T1"/>
                </a:cxn>
                <a:cxn ang="0">
                  <a:pos x="T2" y="T3"/>
                </a:cxn>
                <a:cxn ang="0">
                  <a:pos x="T4" y="T5"/>
                </a:cxn>
                <a:cxn ang="0">
                  <a:pos x="T6" y="T7"/>
                </a:cxn>
                <a:cxn ang="0">
                  <a:pos x="T8" y="T9"/>
                </a:cxn>
              </a:cxnLst>
              <a:rect l="0" t="0" r="r" b="b"/>
              <a:pathLst>
                <a:path w="64" h="14">
                  <a:moveTo>
                    <a:pt x="64" y="2"/>
                  </a:moveTo>
                  <a:lnTo>
                    <a:pt x="30" y="0"/>
                  </a:lnTo>
                  <a:lnTo>
                    <a:pt x="0" y="12"/>
                  </a:lnTo>
                  <a:lnTo>
                    <a:pt x="34" y="14"/>
                  </a:lnTo>
                  <a:lnTo>
                    <a:pt x="6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52" name="Овал 151"/>
          <p:cNvSpPr/>
          <p:nvPr/>
        </p:nvSpPr>
        <p:spPr>
          <a:xfrm>
            <a:off x="2445149" y="3088497"/>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153" name="TextBox 152"/>
          <p:cNvSpPr txBox="1"/>
          <p:nvPr/>
        </p:nvSpPr>
        <p:spPr>
          <a:xfrm>
            <a:off x="2446406" y="3492003"/>
            <a:ext cx="1063858" cy="360181"/>
          </a:xfrm>
          <a:prstGeom prst="rect">
            <a:avLst/>
          </a:prstGeom>
          <a:noFill/>
        </p:spPr>
        <p:txBody>
          <a:bodyPr wrap="square" lIns="51900" tIns="25949" rIns="51900" bIns="25949">
            <a:spAutoFit/>
          </a:bodyPr>
          <a:lstStyle/>
          <a:p>
            <a:pPr algn="ctr" defTabSz="525229">
              <a:defRPr/>
            </a:pPr>
            <a:r>
              <a:rPr lang="en-US" sz="1000" kern="0" dirty="0" smtClean="0">
                <a:solidFill>
                  <a:srgbClr val="191919"/>
                </a:solidFill>
                <a:latin typeface="Arial" panose="020B0604020202020204" pitchFamily="34" charset="0"/>
                <a:sym typeface="Arial"/>
              </a:rPr>
              <a:t>Small modular reactors</a:t>
            </a:r>
            <a:endParaRPr lang="en-US" sz="1000" kern="0" dirty="0">
              <a:solidFill>
                <a:srgbClr val="191919"/>
              </a:solidFill>
              <a:latin typeface="Arial" panose="020B0604020202020204" pitchFamily="34" charset="0"/>
              <a:sym typeface="Arial"/>
            </a:endParaRPr>
          </a:p>
        </p:txBody>
      </p:sp>
      <p:sp>
        <p:nvSpPr>
          <p:cNvPr id="154" name="Овал 153"/>
          <p:cNvSpPr/>
          <p:nvPr/>
        </p:nvSpPr>
        <p:spPr>
          <a:xfrm>
            <a:off x="6721999" y="4088688"/>
            <a:ext cx="120742" cy="123809"/>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defTabSz="884491"/>
            <a:endParaRPr lang="ru-RU" sz="1300" dirty="0">
              <a:solidFill>
                <a:srgbClr val="FFFFFF"/>
              </a:solidFill>
              <a:latin typeface="Arial" panose="020B0604020202020204" pitchFamily="34" charset="0"/>
            </a:endParaRPr>
          </a:p>
        </p:txBody>
      </p:sp>
      <p:sp>
        <p:nvSpPr>
          <p:cNvPr id="155" name="TextBox 154"/>
          <p:cNvSpPr txBox="1"/>
          <p:nvPr/>
        </p:nvSpPr>
        <p:spPr>
          <a:xfrm>
            <a:off x="6297038" y="3731802"/>
            <a:ext cx="599052" cy="360181"/>
          </a:xfrm>
          <a:prstGeom prst="rect">
            <a:avLst/>
          </a:prstGeom>
          <a:noFill/>
        </p:spPr>
        <p:txBody>
          <a:bodyPr wrap="square" lIns="51900" tIns="25949" rIns="51900" bIns="25949">
            <a:spAutoFit/>
          </a:bodyPr>
          <a:lstStyle>
            <a:defPPr>
              <a:defRPr lang="en-US"/>
            </a:defPPr>
            <a:lvl1pPr algn="ctr" defTabSz="700380" fontAlgn="auto">
              <a:spcBef>
                <a:spcPts val="0"/>
              </a:spcBef>
              <a:spcAft>
                <a:spcPts val="0"/>
              </a:spcAft>
              <a:defRPr sz="1400" kern="0">
                <a:cs typeface="Arial"/>
              </a:defRPr>
            </a:lvl1pPr>
          </a:lstStyle>
          <a:p>
            <a:r>
              <a:rPr lang="en-US" sz="1000" dirty="0" smtClean="0"/>
              <a:t>Floating NPP</a:t>
            </a:r>
            <a:endParaRPr lang="ru-RU" sz="100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4379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858" r="1217"/>
          <a:stretch/>
        </p:blipFill>
        <p:spPr>
          <a:xfrm>
            <a:off x="-15630" y="1017328"/>
            <a:ext cx="9151816" cy="5364000"/>
          </a:xfrm>
          <a:prstGeom prst="rect">
            <a:avLst/>
          </a:prstGeom>
        </p:spPr>
      </p:pic>
      <p:sp>
        <p:nvSpPr>
          <p:cNvPr id="3" name="Заголовок 2"/>
          <p:cNvSpPr>
            <a:spLocks noGrp="1"/>
          </p:cNvSpPr>
          <p:nvPr>
            <p:ph type="title"/>
          </p:nvPr>
        </p:nvSpPr>
        <p:spPr>
          <a:xfrm>
            <a:off x="468923" y="3"/>
            <a:ext cx="7385539" cy="962025"/>
          </a:xfrm>
        </p:spPr>
        <p:txBody>
          <a:bodyPr/>
          <a:lstStyle/>
          <a:p>
            <a:r>
              <a:rPr lang="en-US" dirty="0" smtClean="0"/>
              <a:t>World’s First </a:t>
            </a:r>
            <a:r>
              <a:rPr lang="en-US" dirty="0"/>
              <a:t>F</a:t>
            </a:r>
            <a:r>
              <a:rPr lang="en-US" dirty="0" smtClean="0"/>
              <a:t>loating Nuclear Power Plant (FNPP)</a:t>
            </a:r>
            <a:r>
              <a:rPr lang="ru-RU" dirty="0" smtClean="0"/>
              <a:t> </a:t>
            </a:r>
            <a:endParaRPr lang="ru-RU" dirty="0"/>
          </a:p>
        </p:txBody>
      </p:sp>
      <p:sp>
        <p:nvSpPr>
          <p:cNvPr id="7" name="Прямоугольник 6"/>
          <p:cNvSpPr/>
          <p:nvPr/>
        </p:nvSpPr>
        <p:spPr>
          <a:xfrm>
            <a:off x="197756" y="1017328"/>
            <a:ext cx="5460397" cy="954107"/>
          </a:xfrm>
          <a:prstGeom prst="rect">
            <a:avLst/>
          </a:prstGeom>
        </p:spPr>
        <p:txBody>
          <a:bodyPr wrap="square">
            <a:spAutoFit/>
          </a:bodyPr>
          <a:lstStyle/>
          <a:p>
            <a:pPr fontAlgn="base">
              <a:spcBef>
                <a:spcPct val="0"/>
              </a:spcBef>
              <a:spcAft>
                <a:spcPct val="0"/>
              </a:spcAft>
            </a:pPr>
            <a:r>
              <a:rPr lang="en-US" sz="2800" kern="0" dirty="0" smtClean="0">
                <a:solidFill>
                  <a:srgbClr val="002060"/>
                </a:solidFill>
              </a:rPr>
              <a:t>AKADEMIK </a:t>
            </a:r>
            <a:r>
              <a:rPr lang="en-US" sz="2800" kern="0" dirty="0">
                <a:solidFill>
                  <a:srgbClr val="002060"/>
                </a:solidFill>
              </a:rPr>
              <a:t>LOMONOSOV </a:t>
            </a:r>
          </a:p>
          <a:p>
            <a:pPr fontAlgn="base">
              <a:spcBef>
                <a:spcPct val="0"/>
              </a:spcBef>
              <a:spcAft>
                <a:spcPct val="0"/>
              </a:spcAft>
            </a:pPr>
            <a:r>
              <a:rPr lang="en-US" sz="2800" b="1" kern="0" dirty="0">
                <a:solidFill>
                  <a:srgbClr val="002060"/>
                </a:solidFill>
              </a:rPr>
              <a:t>FNPP</a:t>
            </a:r>
            <a:endParaRPr lang="ru-RU" sz="2800" b="1" kern="0" dirty="0">
              <a:solidFill>
                <a:srgbClr val="002060"/>
              </a:solidFill>
            </a:endParaRPr>
          </a:p>
        </p:txBody>
      </p:sp>
      <p:sp>
        <p:nvSpPr>
          <p:cNvPr id="8" name="Прямоугольник 7"/>
          <p:cNvSpPr/>
          <p:nvPr/>
        </p:nvSpPr>
        <p:spPr>
          <a:xfrm>
            <a:off x="5723427" y="1028925"/>
            <a:ext cx="3164382" cy="812530"/>
          </a:xfrm>
          <a:prstGeom prst="rect">
            <a:avLst/>
          </a:prstGeom>
        </p:spPr>
        <p:txBody>
          <a:bodyPr wrap="square">
            <a:spAutoFit/>
          </a:bodyPr>
          <a:lstStyle/>
          <a:p>
            <a:pPr marL="0" lvl="1" algn="r" defTabSz="884585" fontAlgn="base">
              <a:lnSpc>
                <a:spcPct val="90000"/>
              </a:lnSpc>
              <a:spcBef>
                <a:spcPct val="0"/>
              </a:spcBef>
              <a:spcAft>
                <a:spcPct val="0"/>
              </a:spcAft>
            </a:pPr>
            <a:r>
              <a:rPr lang="fi-FI" sz="1600" kern="0" dirty="0">
                <a:solidFill>
                  <a:srgbClr val="002060"/>
                </a:solidFill>
              </a:rPr>
              <a:t>COMMISSIONING DATE</a:t>
            </a:r>
            <a:r>
              <a:rPr lang="ru-RU" sz="2000" kern="0" dirty="0">
                <a:solidFill>
                  <a:srgbClr val="002060"/>
                </a:solidFill>
              </a:rPr>
              <a:t>:</a:t>
            </a:r>
            <a:r>
              <a:rPr lang="fi-FI" sz="2000" kern="0" dirty="0">
                <a:solidFill>
                  <a:srgbClr val="002060"/>
                </a:solidFill>
              </a:rPr>
              <a:t> </a:t>
            </a:r>
            <a:r>
              <a:rPr lang="fi-FI" sz="3200" b="1" kern="0" dirty="0">
                <a:solidFill>
                  <a:srgbClr val="002060"/>
                </a:solidFill>
              </a:rPr>
              <a:t>2019</a:t>
            </a:r>
            <a:endParaRPr lang="ru-RU" sz="2000" b="1" kern="0" dirty="0">
              <a:solidFill>
                <a:srgbClr val="002060"/>
              </a:solidFill>
            </a:endParaRPr>
          </a:p>
        </p:txBody>
      </p:sp>
      <p:sp>
        <p:nvSpPr>
          <p:cNvPr id="9" name="TextBox 8"/>
          <p:cNvSpPr txBox="1"/>
          <p:nvPr/>
        </p:nvSpPr>
        <p:spPr>
          <a:xfrm>
            <a:off x="1246100" y="5090472"/>
            <a:ext cx="7700184" cy="1261884"/>
          </a:xfrm>
          <a:prstGeom prst="rect">
            <a:avLst/>
          </a:prstGeom>
          <a:noFill/>
        </p:spPr>
        <p:txBody>
          <a:bodyPr wrap="square" rtlCol="0">
            <a:spAutoFit/>
          </a:bodyPr>
          <a:lstStyle/>
          <a:p>
            <a:pPr defTabSz="884585"/>
            <a:r>
              <a:rPr lang="en-US" sz="4400" b="1" dirty="0" smtClean="0">
                <a:solidFill>
                  <a:srgbClr val="FFFFFF"/>
                </a:solidFill>
              </a:rPr>
              <a:t>FIRST-OF-A-KIND</a:t>
            </a:r>
            <a:r>
              <a:rPr lang="en-US" sz="4000" dirty="0" smtClean="0">
                <a:solidFill>
                  <a:srgbClr val="FFFFFF"/>
                </a:solidFill>
              </a:rPr>
              <a:t> </a:t>
            </a:r>
            <a:r>
              <a:rPr lang="ru-RU" sz="4000" dirty="0" smtClean="0">
                <a:solidFill>
                  <a:srgbClr val="FFFFFF"/>
                </a:solidFill>
              </a:rPr>
              <a:t/>
            </a:r>
            <a:br>
              <a:rPr lang="ru-RU" sz="4000" dirty="0" smtClean="0">
                <a:solidFill>
                  <a:srgbClr val="FFFFFF"/>
                </a:solidFill>
              </a:rPr>
            </a:br>
            <a:r>
              <a:rPr lang="en-US" sz="3200" dirty="0" smtClean="0">
                <a:solidFill>
                  <a:srgbClr val="FFFFFF"/>
                </a:solidFill>
              </a:rPr>
              <a:t>FLOATING NUCLEAR POWER PLANT </a:t>
            </a:r>
            <a:endParaRPr lang="ru-RU" sz="3200" dirty="0">
              <a:solidFill>
                <a:srgbClr val="FFFFFF"/>
              </a:solidFill>
            </a:endParaRPr>
          </a:p>
        </p:txBody>
      </p:sp>
      <p:sp>
        <p:nvSpPr>
          <p:cNvPr id="10" name="Номер слайда 4"/>
          <p:cNvSpPr txBox="1">
            <a:spLocks/>
          </p:cNvSpPr>
          <p:nvPr/>
        </p:nvSpPr>
        <p:spPr bwMode="auto">
          <a:xfrm>
            <a:off x="8260747" y="6453043"/>
            <a:ext cx="627062" cy="377825"/>
          </a:xfrm>
          <a:prstGeom prst="rect">
            <a:avLst/>
          </a:prstGeom>
          <a:noFill/>
          <a:ln w="9525">
            <a:noFill/>
            <a:miter lim="800000"/>
            <a:headEnd/>
            <a:tailEnd/>
          </a:ln>
          <a:effectLst/>
          <a:extLst/>
        </p:spPr>
        <p:txBody>
          <a:bodyPr vert="horz" wrap="square" lIns="0" tIns="0" rIns="0" bIns="0" numCol="1" anchor="ctr" anchorCtr="1" compatLnSpc="1">
            <a:prstTxWarp prst="textNoShape">
              <a:avLst/>
            </a:prstTxWarp>
          </a:bodyPr>
          <a:lstStyle>
            <a:defPPr>
              <a:defRPr lang="ru-RU"/>
            </a:defPPr>
            <a:lvl1pPr algn="r">
              <a:defRPr sz="2200" b="1">
                <a:solidFill>
                  <a:srgbClr val="003274"/>
                </a:solidFill>
                <a:latin typeface="Arial" charset="0"/>
              </a:defRPr>
            </a:lvl1pPr>
          </a:lstStyle>
          <a:p>
            <a:r>
              <a:rPr lang="en-US" sz="1800" dirty="0" smtClean="0">
                <a:sym typeface="Arial"/>
              </a:rPr>
              <a:t>8</a:t>
            </a:r>
            <a:endParaRPr lang="ru-RU" sz="1800" dirty="0">
              <a:sym typeface="Arial"/>
            </a:endParaRPr>
          </a:p>
        </p:txBody>
      </p:sp>
    </p:spTree>
    <p:extLst>
      <p:ext uri="{BB962C8B-B14F-4D97-AF65-F5344CB8AC3E}">
        <p14:creationId xmlns:p14="http://schemas.microsoft.com/office/powerpoint/2010/main" val="3016562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Рисунок 49"/>
          <p:cNvPicPr>
            <a:picLocks noChangeAspect="1"/>
          </p:cNvPicPr>
          <p:nvPr/>
        </p:nvPicPr>
        <p:blipFill rotWithShape="1">
          <a:blip r:embed="rId2" cstate="print">
            <a:extLst>
              <a:ext uri="{28A0092B-C50C-407E-A947-70E740481C1C}">
                <a14:useLocalDpi xmlns:a14="http://schemas.microsoft.com/office/drawing/2010/main" val="0"/>
              </a:ext>
            </a:extLst>
          </a:blip>
          <a:srcRect l="6319" t="5627" b="21712"/>
          <a:stretch/>
        </p:blipFill>
        <p:spPr>
          <a:xfrm>
            <a:off x="0" y="1414585"/>
            <a:ext cx="4673600" cy="2235200"/>
          </a:xfrm>
          <a:prstGeom prst="rect">
            <a:avLst/>
          </a:prstGeom>
        </p:spPr>
      </p:pic>
      <p:sp>
        <p:nvSpPr>
          <p:cNvPr id="49" name="Прямоугольник 48"/>
          <p:cNvSpPr/>
          <p:nvPr/>
        </p:nvSpPr>
        <p:spPr>
          <a:xfrm>
            <a:off x="0" y="3649785"/>
            <a:ext cx="6244492" cy="276027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350">
              <a:solidFill>
                <a:srgbClr val="FFFFFF"/>
              </a:solidFill>
            </a:endParaRPr>
          </a:p>
        </p:txBody>
      </p:sp>
      <p:sp>
        <p:nvSpPr>
          <p:cNvPr id="61" name="Трапеция 60"/>
          <p:cNvSpPr/>
          <p:nvPr/>
        </p:nvSpPr>
        <p:spPr>
          <a:xfrm rot="10800000" flipH="1">
            <a:off x="3347865" y="1124746"/>
            <a:ext cx="5289814" cy="5282950"/>
          </a:xfrm>
          <a:custGeom>
            <a:avLst/>
            <a:gdLst>
              <a:gd name="connsiteX0" fmla="*/ 0 w 13612879"/>
              <a:gd name="connsiteY0" fmla="*/ 5390118 h 5390118"/>
              <a:gd name="connsiteX1" fmla="*/ 5532363 w 13612879"/>
              <a:gd name="connsiteY1" fmla="*/ 0 h 5390118"/>
              <a:gd name="connsiteX2" fmla="*/ 8080516 w 13612879"/>
              <a:gd name="connsiteY2" fmla="*/ 0 h 5390118"/>
              <a:gd name="connsiteX3" fmla="*/ 13612879 w 13612879"/>
              <a:gd name="connsiteY3" fmla="*/ 5390118 h 5390118"/>
              <a:gd name="connsiteX4" fmla="*/ 0 w 13612879"/>
              <a:gd name="connsiteY4" fmla="*/ 5390118 h 5390118"/>
              <a:gd name="connsiteX0" fmla="*/ 0 w 10869679"/>
              <a:gd name="connsiteY0" fmla="*/ 5366368 h 5390118"/>
              <a:gd name="connsiteX1" fmla="*/ 2789163 w 10869679"/>
              <a:gd name="connsiteY1" fmla="*/ 0 h 5390118"/>
              <a:gd name="connsiteX2" fmla="*/ 5337316 w 10869679"/>
              <a:gd name="connsiteY2" fmla="*/ 0 h 5390118"/>
              <a:gd name="connsiteX3" fmla="*/ 10869679 w 10869679"/>
              <a:gd name="connsiteY3" fmla="*/ 5390118 h 5390118"/>
              <a:gd name="connsiteX4" fmla="*/ 0 w 10869679"/>
              <a:gd name="connsiteY4" fmla="*/ 5366368 h 5390118"/>
              <a:gd name="connsiteX0" fmla="*/ 0 w 10857803"/>
              <a:gd name="connsiteY0" fmla="*/ 5318867 h 5390118"/>
              <a:gd name="connsiteX1" fmla="*/ 2777287 w 10857803"/>
              <a:gd name="connsiteY1" fmla="*/ 0 h 5390118"/>
              <a:gd name="connsiteX2" fmla="*/ 5325440 w 10857803"/>
              <a:gd name="connsiteY2" fmla="*/ 0 h 5390118"/>
              <a:gd name="connsiteX3" fmla="*/ 10857803 w 10857803"/>
              <a:gd name="connsiteY3" fmla="*/ 5390118 h 5390118"/>
              <a:gd name="connsiteX4" fmla="*/ 0 w 10857803"/>
              <a:gd name="connsiteY4" fmla="*/ 5318867 h 5390118"/>
              <a:gd name="connsiteX0" fmla="*/ 0 w 10857803"/>
              <a:gd name="connsiteY0" fmla="*/ 5378243 h 5449494"/>
              <a:gd name="connsiteX1" fmla="*/ 2765412 w 10857803"/>
              <a:gd name="connsiteY1" fmla="*/ 0 h 5449494"/>
              <a:gd name="connsiteX2" fmla="*/ 5325440 w 10857803"/>
              <a:gd name="connsiteY2" fmla="*/ 59376 h 5449494"/>
              <a:gd name="connsiteX3" fmla="*/ 10857803 w 10857803"/>
              <a:gd name="connsiteY3" fmla="*/ 5449494 h 5449494"/>
              <a:gd name="connsiteX4" fmla="*/ 0 w 10857803"/>
              <a:gd name="connsiteY4" fmla="*/ 5378243 h 5449494"/>
              <a:gd name="connsiteX0" fmla="*/ 0 w 10857803"/>
              <a:gd name="connsiteY0" fmla="*/ 5378243 h 5449494"/>
              <a:gd name="connsiteX1" fmla="*/ 2765412 w 10857803"/>
              <a:gd name="connsiteY1" fmla="*/ 0 h 5449494"/>
              <a:gd name="connsiteX2" fmla="*/ 5396692 w 10857803"/>
              <a:gd name="connsiteY2" fmla="*/ 11875 h 5449494"/>
              <a:gd name="connsiteX3" fmla="*/ 10857803 w 10857803"/>
              <a:gd name="connsiteY3" fmla="*/ 5449494 h 5449494"/>
              <a:gd name="connsiteX4" fmla="*/ 0 w 10857803"/>
              <a:gd name="connsiteY4" fmla="*/ 5378243 h 5449494"/>
              <a:gd name="connsiteX0" fmla="*/ 0 w 5644535"/>
              <a:gd name="connsiteY0" fmla="*/ 5378243 h 5413868"/>
              <a:gd name="connsiteX1" fmla="*/ 2765412 w 5644535"/>
              <a:gd name="connsiteY1" fmla="*/ 0 h 5413868"/>
              <a:gd name="connsiteX2" fmla="*/ 5396692 w 5644535"/>
              <a:gd name="connsiteY2" fmla="*/ 11875 h 5413868"/>
              <a:gd name="connsiteX3" fmla="*/ 5644535 w 5644535"/>
              <a:gd name="connsiteY3" fmla="*/ 5413868 h 5413868"/>
              <a:gd name="connsiteX4" fmla="*/ 0 w 5644535"/>
              <a:gd name="connsiteY4" fmla="*/ 5378243 h 5413868"/>
              <a:gd name="connsiteX0" fmla="*/ 0 w 5644535"/>
              <a:gd name="connsiteY0" fmla="*/ 5378243 h 5413868"/>
              <a:gd name="connsiteX1" fmla="*/ 2765412 w 5644535"/>
              <a:gd name="connsiteY1" fmla="*/ 0 h 5413868"/>
              <a:gd name="connsiteX2" fmla="*/ 5289814 w 5644535"/>
              <a:gd name="connsiteY2" fmla="*/ 0 h 5413868"/>
              <a:gd name="connsiteX3" fmla="*/ 5644535 w 5644535"/>
              <a:gd name="connsiteY3" fmla="*/ 5413868 h 5413868"/>
              <a:gd name="connsiteX4" fmla="*/ 0 w 5644535"/>
              <a:gd name="connsiteY4" fmla="*/ 5378243 h 5413868"/>
              <a:gd name="connsiteX0" fmla="*/ 0 w 5289814"/>
              <a:gd name="connsiteY0" fmla="*/ 5378243 h 5425743"/>
              <a:gd name="connsiteX1" fmla="*/ 2765412 w 5289814"/>
              <a:gd name="connsiteY1" fmla="*/ 0 h 5425743"/>
              <a:gd name="connsiteX2" fmla="*/ 5289814 w 5289814"/>
              <a:gd name="connsiteY2" fmla="*/ 0 h 5425743"/>
              <a:gd name="connsiteX3" fmla="*/ 5276400 w 5289814"/>
              <a:gd name="connsiteY3" fmla="*/ 5425743 h 5425743"/>
              <a:gd name="connsiteX4" fmla="*/ 0 w 5289814"/>
              <a:gd name="connsiteY4" fmla="*/ 5378243 h 5425743"/>
              <a:gd name="connsiteX0" fmla="*/ 0 w 5289814"/>
              <a:gd name="connsiteY0" fmla="*/ 5420621 h 5468121"/>
              <a:gd name="connsiteX1" fmla="*/ 2779059 w 5289814"/>
              <a:gd name="connsiteY1" fmla="*/ 0 h 5468121"/>
              <a:gd name="connsiteX2" fmla="*/ 5289814 w 5289814"/>
              <a:gd name="connsiteY2" fmla="*/ 42378 h 5468121"/>
              <a:gd name="connsiteX3" fmla="*/ 5276400 w 5289814"/>
              <a:gd name="connsiteY3" fmla="*/ 5468121 h 5468121"/>
              <a:gd name="connsiteX4" fmla="*/ 0 w 5289814"/>
              <a:gd name="connsiteY4" fmla="*/ 5420621 h 546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814" h="5468121">
                <a:moveTo>
                  <a:pt x="0" y="5420621"/>
                </a:moveTo>
                <a:lnTo>
                  <a:pt x="2779059" y="0"/>
                </a:lnTo>
                <a:lnTo>
                  <a:pt x="5289814" y="42378"/>
                </a:lnTo>
                <a:cubicBezTo>
                  <a:pt x="5285343" y="1850959"/>
                  <a:pt x="5280871" y="3659540"/>
                  <a:pt x="5276400" y="5468121"/>
                </a:cubicBezTo>
                <a:lnTo>
                  <a:pt x="0" y="5420621"/>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4"/>
          </p:nvPr>
        </p:nvSpPr>
        <p:spPr/>
        <p:txBody>
          <a:bodyPr/>
          <a:lstStyle/>
          <a:p>
            <a:fld id="{A4A307BD-5FFE-48F6-9CBA-08436C5D8701}" type="slidenum">
              <a:rPr lang="ru-RU" smtClean="0"/>
              <a:pPr/>
              <a:t>9</a:t>
            </a:fld>
            <a:endParaRPr lang="ru-RU" dirty="0"/>
          </a:p>
        </p:txBody>
      </p:sp>
      <p:sp>
        <p:nvSpPr>
          <p:cNvPr id="2" name="Заголовок 1"/>
          <p:cNvSpPr>
            <a:spLocks noGrp="1"/>
          </p:cNvSpPr>
          <p:nvPr>
            <p:ph type="title"/>
          </p:nvPr>
        </p:nvSpPr>
        <p:spPr>
          <a:xfrm>
            <a:off x="468924" y="3"/>
            <a:ext cx="6265004" cy="962025"/>
          </a:xfrm>
        </p:spPr>
        <p:txBody>
          <a:bodyPr/>
          <a:lstStyle/>
          <a:p>
            <a:pPr marL="0" lvl="1">
              <a:lnSpc>
                <a:spcPct val="90000"/>
              </a:lnSpc>
            </a:pPr>
            <a:r>
              <a:rPr lang="en-US" dirty="0">
                <a:solidFill>
                  <a:srgbClr val="003274"/>
                </a:solidFill>
              </a:rPr>
              <a:t>FNPP: </a:t>
            </a:r>
            <a:r>
              <a:rPr lang="en-US" dirty="0" smtClean="0">
                <a:solidFill>
                  <a:srgbClr val="003274"/>
                </a:solidFill>
              </a:rPr>
              <a:t>Optimized </a:t>
            </a:r>
            <a:r>
              <a:rPr lang="en-US" dirty="0">
                <a:solidFill>
                  <a:srgbClr val="003274"/>
                </a:solidFill>
              </a:rPr>
              <a:t>M</a:t>
            </a:r>
            <a:r>
              <a:rPr lang="en-US" dirty="0" smtClean="0">
                <a:solidFill>
                  <a:srgbClr val="003274"/>
                </a:solidFill>
              </a:rPr>
              <a:t>obile Solution of Power Supply in the Coastal </a:t>
            </a:r>
            <a:r>
              <a:rPr lang="en-US" dirty="0">
                <a:solidFill>
                  <a:srgbClr val="003274"/>
                </a:solidFill>
              </a:rPr>
              <a:t>A</a:t>
            </a:r>
            <a:r>
              <a:rPr lang="en-US" dirty="0" smtClean="0">
                <a:solidFill>
                  <a:srgbClr val="003274"/>
                </a:solidFill>
              </a:rPr>
              <a:t>reas </a:t>
            </a:r>
            <a:endParaRPr lang="ru-RU" sz="2400" dirty="0">
              <a:solidFill>
                <a:srgbClr val="003274"/>
              </a:solidFill>
            </a:endParaRPr>
          </a:p>
        </p:txBody>
      </p:sp>
      <p:sp>
        <p:nvSpPr>
          <p:cNvPr id="18" name="Пятиугольник 17"/>
          <p:cNvSpPr/>
          <p:nvPr/>
        </p:nvSpPr>
        <p:spPr>
          <a:xfrm>
            <a:off x="0" y="983460"/>
            <a:ext cx="6228184" cy="435839"/>
          </a:xfrm>
          <a:prstGeom prst="homePlate">
            <a:avLst>
              <a:gd name="adj" fmla="val 4273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lnSpc>
                <a:spcPct val="90000"/>
              </a:lnSpc>
              <a:spcBef>
                <a:spcPct val="0"/>
              </a:spcBef>
              <a:spcAft>
                <a:spcPts val="450"/>
              </a:spcAft>
            </a:pPr>
            <a:r>
              <a:rPr lang="en-US" altLang="ru-RU" sz="2000" b="1" dirty="0" smtClean="0">
                <a:solidFill>
                  <a:schemeClr val="bg1"/>
                </a:solidFill>
              </a:rPr>
              <a:t>2×RITM-200M REACTOR UNIT</a:t>
            </a:r>
            <a:endParaRPr lang="en-US" altLang="ru-RU" sz="2000" b="1" dirty="0">
              <a:solidFill>
                <a:schemeClr val="bg1"/>
              </a:solidFill>
            </a:endParaRPr>
          </a:p>
        </p:txBody>
      </p:sp>
      <p:cxnSp>
        <p:nvCxnSpPr>
          <p:cNvPr id="76" name="Прямая соединительная линия 75"/>
          <p:cNvCxnSpPr>
            <a:endCxn id="61" idx="1"/>
          </p:cNvCxnSpPr>
          <p:nvPr/>
        </p:nvCxnSpPr>
        <p:spPr>
          <a:xfrm>
            <a:off x="3491880" y="1419299"/>
            <a:ext cx="2635044" cy="4988397"/>
          </a:xfrm>
          <a:prstGeom prst="line">
            <a:avLst/>
          </a:prstGeom>
          <a:ln w="28575" cap="rnd">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 name="Текст 8"/>
          <p:cNvSpPr txBox="1">
            <a:spLocks/>
          </p:cNvSpPr>
          <p:nvPr/>
        </p:nvSpPr>
        <p:spPr>
          <a:xfrm>
            <a:off x="4205791" y="2213396"/>
            <a:ext cx="1769790" cy="419821"/>
          </a:xfrm>
          <a:prstGeom prst="rect">
            <a:avLst/>
          </a:prstGeom>
        </p:spPr>
        <p:txBody>
          <a:bodyPr anchor="ctr"/>
          <a:lstStyle>
            <a:lvl1pPr marL="175486" indent="-175486" algn="l" rtl="0" eaLnBrk="0" fontAlgn="base" hangingPunct="0">
              <a:lnSpc>
                <a:spcPct val="110000"/>
              </a:lnSpc>
              <a:spcBef>
                <a:spcPct val="40000"/>
              </a:spcBef>
              <a:spcAft>
                <a:spcPct val="20000"/>
              </a:spcAft>
              <a:buBlip>
                <a:blip r:embed="rId3"/>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4"/>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4"/>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a:lstStyle>
          <a:p>
            <a:pPr marL="0" indent="0" algn="ctr" defTabSz="625475">
              <a:spcAft>
                <a:spcPct val="0"/>
              </a:spcAft>
              <a:buClr>
                <a:srgbClr val="00B050"/>
              </a:buClr>
              <a:buFontTx/>
              <a:buNone/>
              <a:defRPr/>
            </a:pPr>
            <a:r>
              <a:rPr lang="ru-RU" altLang="ru-RU" sz="1400" b="1" kern="0" dirty="0" smtClean="0">
                <a:solidFill>
                  <a:schemeClr val="accent4">
                    <a:lumMod val="75000"/>
                  </a:schemeClr>
                </a:solidFill>
              </a:rPr>
              <a:t> </a:t>
            </a:r>
            <a:r>
              <a:rPr lang="en-US" altLang="ru-RU" sz="1400" b="1" kern="0" dirty="0" smtClean="0">
                <a:solidFill>
                  <a:schemeClr val="accent4">
                    <a:lumMod val="75000"/>
                  </a:schemeClr>
                </a:solidFill>
              </a:rPr>
              <a:t>ELECTRICITY</a:t>
            </a:r>
            <a:endParaRPr lang="ru-RU" altLang="ru-RU" sz="1400" b="1" kern="0" dirty="0">
              <a:solidFill>
                <a:schemeClr val="accent4">
                  <a:lumMod val="75000"/>
                </a:schemeClr>
              </a:solidFill>
            </a:endParaRPr>
          </a:p>
        </p:txBody>
      </p:sp>
      <p:sp>
        <p:nvSpPr>
          <p:cNvPr id="23" name="Текст 8"/>
          <p:cNvSpPr txBox="1">
            <a:spLocks/>
          </p:cNvSpPr>
          <p:nvPr/>
        </p:nvSpPr>
        <p:spPr>
          <a:xfrm>
            <a:off x="5738848" y="2213396"/>
            <a:ext cx="1769790" cy="436698"/>
          </a:xfrm>
          <a:prstGeom prst="rect">
            <a:avLst/>
          </a:prstGeom>
        </p:spPr>
        <p:txBody>
          <a:bodyPr anchor="ctr"/>
          <a:lstStyle>
            <a:lvl1pPr marL="175486" indent="-175486" algn="l" rtl="0" eaLnBrk="0" fontAlgn="base" hangingPunct="0">
              <a:lnSpc>
                <a:spcPct val="110000"/>
              </a:lnSpc>
              <a:spcBef>
                <a:spcPct val="40000"/>
              </a:spcBef>
              <a:spcAft>
                <a:spcPct val="20000"/>
              </a:spcAft>
              <a:buBlip>
                <a:blip r:embed="rId3"/>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4"/>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4"/>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a:lstStyle>
          <a:p>
            <a:pPr marL="0" indent="0" algn="ctr" defTabSz="625475">
              <a:spcAft>
                <a:spcPct val="0"/>
              </a:spcAft>
              <a:buClr>
                <a:srgbClr val="00B050"/>
              </a:buClr>
              <a:buFontTx/>
              <a:buNone/>
              <a:defRPr/>
            </a:pPr>
            <a:r>
              <a:rPr lang="en-US" altLang="ru-RU" sz="1400" b="1" kern="0" dirty="0" smtClean="0">
                <a:solidFill>
                  <a:schemeClr val="accent4">
                    <a:lumMod val="75000"/>
                  </a:schemeClr>
                </a:solidFill>
              </a:rPr>
              <a:t>HEAT </a:t>
            </a:r>
            <a:endParaRPr lang="ru-RU" altLang="ru-RU" b="1" kern="0" dirty="0">
              <a:solidFill>
                <a:schemeClr val="accent4">
                  <a:lumMod val="75000"/>
                </a:schemeClr>
              </a:solidFill>
            </a:endParaRPr>
          </a:p>
        </p:txBody>
      </p:sp>
      <p:sp>
        <p:nvSpPr>
          <p:cNvPr id="22" name="Текст 8"/>
          <p:cNvSpPr txBox="1">
            <a:spLocks/>
          </p:cNvSpPr>
          <p:nvPr/>
        </p:nvSpPr>
        <p:spPr>
          <a:xfrm>
            <a:off x="7220606" y="2213396"/>
            <a:ext cx="1769986" cy="419821"/>
          </a:xfrm>
          <a:prstGeom prst="rect">
            <a:avLst/>
          </a:prstGeom>
        </p:spPr>
        <p:txBody>
          <a:bodyPr anchor="ctr"/>
          <a:lstStyle>
            <a:lvl1pPr marL="175486" indent="-175486" algn="l" rtl="0" eaLnBrk="0" fontAlgn="base" hangingPunct="0">
              <a:lnSpc>
                <a:spcPct val="110000"/>
              </a:lnSpc>
              <a:spcBef>
                <a:spcPct val="40000"/>
              </a:spcBef>
              <a:spcAft>
                <a:spcPct val="20000"/>
              </a:spcAft>
              <a:buBlip>
                <a:blip r:embed="rId3"/>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4"/>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4"/>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a:lstStyle>
          <a:p>
            <a:pPr marL="0" indent="0" algn="ctr" defTabSz="625475">
              <a:lnSpc>
                <a:spcPct val="100000"/>
              </a:lnSpc>
              <a:spcAft>
                <a:spcPct val="0"/>
              </a:spcAft>
              <a:buClr>
                <a:srgbClr val="00B050"/>
              </a:buClr>
              <a:buFontTx/>
              <a:buNone/>
              <a:defRPr/>
            </a:pPr>
            <a:r>
              <a:rPr lang="en-US" altLang="ru-RU" sz="1400" b="1" kern="0" dirty="0" smtClean="0">
                <a:solidFill>
                  <a:schemeClr val="accent4">
                    <a:lumMod val="75000"/>
                  </a:schemeClr>
                </a:solidFill>
              </a:rPr>
              <a:t>DESALINATION </a:t>
            </a:r>
            <a:endParaRPr lang="ru-RU" altLang="ru-RU" sz="1400" b="1" kern="0" dirty="0">
              <a:solidFill>
                <a:schemeClr val="accent4">
                  <a:lumMod val="75000"/>
                </a:schemeClr>
              </a:solidFill>
            </a:endParaRPr>
          </a:p>
        </p:txBody>
      </p:sp>
      <p:grpSp>
        <p:nvGrpSpPr>
          <p:cNvPr id="51" name="Группа 50"/>
          <p:cNvGrpSpPr/>
          <p:nvPr/>
        </p:nvGrpSpPr>
        <p:grpSpPr>
          <a:xfrm>
            <a:off x="4834454" y="1632104"/>
            <a:ext cx="511210" cy="632396"/>
            <a:chOff x="9540543" y="2496072"/>
            <a:chExt cx="284163" cy="412750"/>
          </a:xfrm>
          <a:solidFill>
            <a:schemeClr val="accent4">
              <a:lumMod val="75000"/>
            </a:schemeClr>
          </a:solidFill>
        </p:grpSpPr>
        <p:sp>
          <p:nvSpPr>
            <p:cNvPr id="52" name="Freeform 7"/>
            <p:cNvSpPr>
              <a:spLocks/>
            </p:cNvSpPr>
            <p:nvPr/>
          </p:nvSpPr>
          <p:spPr bwMode="auto">
            <a:xfrm>
              <a:off x="9631040" y="2808809"/>
              <a:ext cx="103188" cy="12700"/>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3"/>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3" name="Freeform 8"/>
            <p:cNvSpPr>
              <a:spLocks noEditPoints="1"/>
            </p:cNvSpPr>
            <p:nvPr/>
          </p:nvSpPr>
          <p:spPr bwMode="auto">
            <a:xfrm>
              <a:off x="9540543" y="2496072"/>
              <a:ext cx="284163" cy="412750"/>
            </a:xfrm>
            <a:custGeom>
              <a:avLst/>
              <a:gdLst>
                <a:gd name="T0" fmla="*/ 45 w 85"/>
                <a:gd name="T1" fmla="*/ 0 h 124"/>
                <a:gd name="T2" fmla="*/ 40 w 85"/>
                <a:gd name="T3" fmla="*/ 0 h 124"/>
                <a:gd name="T4" fmla="*/ 15 w 85"/>
                <a:gd name="T5" fmla="*/ 11 h 124"/>
                <a:gd name="T6" fmla="*/ 0 w 85"/>
                <a:gd name="T7" fmla="*/ 44 h 124"/>
                <a:gd name="T8" fmla="*/ 7 w 85"/>
                <a:gd name="T9" fmla="*/ 64 h 124"/>
                <a:gd name="T10" fmla="*/ 17 w 85"/>
                <a:gd name="T11" fmla="*/ 76 h 124"/>
                <a:gd name="T12" fmla="*/ 27 w 85"/>
                <a:gd name="T13" fmla="*/ 113 h 124"/>
                <a:gd name="T14" fmla="*/ 27 w 85"/>
                <a:gd name="T15" fmla="*/ 113 h 124"/>
                <a:gd name="T16" fmla="*/ 43 w 85"/>
                <a:gd name="T17" fmla="*/ 124 h 124"/>
                <a:gd name="T18" fmla="*/ 43 w 85"/>
                <a:gd name="T19" fmla="*/ 124 h 124"/>
                <a:gd name="T20" fmla="*/ 58 w 85"/>
                <a:gd name="T21" fmla="*/ 113 h 124"/>
                <a:gd name="T22" fmla="*/ 58 w 85"/>
                <a:gd name="T23" fmla="*/ 113 h 124"/>
                <a:gd name="T24" fmla="*/ 68 w 85"/>
                <a:gd name="T25" fmla="*/ 76 h 124"/>
                <a:gd name="T26" fmla="*/ 78 w 85"/>
                <a:gd name="T27" fmla="*/ 66 h 124"/>
                <a:gd name="T28" fmla="*/ 78 w 85"/>
                <a:gd name="T29" fmla="*/ 65 h 124"/>
                <a:gd name="T30" fmla="*/ 78 w 85"/>
                <a:gd name="T31" fmla="*/ 64 h 124"/>
                <a:gd name="T32" fmla="*/ 85 w 85"/>
                <a:gd name="T33" fmla="*/ 44 h 124"/>
                <a:gd name="T34" fmla="*/ 70 w 85"/>
                <a:gd name="T35" fmla="*/ 11 h 124"/>
                <a:gd name="T36" fmla="*/ 45 w 85"/>
                <a:gd name="T37" fmla="*/ 0 h 124"/>
                <a:gd name="T38" fmla="*/ 68 w 85"/>
                <a:gd name="T39" fmla="*/ 14 h 124"/>
                <a:gd name="T40" fmla="*/ 81 w 85"/>
                <a:gd name="T41" fmla="*/ 44 h 124"/>
                <a:gd name="T42" fmla="*/ 75 w 85"/>
                <a:gd name="T43" fmla="*/ 62 h 124"/>
                <a:gd name="T44" fmla="*/ 75 w 85"/>
                <a:gd name="T45" fmla="*/ 62 h 124"/>
                <a:gd name="T46" fmla="*/ 56 w 85"/>
                <a:gd name="T47" fmla="*/ 86 h 124"/>
                <a:gd name="T48" fmla="*/ 55 w 85"/>
                <a:gd name="T49" fmla="*/ 86 h 124"/>
                <a:gd name="T50" fmla="*/ 43 w 85"/>
                <a:gd name="T51" fmla="*/ 120 h 124"/>
                <a:gd name="T52" fmla="*/ 43 w 85"/>
                <a:gd name="T53" fmla="*/ 120 h 124"/>
                <a:gd name="T54" fmla="*/ 30 w 85"/>
                <a:gd name="T55" fmla="*/ 86 h 124"/>
                <a:gd name="T56" fmla="*/ 29 w 85"/>
                <a:gd name="T57" fmla="*/ 86 h 124"/>
                <a:gd name="T58" fmla="*/ 10 w 85"/>
                <a:gd name="T59" fmla="*/ 62 h 124"/>
                <a:gd name="T60" fmla="*/ 10 w 85"/>
                <a:gd name="T61" fmla="*/ 62 h 124"/>
                <a:gd name="T62" fmla="*/ 4 w 85"/>
                <a:gd name="T63" fmla="*/ 44 h 124"/>
                <a:gd name="T64" fmla="*/ 17 w 85"/>
                <a:gd name="T65" fmla="*/ 14 h 124"/>
                <a:gd name="T66" fmla="*/ 45 w 85"/>
                <a:gd name="T67" fmla="*/ 4 h 124"/>
                <a:gd name="T68" fmla="*/ 78 w 85"/>
                <a:gd name="T69" fmla="*/ 65 h 124"/>
                <a:gd name="T70" fmla="*/ 78 w 85"/>
                <a:gd name="T71" fmla="*/ 65 h 124"/>
                <a:gd name="T72" fmla="*/ 78 w 85"/>
                <a:gd name="T73" fmla="*/ 64 h 124"/>
                <a:gd name="T74" fmla="*/ 78 w 85"/>
                <a:gd name="T75" fmla="*/ 65 h 124"/>
                <a:gd name="T76" fmla="*/ 78 w 85"/>
                <a:gd name="T77" fmla="*/ 6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124">
                  <a:moveTo>
                    <a:pt x="45" y="0"/>
                  </a:moveTo>
                  <a:cubicBezTo>
                    <a:pt x="45" y="0"/>
                    <a:pt x="45" y="0"/>
                    <a:pt x="45" y="0"/>
                  </a:cubicBezTo>
                  <a:cubicBezTo>
                    <a:pt x="43" y="0"/>
                    <a:pt x="42" y="0"/>
                    <a:pt x="40" y="0"/>
                  </a:cubicBezTo>
                  <a:cubicBezTo>
                    <a:pt x="40" y="0"/>
                    <a:pt x="40" y="0"/>
                    <a:pt x="40" y="0"/>
                  </a:cubicBezTo>
                  <a:cubicBezTo>
                    <a:pt x="40" y="0"/>
                    <a:pt x="40" y="0"/>
                    <a:pt x="40" y="0"/>
                  </a:cubicBezTo>
                  <a:cubicBezTo>
                    <a:pt x="31" y="1"/>
                    <a:pt x="22" y="5"/>
                    <a:pt x="15" y="11"/>
                  </a:cubicBezTo>
                  <a:cubicBezTo>
                    <a:pt x="15" y="11"/>
                    <a:pt x="15" y="11"/>
                    <a:pt x="15" y="11"/>
                  </a:cubicBezTo>
                  <a:cubicBezTo>
                    <a:pt x="6" y="19"/>
                    <a:pt x="0" y="31"/>
                    <a:pt x="0" y="44"/>
                  </a:cubicBezTo>
                  <a:cubicBezTo>
                    <a:pt x="0" y="44"/>
                    <a:pt x="0" y="44"/>
                    <a:pt x="0" y="44"/>
                  </a:cubicBezTo>
                  <a:cubicBezTo>
                    <a:pt x="0" y="51"/>
                    <a:pt x="3" y="58"/>
                    <a:pt x="7" y="64"/>
                  </a:cubicBezTo>
                  <a:cubicBezTo>
                    <a:pt x="7" y="64"/>
                    <a:pt x="7" y="64"/>
                    <a:pt x="7" y="64"/>
                  </a:cubicBezTo>
                  <a:cubicBezTo>
                    <a:pt x="9" y="69"/>
                    <a:pt x="13" y="73"/>
                    <a:pt x="17" y="76"/>
                  </a:cubicBezTo>
                  <a:cubicBezTo>
                    <a:pt x="20" y="80"/>
                    <a:pt x="24" y="83"/>
                    <a:pt x="26" y="87"/>
                  </a:cubicBezTo>
                  <a:cubicBezTo>
                    <a:pt x="27" y="95"/>
                    <a:pt x="25" y="104"/>
                    <a:pt x="27" y="113"/>
                  </a:cubicBezTo>
                  <a:cubicBezTo>
                    <a:pt x="27" y="113"/>
                    <a:pt x="27" y="113"/>
                    <a:pt x="27" y="113"/>
                  </a:cubicBezTo>
                  <a:cubicBezTo>
                    <a:pt x="27" y="113"/>
                    <a:pt x="27" y="113"/>
                    <a:pt x="27" y="113"/>
                  </a:cubicBezTo>
                  <a:cubicBezTo>
                    <a:pt x="30" y="119"/>
                    <a:pt x="36"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9" y="124"/>
                    <a:pt x="55" y="119"/>
                    <a:pt x="58" y="113"/>
                  </a:cubicBezTo>
                  <a:cubicBezTo>
                    <a:pt x="58" y="113"/>
                    <a:pt x="58" y="113"/>
                    <a:pt x="58" y="113"/>
                  </a:cubicBezTo>
                  <a:cubicBezTo>
                    <a:pt x="58" y="113"/>
                    <a:pt x="58" y="113"/>
                    <a:pt x="58" y="113"/>
                  </a:cubicBezTo>
                  <a:cubicBezTo>
                    <a:pt x="60" y="104"/>
                    <a:pt x="58" y="95"/>
                    <a:pt x="59" y="87"/>
                  </a:cubicBezTo>
                  <a:cubicBezTo>
                    <a:pt x="61" y="83"/>
                    <a:pt x="65" y="80"/>
                    <a:pt x="68" y="76"/>
                  </a:cubicBezTo>
                  <a:cubicBezTo>
                    <a:pt x="72" y="73"/>
                    <a:pt x="75" y="70"/>
                    <a:pt x="78" y="66"/>
                  </a:cubicBezTo>
                  <a:cubicBezTo>
                    <a:pt x="78" y="66"/>
                    <a:pt x="78" y="66"/>
                    <a:pt x="78" y="66"/>
                  </a:cubicBezTo>
                  <a:cubicBezTo>
                    <a:pt x="78" y="65"/>
                    <a:pt x="78" y="65"/>
                    <a:pt x="78" y="65"/>
                  </a:cubicBezTo>
                  <a:cubicBezTo>
                    <a:pt x="78" y="65"/>
                    <a:pt x="78" y="65"/>
                    <a:pt x="78" y="65"/>
                  </a:cubicBezTo>
                  <a:cubicBezTo>
                    <a:pt x="78" y="65"/>
                    <a:pt x="78" y="65"/>
                    <a:pt x="78" y="65"/>
                  </a:cubicBezTo>
                  <a:cubicBezTo>
                    <a:pt x="78" y="65"/>
                    <a:pt x="78" y="65"/>
                    <a:pt x="78" y="64"/>
                  </a:cubicBezTo>
                  <a:cubicBezTo>
                    <a:pt x="78" y="64"/>
                    <a:pt x="78" y="64"/>
                    <a:pt x="78" y="64"/>
                  </a:cubicBezTo>
                  <a:cubicBezTo>
                    <a:pt x="82" y="58"/>
                    <a:pt x="85" y="51"/>
                    <a:pt x="85" y="44"/>
                  </a:cubicBezTo>
                  <a:cubicBezTo>
                    <a:pt x="85" y="44"/>
                    <a:pt x="85" y="44"/>
                    <a:pt x="85" y="44"/>
                  </a:cubicBezTo>
                  <a:cubicBezTo>
                    <a:pt x="85" y="31"/>
                    <a:pt x="80" y="19"/>
                    <a:pt x="70" y="11"/>
                  </a:cubicBezTo>
                  <a:cubicBezTo>
                    <a:pt x="63" y="5"/>
                    <a:pt x="55" y="1"/>
                    <a:pt x="45" y="0"/>
                  </a:cubicBezTo>
                  <a:cubicBezTo>
                    <a:pt x="45" y="0"/>
                    <a:pt x="45" y="0"/>
                    <a:pt x="45" y="0"/>
                  </a:cubicBezTo>
                  <a:close/>
                  <a:moveTo>
                    <a:pt x="45" y="4"/>
                  </a:moveTo>
                  <a:cubicBezTo>
                    <a:pt x="53" y="5"/>
                    <a:pt x="61" y="8"/>
                    <a:pt x="68" y="14"/>
                  </a:cubicBezTo>
                  <a:cubicBezTo>
                    <a:pt x="76" y="21"/>
                    <a:pt x="81" y="32"/>
                    <a:pt x="81" y="44"/>
                  </a:cubicBezTo>
                  <a:cubicBezTo>
                    <a:pt x="81" y="44"/>
                    <a:pt x="81" y="44"/>
                    <a:pt x="81" y="44"/>
                  </a:cubicBezTo>
                  <a:cubicBezTo>
                    <a:pt x="81" y="44"/>
                    <a:pt x="81" y="44"/>
                    <a:pt x="81" y="44"/>
                  </a:cubicBezTo>
                  <a:cubicBezTo>
                    <a:pt x="81" y="50"/>
                    <a:pt x="79" y="57"/>
                    <a:pt x="75" y="62"/>
                  </a:cubicBezTo>
                  <a:cubicBezTo>
                    <a:pt x="75" y="62"/>
                    <a:pt x="75" y="62"/>
                    <a:pt x="75" y="62"/>
                  </a:cubicBezTo>
                  <a:cubicBezTo>
                    <a:pt x="75" y="62"/>
                    <a:pt x="75" y="62"/>
                    <a:pt x="75" y="62"/>
                  </a:cubicBezTo>
                  <a:cubicBezTo>
                    <a:pt x="73" y="66"/>
                    <a:pt x="69" y="70"/>
                    <a:pt x="65" y="73"/>
                  </a:cubicBezTo>
                  <a:cubicBezTo>
                    <a:pt x="62" y="77"/>
                    <a:pt x="58" y="81"/>
                    <a:pt x="56" y="86"/>
                  </a:cubicBezTo>
                  <a:cubicBezTo>
                    <a:pt x="56" y="86"/>
                    <a:pt x="56" y="86"/>
                    <a:pt x="56" y="86"/>
                  </a:cubicBezTo>
                  <a:cubicBezTo>
                    <a:pt x="55" y="86"/>
                    <a:pt x="55" y="86"/>
                    <a:pt x="55" y="86"/>
                  </a:cubicBezTo>
                  <a:cubicBezTo>
                    <a:pt x="54" y="95"/>
                    <a:pt x="56" y="104"/>
                    <a:pt x="54" y="112"/>
                  </a:cubicBezTo>
                  <a:cubicBezTo>
                    <a:pt x="52" y="117"/>
                    <a:pt x="47" y="120"/>
                    <a:pt x="43" y="120"/>
                  </a:cubicBezTo>
                  <a:cubicBezTo>
                    <a:pt x="43" y="120"/>
                    <a:pt x="43" y="120"/>
                    <a:pt x="43" y="120"/>
                  </a:cubicBezTo>
                  <a:cubicBezTo>
                    <a:pt x="43" y="120"/>
                    <a:pt x="43" y="120"/>
                    <a:pt x="43" y="120"/>
                  </a:cubicBezTo>
                  <a:cubicBezTo>
                    <a:pt x="38" y="120"/>
                    <a:pt x="33" y="117"/>
                    <a:pt x="31" y="112"/>
                  </a:cubicBezTo>
                  <a:cubicBezTo>
                    <a:pt x="29" y="104"/>
                    <a:pt x="31" y="95"/>
                    <a:pt x="30" y="86"/>
                  </a:cubicBezTo>
                  <a:cubicBezTo>
                    <a:pt x="30" y="86"/>
                    <a:pt x="30" y="86"/>
                    <a:pt x="30" y="86"/>
                  </a:cubicBezTo>
                  <a:cubicBezTo>
                    <a:pt x="29" y="86"/>
                    <a:pt x="29" y="86"/>
                    <a:pt x="29" y="86"/>
                  </a:cubicBezTo>
                  <a:cubicBezTo>
                    <a:pt x="27" y="81"/>
                    <a:pt x="23" y="77"/>
                    <a:pt x="20" y="73"/>
                  </a:cubicBezTo>
                  <a:cubicBezTo>
                    <a:pt x="16" y="70"/>
                    <a:pt x="12" y="66"/>
                    <a:pt x="10" y="62"/>
                  </a:cubicBezTo>
                  <a:cubicBezTo>
                    <a:pt x="10" y="62"/>
                    <a:pt x="10" y="62"/>
                    <a:pt x="10" y="62"/>
                  </a:cubicBezTo>
                  <a:cubicBezTo>
                    <a:pt x="10" y="62"/>
                    <a:pt x="10" y="62"/>
                    <a:pt x="10" y="62"/>
                  </a:cubicBezTo>
                  <a:cubicBezTo>
                    <a:pt x="6" y="57"/>
                    <a:pt x="4" y="50"/>
                    <a:pt x="4" y="44"/>
                  </a:cubicBezTo>
                  <a:cubicBezTo>
                    <a:pt x="4" y="44"/>
                    <a:pt x="4" y="44"/>
                    <a:pt x="4" y="44"/>
                  </a:cubicBezTo>
                  <a:cubicBezTo>
                    <a:pt x="4" y="44"/>
                    <a:pt x="4" y="44"/>
                    <a:pt x="4" y="44"/>
                  </a:cubicBezTo>
                  <a:cubicBezTo>
                    <a:pt x="4" y="32"/>
                    <a:pt x="9" y="21"/>
                    <a:pt x="17" y="14"/>
                  </a:cubicBezTo>
                  <a:cubicBezTo>
                    <a:pt x="24" y="8"/>
                    <a:pt x="32" y="5"/>
                    <a:pt x="40" y="4"/>
                  </a:cubicBezTo>
                  <a:cubicBezTo>
                    <a:pt x="42" y="4"/>
                    <a:pt x="43" y="4"/>
                    <a:pt x="45" y="4"/>
                  </a:cubicBezTo>
                  <a:close/>
                  <a:moveTo>
                    <a:pt x="78" y="64"/>
                  </a:moveTo>
                  <a:cubicBezTo>
                    <a:pt x="78" y="65"/>
                    <a:pt x="78" y="65"/>
                    <a:pt x="78" y="65"/>
                  </a:cubicBezTo>
                  <a:cubicBezTo>
                    <a:pt x="78" y="65"/>
                    <a:pt x="78" y="65"/>
                    <a:pt x="78" y="65"/>
                  </a:cubicBezTo>
                  <a:cubicBezTo>
                    <a:pt x="78" y="65"/>
                    <a:pt x="78" y="65"/>
                    <a:pt x="78" y="65"/>
                  </a:cubicBezTo>
                  <a:cubicBezTo>
                    <a:pt x="78" y="65"/>
                    <a:pt x="78" y="65"/>
                    <a:pt x="78" y="65"/>
                  </a:cubicBezTo>
                  <a:cubicBezTo>
                    <a:pt x="78" y="65"/>
                    <a:pt x="78" y="65"/>
                    <a:pt x="78" y="64"/>
                  </a:cubicBezTo>
                  <a:close/>
                  <a:moveTo>
                    <a:pt x="78" y="65"/>
                  </a:moveTo>
                  <a:cubicBezTo>
                    <a:pt x="78" y="65"/>
                    <a:pt x="78" y="65"/>
                    <a:pt x="78" y="65"/>
                  </a:cubicBezTo>
                  <a:cubicBezTo>
                    <a:pt x="78" y="65"/>
                    <a:pt x="78" y="65"/>
                    <a:pt x="78" y="65"/>
                  </a:cubicBezTo>
                  <a:cubicBezTo>
                    <a:pt x="78" y="65"/>
                    <a:pt x="78" y="65"/>
                    <a:pt x="7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5" name="Freeform 9"/>
            <p:cNvSpPr>
              <a:spLocks/>
            </p:cNvSpPr>
            <p:nvPr/>
          </p:nvSpPr>
          <p:spPr bwMode="auto">
            <a:xfrm>
              <a:off x="9631040" y="2832621"/>
              <a:ext cx="103188" cy="12700"/>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3"/>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6" name="Freeform 10"/>
            <p:cNvSpPr>
              <a:spLocks/>
            </p:cNvSpPr>
            <p:nvPr/>
          </p:nvSpPr>
          <p:spPr bwMode="auto">
            <a:xfrm>
              <a:off x="9631040" y="2851671"/>
              <a:ext cx="103188" cy="14288"/>
            </a:xfrm>
            <a:custGeom>
              <a:avLst/>
              <a:gdLst>
                <a:gd name="T0" fmla="*/ 2 w 31"/>
                <a:gd name="T1" fmla="*/ 0 h 4"/>
                <a:gd name="T2" fmla="*/ 0 w 31"/>
                <a:gd name="T3" fmla="*/ 2 h 4"/>
                <a:gd name="T4" fmla="*/ 2 w 31"/>
                <a:gd name="T5" fmla="*/ 4 h 4"/>
                <a:gd name="T6" fmla="*/ 2 w 31"/>
                <a:gd name="T7" fmla="*/ 4 h 4"/>
                <a:gd name="T8" fmla="*/ 29 w 31"/>
                <a:gd name="T9" fmla="*/ 4 h 4"/>
                <a:gd name="T10" fmla="*/ 31 w 31"/>
                <a:gd name="T11" fmla="*/ 2 h 4"/>
                <a:gd name="T12" fmla="*/ 29 w 31"/>
                <a:gd name="T13" fmla="*/ 0 h 4"/>
                <a:gd name="T14" fmla="*/ 29 w 31"/>
                <a:gd name="T15" fmla="*/ 0 h 4"/>
                <a:gd name="T16" fmla="*/ 2 w 3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
                  <a:moveTo>
                    <a:pt x="2" y="0"/>
                  </a:moveTo>
                  <a:cubicBezTo>
                    <a:pt x="1" y="0"/>
                    <a:pt x="0" y="1"/>
                    <a:pt x="0" y="2"/>
                  </a:cubicBezTo>
                  <a:cubicBezTo>
                    <a:pt x="0" y="3"/>
                    <a:pt x="1" y="4"/>
                    <a:pt x="2" y="4"/>
                  </a:cubicBezTo>
                  <a:cubicBezTo>
                    <a:pt x="2" y="4"/>
                    <a:pt x="2" y="4"/>
                    <a:pt x="2" y="4"/>
                  </a:cubicBezTo>
                  <a:cubicBezTo>
                    <a:pt x="29" y="4"/>
                    <a:pt x="29" y="4"/>
                    <a:pt x="29" y="4"/>
                  </a:cubicBezTo>
                  <a:cubicBezTo>
                    <a:pt x="30" y="4"/>
                    <a:pt x="31" y="4"/>
                    <a:pt x="31" y="2"/>
                  </a:cubicBezTo>
                  <a:cubicBezTo>
                    <a:pt x="31" y="1"/>
                    <a:pt x="30" y="0"/>
                    <a:pt x="29" y="0"/>
                  </a:cubicBezTo>
                  <a:cubicBezTo>
                    <a:pt x="29" y="0"/>
                    <a:pt x="29" y="0"/>
                    <a:pt x="29"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7" name="Freeform 11"/>
            <p:cNvSpPr>
              <a:spLocks/>
            </p:cNvSpPr>
            <p:nvPr/>
          </p:nvSpPr>
          <p:spPr bwMode="auto">
            <a:xfrm>
              <a:off x="9621515" y="2619896"/>
              <a:ext cx="93663" cy="49213"/>
            </a:xfrm>
            <a:custGeom>
              <a:avLst/>
              <a:gdLst>
                <a:gd name="T0" fmla="*/ 7 w 28"/>
                <a:gd name="T1" fmla="*/ 0 h 15"/>
                <a:gd name="T2" fmla="*/ 5 w 28"/>
                <a:gd name="T3" fmla="*/ 1 h 15"/>
                <a:gd name="T4" fmla="*/ 5 w 28"/>
                <a:gd name="T5" fmla="*/ 1 h 15"/>
                <a:gd name="T6" fmla="*/ 4 w 28"/>
                <a:gd name="T7" fmla="*/ 2 h 15"/>
                <a:gd name="T8" fmla="*/ 4 w 28"/>
                <a:gd name="T9" fmla="*/ 3 h 15"/>
                <a:gd name="T10" fmla="*/ 3 w 28"/>
                <a:gd name="T11" fmla="*/ 5 h 15"/>
                <a:gd name="T12" fmla="*/ 1 w 28"/>
                <a:gd name="T13" fmla="*/ 12 h 15"/>
                <a:gd name="T14" fmla="*/ 2 w 28"/>
                <a:gd name="T15" fmla="*/ 14 h 15"/>
                <a:gd name="T16" fmla="*/ 4 w 28"/>
                <a:gd name="T17" fmla="*/ 13 h 15"/>
                <a:gd name="T18" fmla="*/ 7 w 28"/>
                <a:gd name="T19" fmla="*/ 7 h 15"/>
                <a:gd name="T20" fmla="*/ 7 w 28"/>
                <a:gd name="T21" fmla="*/ 5 h 15"/>
                <a:gd name="T22" fmla="*/ 11 w 28"/>
                <a:gd name="T23" fmla="*/ 13 h 15"/>
                <a:gd name="T24" fmla="*/ 11 w 28"/>
                <a:gd name="T25" fmla="*/ 13 h 15"/>
                <a:gd name="T26" fmla="*/ 12 w 28"/>
                <a:gd name="T27" fmla="*/ 14 h 15"/>
                <a:gd name="T28" fmla="*/ 13 w 28"/>
                <a:gd name="T29" fmla="*/ 15 h 15"/>
                <a:gd name="T30" fmla="*/ 15 w 28"/>
                <a:gd name="T31" fmla="*/ 14 h 15"/>
                <a:gd name="T32" fmla="*/ 15 w 28"/>
                <a:gd name="T33" fmla="*/ 14 h 15"/>
                <a:gd name="T34" fmla="*/ 16 w 28"/>
                <a:gd name="T35" fmla="*/ 13 h 15"/>
                <a:gd name="T36" fmla="*/ 16 w 28"/>
                <a:gd name="T37" fmla="*/ 13 h 15"/>
                <a:gd name="T38" fmla="*/ 16 w 28"/>
                <a:gd name="T39" fmla="*/ 12 h 15"/>
                <a:gd name="T40" fmla="*/ 17 w 28"/>
                <a:gd name="T41" fmla="*/ 10 h 15"/>
                <a:gd name="T42" fmla="*/ 17 w 28"/>
                <a:gd name="T43" fmla="*/ 10 h 15"/>
                <a:gd name="T44" fmla="*/ 19 w 28"/>
                <a:gd name="T45" fmla="*/ 5 h 15"/>
                <a:gd name="T46" fmla="*/ 20 w 28"/>
                <a:gd name="T47" fmla="*/ 6 h 15"/>
                <a:gd name="T48" fmla="*/ 23 w 28"/>
                <a:gd name="T49" fmla="*/ 13 h 15"/>
                <a:gd name="T50" fmla="*/ 23 w 28"/>
                <a:gd name="T51" fmla="*/ 13 h 15"/>
                <a:gd name="T52" fmla="*/ 23 w 28"/>
                <a:gd name="T53" fmla="*/ 13 h 15"/>
                <a:gd name="T54" fmla="*/ 24 w 28"/>
                <a:gd name="T55" fmla="*/ 14 h 15"/>
                <a:gd name="T56" fmla="*/ 25 w 28"/>
                <a:gd name="T57" fmla="*/ 15 h 15"/>
                <a:gd name="T58" fmla="*/ 27 w 28"/>
                <a:gd name="T59" fmla="*/ 14 h 15"/>
                <a:gd name="T60" fmla="*/ 28 w 28"/>
                <a:gd name="T61" fmla="*/ 13 h 15"/>
                <a:gd name="T62" fmla="*/ 27 w 28"/>
                <a:gd name="T63" fmla="*/ 11 h 15"/>
                <a:gd name="T64" fmla="*/ 26 w 28"/>
                <a:gd name="T65" fmla="*/ 10 h 15"/>
                <a:gd name="T66" fmla="*/ 24 w 28"/>
                <a:gd name="T67" fmla="*/ 5 h 15"/>
                <a:gd name="T68" fmla="*/ 23 w 28"/>
                <a:gd name="T69" fmla="*/ 2 h 15"/>
                <a:gd name="T70" fmla="*/ 22 w 28"/>
                <a:gd name="T71" fmla="*/ 1 h 15"/>
                <a:gd name="T72" fmla="*/ 22 w 28"/>
                <a:gd name="T73" fmla="*/ 1 h 15"/>
                <a:gd name="T74" fmla="*/ 22 w 28"/>
                <a:gd name="T75" fmla="*/ 1 h 15"/>
                <a:gd name="T76" fmla="*/ 22 w 28"/>
                <a:gd name="T77" fmla="*/ 1 h 15"/>
                <a:gd name="T78" fmla="*/ 21 w 28"/>
                <a:gd name="T79" fmla="*/ 1 h 15"/>
                <a:gd name="T80" fmla="*/ 21 w 28"/>
                <a:gd name="T81" fmla="*/ 1 h 15"/>
                <a:gd name="T82" fmla="*/ 19 w 28"/>
                <a:gd name="T83" fmla="*/ 0 h 15"/>
                <a:gd name="T84" fmla="*/ 16 w 28"/>
                <a:gd name="T85" fmla="*/ 2 h 15"/>
                <a:gd name="T86" fmla="*/ 16 w 28"/>
                <a:gd name="T87" fmla="*/ 2 h 15"/>
                <a:gd name="T88" fmla="*/ 16 w 28"/>
                <a:gd name="T89" fmla="*/ 2 h 15"/>
                <a:gd name="T90" fmla="*/ 13 w 28"/>
                <a:gd name="T91" fmla="*/ 9 h 15"/>
                <a:gd name="T92" fmla="*/ 10 w 28"/>
                <a:gd name="T93" fmla="*/ 2 h 15"/>
                <a:gd name="T94" fmla="*/ 10 w 28"/>
                <a:gd name="T95" fmla="*/ 2 h 15"/>
                <a:gd name="T96" fmla="*/ 10 w 28"/>
                <a:gd name="T97" fmla="*/ 2 h 15"/>
                <a:gd name="T98" fmla="*/ 10 w 28"/>
                <a:gd name="T99" fmla="*/ 2 h 15"/>
                <a:gd name="T100" fmla="*/ 7 w 28"/>
                <a:gd name="T10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15">
                  <a:moveTo>
                    <a:pt x="7" y="0"/>
                  </a:moveTo>
                  <a:cubicBezTo>
                    <a:pt x="7" y="0"/>
                    <a:pt x="5" y="0"/>
                    <a:pt x="5" y="1"/>
                  </a:cubicBezTo>
                  <a:cubicBezTo>
                    <a:pt x="5" y="1"/>
                    <a:pt x="5" y="1"/>
                    <a:pt x="5" y="1"/>
                  </a:cubicBezTo>
                  <a:cubicBezTo>
                    <a:pt x="4" y="2"/>
                    <a:pt x="5" y="2"/>
                    <a:pt x="4" y="2"/>
                  </a:cubicBezTo>
                  <a:cubicBezTo>
                    <a:pt x="4" y="2"/>
                    <a:pt x="4" y="2"/>
                    <a:pt x="4" y="3"/>
                  </a:cubicBezTo>
                  <a:cubicBezTo>
                    <a:pt x="4" y="3"/>
                    <a:pt x="3" y="4"/>
                    <a:pt x="3" y="5"/>
                  </a:cubicBezTo>
                  <a:cubicBezTo>
                    <a:pt x="2" y="7"/>
                    <a:pt x="1" y="10"/>
                    <a:pt x="1" y="12"/>
                  </a:cubicBezTo>
                  <a:cubicBezTo>
                    <a:pt x="0" y="13"/>
                    <a:pt x="1" y="14"/>
                    <a:pt x="2" y="14"/>
                  </a:cubicBezTo>
                  <a:cubicBezTo>
                    <a:pt x="3" y="15"/>
                    <a:pt x="4" y="14"/>
                    <a:pt x="4" y="13"/>
                  </a:cubicBezTo>
                  <a:cubicBezTo>
                    <a:pt x="5" y="11"/>
                    <a:pt x="6" y="9"/>
                    <a:pt x="7" y="7"/>
                  </a:cubicBezTo>
                  <a:cubicBezTo>
                    <a:pt x="7" y="6"/>
                    <a:pt x="7" y="5"/>
                    <a:pt x="7" y="5"/>
                  </a:cubicBezTo>
                  <a:cubicBezTo>
                    <a:pt x="11" y="13"/>
                    <a:pt x="11" y="13"/>
                    <a:pt x="11" y="13"/>
                  </a:cubicBezTo>
                  <a:cubicBezTo>
                    <a:pt x="11" y="13"/>
                    <a:pt x="11" y="13"/>
                    <a:pt x="11" y="13"/>
                  </a:cubicBezTo>
                  <a:cubicBezTo>
                    <a:pt x="11" y="13"/>
                    <a:pt x="11" y="14"/>
                    <a:pt x="12" y="14"/>
                  </a:cubicBezTo>
                  <a:cubicBezTo>
                    <a:pt x="12" y="14"/>
                    <a:pt x="13" y="15"/>
                    <a:pt x="13" y="15"/>
                  </a:cubicBezTo>
                  <a:cubicBezTo>
                    <a:pt x="14" y="15"/>
                    <a:pt x="15" y="14"/>
                    <a:pt x="15" y="14"/>
                  </a:cubicBezTo>
                  <a:cubicBezTo>
                    <a:pt x="15" y="14"/>
                    <a:pt x="15" y="14"/>
                    <a:pt x="15" y="14"/>
                  </a:cubicBezTo>
                  <a:cubicBezTo>
                    <a:pt x="16" y="14"/>
                    <a:pt x="15" y="14"/>
                    <a:pt x="16" y="13"/>
                  </a:cubicBezTo>
                  <a:cubicBezTo>
                    <a:pt x="16" y="13"/>
                    <a:pt x="16" y="13"/>
                    <a:pt x="16" y="13"/>
                  </a:cubicBezTo>
                  <a:cubicBezTo>
                    <a:pt x="16" y="13"/>
                    <a:pt x="16" y="13"/>
                    <a:pt x="16" y="12"/>
                  </a:cubicBezTo>
                  <a:cubicBezTo>
                    <a:pt x="16" y="12"/>
                    <a:pt x="17" y="11"/>
                    <a:pt x="17" y="10"/>
                  </a:cubicBezTo>
                  <a:cubicBezTo>
                    <a:pt x="17" y="10"/>
                    <a:pt x="17" y="10"/>
                    <a:pt x="17" y="10"/>
                  </a:cubicBezTo>
                  <a:cubicBezTo>
                    <a:pt x="19" y="5"/>
                    <a:pt x="19" y="5"/>
                    <a:pt x="19" y="5"/>
                  </a:cubicBezTo>
                  <a:cubicBezTo>
                    <a:pt x="20" y="5"/>
                    <a:pt x="20" y="6"/>
                    <a:pt x="20" y="6"/>
                  </a:cubicBezTo>
                  <a:cubicBezTo>
                    <a:pt x="23" y="13"/>
                    <a:pt x="23" y="13"/>
                    <a:pt x="23" y="13"/>
                  </a:cubicBezTo>
                  <a:cubicBezTo>
                    <a:pt x="23" y="13"/>
                    <a:pt x="23" y="13"/>
                    <a:pt x="23" y="13"/>
                  </a:cubicBezTo>
                  <a:cubicBezTo>
                    <a:pt x="23" y="13"/>
                    <a:pt x="23" y="13"/>
                    <a:pt x="23" y="13"/>
                  </a:cubicBezTo>
                  <a:cubicBezTo>
                    <a:pt x="23" y="13"/>
                    <a:pt x="23" y="14"/>
                    <a:pt x="24" y="14"/>
                  </a:cubicBezTo>
                  <a:cubicBezTo>
                    <a:pt x="24" y="14"/>
                    <a:pt x="25" y="15"/>
                    <a:pt x="25" y="15"/>
                  </a:cubicBezTo>
                  <a:cubicBezTo>
                    <a:pt x="26" y="15"/>
                    <a:pt x="26" y="15"/>
                    <a:pt x="27" y="14"/>
                  </a:cubicBezTo>
                  <a:cubicBezTo>
                    <a:pt x="27" y="14"/>
                    <a:pt x="28" y="14"/>
                    <a:pt x="28" y="13"/>
                  </a:cubicBezTo>
                  <a:cubicBezTo>
                    <a:pt x="28" y="12"/>
                    <a:pt x="28" y="11"/>
                    <a:pt x="27" y="11"/>
                  </a:cubicBezTo>
                  <a:cubicBezTo>
                    <a:pt x="27" y="10"/>
                    <a:pt x="26" y="10"/>
                    <a:pt x="26" y="10"/>
                  </a:cubicBezTo>
                  <a:cubicBezTo>
                    <a:pt x="24" y="5"/>
                    <a:pt x="24" y="5"/>
                    <a:pt x="24" y="5"/>
                  </a:cubicBezTo>
                  <a:cubicBezTo>
                    <a:pt x="23" y="3"/>
                    <a:pt x="23" y="3"/>
                    <a:pt x="23" y="2"/>
                  </a:cubicBezTo>
                  <a:cubicBezTo>
                    <a:pt x="22" y="2"/>
                    <a:pt x="22" y="2"/>
                    <a:pt x="22" y="1"/>
                  </a:cubicBezTo>
                  <a:cubicBezTo>
                    <a:pt x="22" y="1"/>
                    <a:pt x="22" y="1"/>
                    <a:pt x="22" y="1"/>
                  </a:cubicBezTo>
                  <a:cubicBezTo>
                    <a:pt x="22" y="1"/>
                    <a:pt x="22" y="1"/>
                    <a:pt x="22" y="1"/>
                  </a:cubicBezTo>
                  <a:cubicBezTo>
                    <a:pt x="22" y="1"/>
                    <a:pt x="22" y="1"/>
                    <a:pt x="22" y="1"/>
                  </a:cubicBezTo>
                  <a:cubicBezTo>
                    <a:pt x="22" y="1"/>
                    <a:pt x="22" y="1"/>
                    <a:pt x="21" y="1"/>
                  </a:cubicBezTo>
                  <a:cubicBezTo>
                    <a:pt x="21" y="1"/>
                    <a:pt x="21" y="1"/>
                    <a:pt x="21" y="1"/>
                  </a:cubicBezTo>
                  <a:cubicBezTo>
                    <a:pt x="21" y="0"/>
                    <a:pt x="20" y="0"/>
                    <a:pt x="19" y="0"/>
                  </a:cubicBezTo>
                  <a:cubicBezTo>
                    <a:pt x="18" y="0"/>
                    <a:pt x="17" y="1"/>
                    <a:pt x="16" y="2"/>
                  </a:cubicBezTo>
                  <a:cubicBezTo>
                    <a:pt x="16" y="2"/>
                    <a:pt x="16" y="2"/>
                    <a:pt x="16" y="2"/>
                  </a:cubicBezTo>
                  <a:cubicBezTo>
                    <a:pt x="16" y="2"/>
                    <a:pt x="16" y="2"/>
                    <a:pt x="16" y="2"/>
                  </a:cubicBezTo>
                  <a:cubicBezTo>
                    <a:pt x="13" y="9"/>
                    <a:pt x="13" y="9"/>
                    <a:pt x="13" y="9"/>
                  </a:cubicBezTo>
                  <a:cubicBezTo>
                    <a:pt x="10" y="2"/>
                    <a:pt x="10" y="2"/>
                    <a:pt x="10" y="2"/>
                  </a:cubicBezTo>
                  <a:cubicBezTo>
                    <a:pt x="10" y="2"/>
                    <a:pt x="10" y="2"/>
                    <a:pt x="10" y="2"/>
                  </a:cubicBezTo>
                  <a:cubicBezTo>
                    <a:pt x="10" y="2"/>
                    <a:pt x="10" y="2"/>
                    <a:pt x="10" y="2"/>
                  </a:cubicBezTo>
                  <a:cubicBezTo>
                    <a:pt x="10" y="2"/>
                    <a:pt x="10" y="2"/>
                    <a:pt x="10" y="2"/>
                  </a:cubicBezTo>
                  <a:cubicBezTo>
                    <a:pt x="10" y="1"/>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8" name="Freeform 12"/>
            <p:cNvSpPr>
              <a:spLocks/>
            </p:cNvSpPr>
            <p:nvPr/>
          </p:nvSpPr>
          <p:spPr bwMode="auto">
            <a:xfrm>
              <a:off x="9700890" y="2619896"/>
              <a:ext cx="50800" cy="49213"/>
            </a:xfrm>
            <a:custGeom>
              <a:avLst/>
              <a:gdLst>
                <a:gd name="T0" fmla="*/ 7 w 15"/>
                <a:gd name="T1" fmla="*/ 0 h 15"/>
                <a:gd name="T2" fmla="*/ 4 w 15"/>
                <a:gd name="T3" fmla="*/ 1 h 15"/>
                <a:gd name="T4" fmla="*/ 4 w 15"/>
                <a:gd name="T5" fmla="*/ 1 h 15"/>
                <a:gd name="T6" fmla="*/ 4 w 15"/>
                <a:gd name="T7" fmla="*/ 2 h 15"/>
                <a:gd name="T8" fmla="*/ 4 w 15"/>
                <a:gd name="T9" fmla="*/ 3 h 15"/>
                <a:gd name="T10" fmla="*/ 3 w 15"/>
                <a:gd name="T11" fmla="*/ 5 h 15"/>
                <a:gd name="T12" fmla="*/ 0 w 15"/>
                <a:gd name="T13" fmla="*/ 12 h 15"/>
                <a:gd name="T14" fmla="*/ 1 w 15"/>
                <a:gd name="T15" fmla="*/ 14 h 15"/>
                <a:gd name="T16" fmla="*/ 4 w 15"/>
                <a:gd name="T17" fmla="*/ 13 h 15"/>
                <a:gd name="T18" fmla="*/ 6 w 15"/>
                <a:gd name="T19" fmla="*/ 7 h 15"/>
                <a:gd name="T20" fmla="*/ 7 w 15"/>
                <a:gd name="T21" fmla="*/ 5 h 15"/>
                <a:gd name="T22" fmla="*/ 11 w 15"/>
                <a:gd name="T23" fmla="*/ 13 h 15"/>
                <a:gd name="T24" fmla="*/ 13 w 15"/>
                <a:gd name="T25" fmla="*/ 14 h 15"/>
                <a:gd name="T26" fmla="*/ 14 w 15"/>
                <a:gd name="T27" fmla="*/ 11 h 15"/>
                <a:gd name="T28" fmla="*/ 14 w 15"/>
                <a:gd name="T29" fmla="*/ 11 h 15"/>
                <a:gd name="T30" fmla="*/ 10 w 15"/>
                <a:gd name="T31" fmla="*/ 2 h 15"/>
                <a:gd name="T32" fmla="*/ 10 w 15"/>
                <a:gd name="T33" fmla="*/ 2 h 15"/>
                <a:gd name="T34" fmla="*/ 10 w 15"/>
                <a:gd name="T35" fmla="*/ 2 h 15"/>
                <a:gd name="T36" fmla="*/ 7 w 15"/>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7" y="0"/>
                  </a:moveTo>
                  <a:cubicBezTo>
                    <a:pt x="6" y="0"/>
                    <a:pt x="5" y="0"/>
                    <a:pt x="4" y="1"/>
                  </a:cubicBezTo>
                  <a:cubicBezTo>
                    <a:pt x="4" y="1"/>
                    <a:pt x="4" y="1"/>
                    <a:pt x="4" y="1"/>
                  </a:cubicBezTo>
                  <a:cubicBezTo>
                    <a:pt x="4" y="2"/>
                    <a:pt x="4" y="2"/>
                    <a:pt x="4" y="2"/>
                  </a:cubicBezTo>
                  <a:cubicBezTo>
                    <a:pt x="4" y="2"/>
                    <a:pt x="4" y="2"/>
                    <a:pt x="4" y="3"/>
                  </a:cubicBezTo>
                  <a:cubicBezTo>
                    <a:pt x="3" y="3"/>
                    <a:pt x="3" y="4"/>
                    <a:pt x="3" y="5"/>
                  </a:cubicBezTo>
                  <a:cubicBezTo>
                    <a:pt x="2" y="7"/>
                    <a:pt x="1" y="10"/>
                    <a:pt x="0" y="12"/>
                  </a:cubicBezTo>
                  <a:cubicBezTo>
                    <a:pt x="0" y="13"/>
                    <a:pt x="0" y="14"/>
                    <a:pt x="1" y="14"/>
                  </a:cubicBezTo>
                  <a:cubicBezTo>
                    <a:pt x="2" y="15"/>
                    <a:pt x="3" y="14"/>
                    <a:pt x="4" y="13"/>
                  </a:cubicBezTo>
                  <a:cubicBezTo>
                    <a:pt x="5" y="11"/>
                    <a:pt x="6" y="9"/>
                    <a:pt x="6" y="7"/>
                  </a:cubicBezTo>
                  <a:cubicBezTo>
                    <a:pt x="7" y="6"/>
                    <a:pt x="7" y="5"/>
                    <a:pt x="7" y="5"/>
                  </a:cubicBezTo>
                  <a:cubicBezTo>
                    <a:pt x="11" y="13"/>
                    <a:pt x="11" y="13"/>
                    <a:pt x="11" y="13"/>
                  </a:cubicBezTo>
                  <a:cubicBezTo>
                    <a:pt x="11" y="14"/>
                    <a:pt x="12" y="14"/>
                    <a:pt x="13" y="14"/>
                  </a:cubicBezTo>
                  <a:cubicBezTo>
                    <a:pt x="14" y="14"/>
                    <a:pt x="15" y="12"/>
                    <a:pt x="14" y="11"/>
                  </a:cubicBezTo>
                  <a:cubicBezTo>
                    <a:pt x="14" y="11"/>
                    <a:pt x="14" y="11"/>
                    <a:pt x="14" y="11"/>
                  </a:cubicBezTo>
                  <a:cubicBezTo>
                    <a:pt x="10" y="2"/>
                    <a:pt x="10" y="2"/>
                    <a:pt x="10" y="2"/>
                  </a:cubicBezTo>
                  <a:cubicBezTo>
                    <a:pt x="10" y="2"/>
                    <a:pt x="10" y="2"/>
                    <a:pt x="10" y="2"/>
                  </a:cubicBezTo>
                  <a:cubicBezTo>
                    <a:pt x="10" y="2"/>
                    <a:pt x="10" y="2"/>
                    <a:pt x="10"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59" name="Freeform 13"/>
            <p:cNvSpPr>
              <a:spLocks/>
            </p:cNvSpPr>
            <p:nvPr/>
          </p:nvSpPr>
          <p:spPr bwMode="auto">
            <a:xfrm>
              <a:off x="9621515" y="2653234"/>
              <a:ext cx="52388" cy="76200"/>
            </a:xfrm>
            <a:custGeom>
              <a:avLst/>
              <a:gdLst>
                <a:gd name="T0" fmla="*/ 2 w 16"/>
                <a:gd name="T1" fmla="*/ 0 h 23"/>
                <a:gd name="T2" fmla="*/ 0 w 16"/>
                <a:gd name="T3" fmla="*/ 3 h 23"/>
                <a:gd name="T4" fmla="*/ 1 w 16"/>
                <a:gd name="T5" fmla="*/ 3 h 23"/>
                <a:gd name="T6" fmla="*/ 12 w 16"/>
                <a:gd name="T7" fmla="*/ 22 h 23"/>
                <a:gd name="T8" fmla="*/ 15 w 16"/>
                <a:gd name="T9" fmla="*/ 22 h 23"/>
                <a:gd name="T10" fmla="*/ 15 w 16"/>
                <a:gd name="T11" fmla="*/ 20 h 23"/>
                <a:gd name="T12" fmla="*/ 4 w 16"/>
                <a:gd name="T13" fmla="*/ 1 h 23"/>
                <a:gd name="T14" fmla="*/ 2 w 16"/>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2" y="0"/>
                  </a:moveTo>
                  <a:cubicBezTo>
                    <a:pt x="1" y="0"/>
                    <a:pt x="0" y="1"/>
                    <a:pt x="0" y="3"/>
                  </a:cubicBezTo>
                  <a:cubicBezTo>
                    <a:pt x="0" y="3"/>
                    <a:pt x="0" y="3"/>
                    <a:pt x="1" y="3"/>
                  </a:cubicBezTo>
                  <a:cubicBezTo>
                    <a:pt x="12" y="22"/>
                    <a:pt x="12" y="22"/>
                    <a:pt x="12" y="22"/>
                  </a:cubicBezTo>
                  <a:cubicBezTo>
                    <a:pt x="13" y="23"/>
                    <a:pt x="14" y="23"/>
                    <a:pt x="15" y="22"/>
                  </a:cubicBezTo>
                  <a:cubicBezTo>
                    <a:pt x="16" y="22"/>
                    <a:pt x="16" y="21"/>
                    <a:pt x="15" y="20"/>
                  </a:cubicBezTo>
                  <a:cubicBezTo>
                    <a:pt x="4" y="1"/>
                    <a:pt x="4" y="1"/>
                    <a:pt x="4" y="1"/>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60" name="Freeform 14"/>
            <p:cNvSpPr>
              <a:spLocks/>
            </p:cNvSpPr>
            <p:nvPr/>
          </p:nvSpPr>
          <p:spPr bwMode="auto">
            <a:xfrm>
              <a:off x="9697715" y="2653234"/>
              <a:ext cx="53975" cy="76200"/>
            </a:xfrm>
            <a:custGeom>
              <a:avLst/>
              <a:gdLst>
                <a:gd name="T0" fmla="*/ 13 w 16"/>
                <a:gd name="T1" fmla="*/ 0 h 23"/>
                <a:gd name="T2" fmla="*/ 12 w 16"/>
                <a:gd name="T3" fmla="*/ 1 h 23"/>
                <a:gd name="T4" fmla="*/ 0 w 16"/>
                <a:gd name="T5" fmla="*/ 20 h 23"/>
                <a:gd name="T6" fmla="*/ 1 w 16"/>
                <a:gd name="T7" fmla="*/ 22 h 23"/>
                <a:gd name="T8" fmla="*/ 4 w 16"/>
                <a:gd name="T9" fmla="*/ 22 h 23"/>
                <a:gd name="T10" fmla="*/ 4 w 16"/>
                <a:gd name="T11" fmla="*/ 22 h 23"/>
                <a:gd name="T12" fmla="*/ 15 w 16"/>
                <a:gd name="T13" fmla="*/ 3 h 23"/>
                <a:gd name="T14" fmla="*/ 15 w 16"/>
                <a:gd name="T15" fmla="*/ 1 h 23"/>
                <a:gd name="T16" fmla="*/ 13 w 1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13" y="0"/>
                  </a:moveTo>
                  <a:cubicBezTo>
                    <a:pt x="13" y="0"/>
                    <a:pt x="12" y="1"/>
                    <a:pt x="12" y="1"/>
                  </a:cubicBezTo>
                  <a:cubicBezTo>
                    <a:pt x="0" y="20"/>
                    <a:pt x="0" y="20"/>
                    <a:pt x="0" y="20"/>
                  </a:cubicBezTo>
                  <a:cubicBezTo>
                    <a:pt x="0" y="21"/>
                    <a:pt x="0" y="22"/>
                    <a:pt x="1" y="22"/>
                  </a:cubicBezTo>
                  <a:cubicBezTo>
                    <a:pt x="2" y="23"/>
                    <a:pt x="3" y="23"/>
                    <a:pt x="4" y="22"/>
                  </a:cubicBezTo>
                  <a:cubicBezTo>
                    <a:pt x="4" y="22"/>
                    <a:pt x="4" y="22"/>
                    <a:pt x="4" y="22"/>
                  </a:cubicBezTo>
                  <a:cubicBezTo>
                    <a:pt x="15" y="3"/>
                    <a:pt x="15" y="3"/>
                    <a:pt x="15" y="3"/>
                  </a:cubicBezTo>
                  <a:cubicBezTo>
                    <a:pt x="16" y="3"/>
                    <a:pt x="15" y="1"/>
                    <a:pt x="15" y="1"/>
                  </a:cubicBezTo>
                  <a:cubicBezTo>
                    <a:pt x="14" y="0"/>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62" name="Freeform 15"/>
            <p:cNvSpPr>
              <a:spLocks/>
            </p:cNvSpPr>
            <p:nvPr/>
          </p:nvSpPr>
          <p:spPr bwMode="auto">
            <a:xfrm>
              <a:off x="9661202" y="2715146"/>
              <a:ext cx="12700" cy="69850"/>
            </a:xfrm>
            <a:custGeom>
              <a:avLst/>
              <a:gdLst>
                <a:gd name="T0" fmla="*/ 2 w 4"/>
                <a:gd name="T1" fmla="*/ 0 h 21"/>
                <a:gd name="T2" fmla="*/ 0 w 4"/>
                <a:gd name="T3" fmla="*/ 2 h 21"/>
                <a:gd name="T4" fmla="*/ 0 w 4"/>
                <a:gd name="T5" fmla="*/ 2 h 21"/>
                <a:gd name="T6" fmla="*/ 0 w 4"/>
                <a:gd name="T7" fmla="*/ 19 h 21"/>
                <a:gd name="T8" fmla="*/ 2 w 4"/>
                <a:gd name="T9" fmla="*/ 21 h 21"/>
                <a:gd name="T10" fmla="*/ 4 w 4"/>
                <a:gd name="T11" fmla="*/ 19 h 21"/>
                <a:gd name="T12" fmla="*/ 4 w 4"/>
                <a:gd name="T13" fmla="*/ 19 h 21"/>
                <a:gd name="T14" fmla="*/ 4 w 4"/>
                <a:gd name="T15" fmla="*/ 2 h 21"/>
                <a:gd name="T16" fmla="*/ 2 w 4"/>
                <a:gd name="T17" fmla="*/ 0 h 21"/>
                <a:gd name="T18" fmla="*/ 2 w 4"/>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2" y="0"/>
                  </a:moveTo>
                  <a:cubicBezTo>
                    <a:pt x="1" y="0"/>
                    <a:pt x="0" y="1"/>
                    <a:pt x="0" y="2"/>
                  </a:cubicBezTo>
                  <a:cubicBezTo>
                    <a:pt x="0" y="2"/>
                    <a:pt x="0" y="2"/>
                    <a:pt x="0" y="2"/>
                  </a:cubicBezTo>
                  <a:cubicBezTo>
                    <a:pt x="0" y="19"/>
                    <a:pt x="0" y="19"/>
                    <a:pt x="0" y="19"/>
                  </a:cubicBezTo>
                  <a:cubicBezTo>
                    <a:pt x="0" y="20"/>
                    <a:pt x="1" y="21"/>
                    <a:pt x="2" y="21"/>
                  </a:cubicBezTo>
                  <a:cubicBezTo>
                    <a:pt x="3" y="21"/>
                    <a:pt x="4" y="20"/>
                    <a:pt x="4" y="19"/>
                  </a:cubicBezTo>
                  <a:cubicBezTo>
                    <a:pt x="4" y="19"/>
                    <a:pt x="4" y="19"/>
                    <a:pt x="4" y="19"/>
                  </a:cubicBezTo>
                  <a:cubicBezTo>
                    <a:pt x="4" y="2"/>
                    <a:pt x="4" y="2"/>
                    <a:pt x="4" y="2"/>
                  </a:cubicBezTo>
                  <a:cubicBezTo>
                    <a:pt x="4" y="1"/>
                    <a:pt x="3"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63" name="Freeform 16"/>
            <p:cNvSpPr>
              <a:spLocks/>
            </p:cNvSpPr>
            <p:nvPr/>
          </p:nvSpPr>
          <p:spPr bwMode="auto">
            <a:xfrm>
              <a:off x="9697715" y="2715146"/>
              <a:ext cx="12700" cy="69850"/>
            </a:xfrm>
            <a:custGeom>
              <a:avLst/>
              <a:gdLst>
                <a:gd name="T0" fmla="*/ 2 w 4"/>
                <a:gd name="T1" fmla="*/ 0 h 21"/>
                <a:gd name="T2" fmla="*/ 0 w 4"/>
                <a:gd name="T3" fmla="*/ 2 h 21"/>
                <a:gd name="T4" fmla="*/ 0 w 4"/>
                <a:gd name="T5" fmla="*/ 2 h 21"/>
                <a:gd name="T6" fmla="*/ 0 w 4"/>
                <a:gd name="T7" fmla="*/ 19 h 21"/>
                <a:gd name="T8" fmla="*/ 2 w 4"/>
                <a:gd name="T9" fmla="*/ 21 h 21"/>
                <a:gd name="T10" fmla="*/ 4 w 4"/>
                <a:gd name="T11" fmla="*/ 19 h 21"/>
                <a:gd name="T12" fmla="*/ 4 w 4"/>
                <a:gd name="T13" fmla="*/ 19 h 21"/>
                <a:gd name="T14" fmla="*/ 4 w 4"/>
                <a:gd name="T15" fmla="*/ 2 h 21"/>
                <a:gd name="T16" fmla="*/ 2 w 4"/>
                <a:gd name="T17" fmla="*/ 0 h 21"/>
                <a:gd name="T18" fmla="*/ 2 w 4"/>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2" y="0"/>
                  </a:moveTo>
                  <a:cubicBezTo>
                    <a:pt x="1" y="0"/>
                    <a:pt x="0" y="1"/>
                    <a:pt x="0" y="2"/>
                  </a:cubicBezTo>
                  <a:cubicBezTo>
                    <a:pt x="0" y="2"/>
                    <a:pt x="0" y="2"/>
                    <a:pt x="0" y="2"/>
                  </a:cubicBezTo>
                  <a:cubicBezTo>
                    <a:pt x="0" y="19"/>
                    <a:pt x="0" y="19"/>
                    <a:pt x="0" y="19"/>
                  </a:cubicBezTo>
                  <a:cubicBezTo>
                    <a:pt x="0" y="20"/>
                    <a:pt x="1" y="21"/>
                    <a:pt x="2" y="21"/>
                  </a:cubicBezTo>
                  <a:cubicBezTo>
                    <a:pt x="3" y="21"/>
                    <a:pt x="4" y="20"/>
                    <a:pt x="4" y="19"/>
                  </a:cubicBezTo>
                  <a:cubicBezTo>
                    <a:pt x="4" y="19"/>
                    <a:pt x="4" y="19"/>
                    <a:pt x="4" y="19"/>
                  </a:cubicBezTo>
                  <a:cubicBezTo>
                    <a:pt x="4" y="2"/>
                    <a:pt x="4" y="2"/>
                    <a:pt x="4" y="2"/>
                  </a:cubicBezTo>
                  <a:cubicBezTo>
                    <a:pt x="4" y="1"/>
                    <a:pt x="3"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grpSp>
      <p:grpSp>
        <p:nvGrpSpPr>
          <p:cNvPr id="64" name="Group 21"/>
          <p:cNvGrpSpPr>
            <a:grpSpLocks noChangeAspect="1"/>
          </p:cNvGrpSpPr>
          <p:nvPr/>
        </p:nvGrpSpPr>
        <p:grpSpPr bwMode="auto">
          <a:xfrm>
            <a:off x="6301704" y="1652085"/>
            <a:ext cx="648402" cy="625717"/>
            <a:chOff x="5262" y="3105"/>
            <a:chExt cx="343" cy="331"/>
          </a:xfrm>
          <a:solidFill>
            <a:schemeClr val="accent4">
              <a:lumMod val="75000"/>
            </a:schemeClr>
          </a:solidFill>
        </p:grpSpPr>
        <p:sp>
          <p:nvSpPr>
            <p:cNvPr id="65" name="Freeform 22"/>
            <p:cNvSpPr>
              <a:spLocks/>
            </p:cNvSpPr>
            <p:nvPr/>
          </p:nvSpPr>
          <p:spPr bwMode="auto">
            <a:xfrm>
              <a:off x="5305" y="3161"/>
              <a:ext cx="48" cy="90"/>
            </a:xfrm>
            <a:custGeom>
              <a:avLst/>
              <a:gdLst>
                <a:gd name="T0" fmla="*/ 14 w 23"/>
                <a:gd name="T1" fmla="*/ 39 h 43"/>
                <a:gd name="T2" fmla="*/ 14 w 23"/>
                <a:gd name="T3" fmla="*/ 33 h 43"/>
                <a:gd name="T4" fmla="*/ 15 w 23"/>
                <a:gd name="T5" fmla="*/ 30 h 43"/>
                <a:gd name="T6" fmla="*/ 12 w 23"/>
                <a:gd name="T7" fmla="*/ 29 h 43"/>
                <a:gd name="T8" fmla="*/ 8 w 23"/>
                <a:gd name="T9" fmla="*/ 26 h 43"/>
                <a:gd name="T10" fmla="*/ 8 w 23"/>
                <a:gd name="T11" fmla="*/ 19 h 43"/>
                <a:gd name="T12" fmla="*/ 8 w 23"/>
                <a:gd name="T13" fmla="*/ 17 h 43"/>
                <a:gd name="T14" fmla="*/ 6 w 23"/>
                <a:gd name="T15" fmla="*/ 15 h 43"/>
                <a:gd name="T16" fmla="*/ 1 w 23"/>
                <a:gd name="T17" fmla="*/ 12 h 43"/>
                <a:gd name="T18" fmla="*/ 1 w 23"/>
                <a:gd name="T19" fmla="*/ 6 h 43"/>
                <a:gd name="T20" fmla="*/ 1 w 23"/>
                <a:gd name="T21" fmla="*/ 3 h 43"/>
                <a:gd name="T22" fmla="*/ 2 w 23"/>
                <a:gd name="T23" fmla="*/ 1 h 43"/>
                <a:gd name="T24" fmla="*/ 5 w 23"/>
                <a:gd name="T25" fmla="*/ 1 h 43"/>
                <a:gd name="T26" fmla="*/ 5 w 23"/>
                <a:gd name="T27" fmla="*/ 7 h 43"/>
                <a:gd name="T28" fmla="*/ 5 w 23"/>
                <a:gd name="T29" fmla="*/ 10 h 43"/>
                <a:gd name="T30" fmla="*/ 7 w 23"/>
                <a:gd name="T31" fmla="*/ 12 h 43"/>
                <a:gd name="T32" fmla="*/ 12 w 23"/>
                <a:gd name="T33" fmla="*/ 15 h 43"/>
                <a:gd name="T34" fmla="*/ 12 w 23"/>
                <a:gd name="T35" fmla="*/ 21 h 43"/>
                <a:gd name="T36" fmla="*/ 11 w 23"/>
                <a:gd name="T37" fmla="*/ 24 h 43"/>
                <a:gd name="T38" fmla="*/ 14 w 23"/>
                <a:gd name="T39" fmla="*/ 25 h 43"/>
                <a:gd name="T40" fmla="*/ 18 w 23"/>
                <a:gd name="T41" fmla="*/ 29 h 43"/>
                <a:gd name="T42" fmla="*/ 18 w 23"/>
                <a:gd name="T43" fmla="*/ 35 h 43"/>
                <a:gd name="T44" fmla="*/ 18 w 23"/>
                <a:gd name="T45" fmla="*/ 37 h 43"/>
                <a:gd name="T46" fmla="*/ 20 w 23"/>
                <a:gd name="T47" fmla="*/ 39 h 43"/>
                <a:gd name="T48" fmla="*/ 22 w 23"/>
                <a:gd name="T49" fmla="*/ 39 h 43"/>
                <a:gd name="T50" fmla="*/ 23 w 23"/>
                <a:gd name="T51" fmla="*/ 42 h 43"/>
                <a:gd name="T52" fmla="*/ 20 w 23"/>
                <a:gd name="T53" fmla="*/ 43 h 43"/>
                <a:gd name="T54" fmla="*/ 19 w 23"/>
                <a:gd name="T55" fmla="*/ 43 h 43"/>
                <a:gd name="T56" fmla="*/ 14 w 23"/>
                <a:gd name="T5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43">
                  <a:moveTo>
                    <a:pt x="14" y="39"/>
                  </a:moveTo>
                  <a:cubicBezTo>
                    <a:pt x="13" y="37"/>
                    <a:pt x="14" y="35"/>
                    <a:pt x="14" y="33"/>
                  </a:cubicBezTo>
                  <a:cubicBezTo>
                    <a:pt x="15" y="32"/>
                    <a:pt x="15" y="31"/>
                    <a:pt x="15" y="30"/>
                  </a:cubicBezTo>
                  <a:cubicBezTo>
                    <a:pt x="14" y="30"/>
                    <a:pt x="14" y="29"/>
                    <a:pt x="12" y="29"/>
                  </a:cubicBezTo>
                  <a:cubicBezTo>
                    <a:pt x="11" y="29"/>
                    <a:pt x="9" y="28"/>
                    <a:pt x="8" y="26"/>
                  </a:cubicBezTo>
                  <a:cubicBezTo>
                    <a:pt x="6" y="23"/>
                    <a:pt x="7" y="21"/>
                    <a:pt x="8" y="19"/>
                  </a:cubicBezTo>
                  <a:cubicBezTo>
                    <a:pt x="8" y="18"/>
                    <a:pt x="8" y="18"/>
                    <a:pt x="8" y="17"/>
                  </a:cubicBezTo>
                  <a:cubicBezTo>
                    <a:pt x="8" y="16"/>
                    <a:pt x="7" y="16"/>
                    <a:pt x="6" y="15"/>
                  </a:cubicBezTo>
                  <a:cubicBezTo>
                    <a:pt x="4" y="15"/>
                    <a:pt x="2" y="14"/>
                    <a:pt x="1" y="12"/>
                  </a:cubicBezTo>
                  <a:cubicBezTo>
                    <a:pt x="0" y="9"/>
                    <a:pt x="0" y="7"/>
                    <a:pt x="1" y="6"/>
                  </a:cubicBezTo>
                  <a:cubicBezTo>
                    <a:pt x="2" y="5"/>
                    <a:pt x="2" y="4"/>
                    <a:pt x="1" y="3"/>
                  </a:cubicBezTo>
                  <a:cubicBezTo>
                    <a:pt x="1" y="2"/>
                    <a:pt x="1" y="1"/>
                    <a:pt x="2" y="1"/>
                  </a:cubicBezTo>
                  <a:cubicBezTo>
                    <a:pt x="3" y="0"/>
                    <a:pt x="5" y="0"/>
                    <a:pt x="5" y="1"/>
                  </a:cubicBezTo>
                  <a:cubicBezTo>
                    <a:pt x="6" y="4"/>
                    <a:pt x="5" y="6"/>
                    <a:pt x="5" y="7"/>
                  </a:cubicBezTo>
                  <a:cubicBezTo>
                    <a:pt x="4" y="9"/>
                    <a:pt x="4" y="9"/>
                    <a:pt x="5" y="10"/>
                  </a:cubicBezTo>
                  <a:cubicBezTo>
                    <a:pt x="5" y="11"/>
                    <a:pt x="5" y="11"/>
                    <a:pt x="7" y="12"/>
                  </a:cubicBezTo>
                  <a:cubicBezTo>
                    <a:pt x="8" y="12"/>
                    <a:pt x="10" y="13"/>
                    <a:pt x="12" y="15"/>
                  </a:cubicBezTo>
                  <a:cubicBezTo>
                    <a:pt x="13" y="18"/>
                    <a:pt x="12" y="20"/>
                    <a:pt x="12" y="21"/>
                  </a:cubicBezTo>
                  <a:cubicBezTo>
                    <a:pt x="11" y="22"/>
                    <a:pt x="11" y="23"/>
                    <a:pt x="11" y="24"/>
                  </a:cubicBezTo>
                  <a:cubicBezTo>
                    <a:pt x="12" y="24"/>
                    <a:pt x="12" y="25"/>
                    <a:pt x="14" y="25"/>
                  </a:cubicBezTo>
                  <a:cubicBezTo>
                    <a:pt x="15" y="25"/>
                    <a:pt x="17" y="26"/>
                    <a:pt x="18" y="29"/>
                  </a:cubicBezTo>
                  <a:cubicBezTo>
                    <a:pt x="20" y="31"/>
                    <a:pt x="19" y="33"/>
                    <a:pt x="18" y="35"/>
                  </a:cubicBezTo>
                  <a:cubicBezTo>
                    <a:pt x="18" y="36"/>
                    <a:pt x="18" y="36"/>
                    <a:pt x="18" y="37"/>
                  </a:cubicBezTo>
                  <a:cubicBezTo>
                    <a:pt x="18" y="38"/>
                    <a:pt x="19" y="38"/>
                    <a:pt x="20" y="39"/>
                  </a:cubicBezTo>
                  <a:cubicBezTo>
                    <a:pt x="21" y="39"/>
                    <a:pt x="21" y="39"/>
                    <a:pt x="22" y="39"/>
                  </a:cubicBezTo>
                  <a:cubicBezTo>
                    <a:pt x="23" y="39"/>
                    <a:pt x="23" y="41"/>
                    <a:pt x="23" y="42"/>
                  </a:cubicBezTo>
                  <a:cubicBezTo>
                    <a:pt x="22" y="43"/>
                    <a:pt x="21" y="43"/>
                    <a:pt x="20" y="43"/>
                  </a:cubicBezTo>
                  <a:cubicBezTo>
                    <a:pt x="20" y="43"/>
                    <a:pt x="19" y="43"/>
                    <a:pt x="19" y="43"/>
                  </a:cubicBezTo>
                  <a:cubicBezTo>
                    <a:pt x="18" y="42"/>
                    <a:pt x="16" y="42"/>
                    <a:pt x="1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66" name="Freeform 23"/>
            <p:cNvSpPr>
              <a:spLocks/>
            </p:cNvSpPr>
            <p:nvPr/>
          </p:nvSpPr>
          <p:spPr bwMode="auto">
            <a:xfrm>
              <a:off x="5295" y="3130"/>
              <a:ext cx="38" cy="52"/>
            </a:xfrm>
            <a:custGeom>
              <a:avLst/>
              <a:gdLst>
                <a:gd name="T0" fmla="*/ 0 w 38"/>
                <a:gd name="T1" fmla="*/ 0 h 52"/>
                <a:gd name="T2" fmla="*/ 38 w 38"/>
                <a:gd name="T3" fmla="*/ 38 h 52"/>
                <a:gd name="T4" fmla="*/ 15 w 38"/>
                <a:gd name="T5" fmla="*/ 36 h 52"/>
                <a:gd name="T6" fmla="*/ 2 w 38"/>
                <a:gd name="T7" fmla="*/ 52 h 52"/>
                <a:gd name="T8" fmla="*/ 0 w 38"/>
                <a:gd name="T9" fmla="*/ 0 h 52"/>
              </a:gdLst>
              <a:ahLst/>
              <a:cxnLst>
                <a:cxn ang="0">
                  <a:pos x="T0" y="T1"/>
                </a:cxn>
                <a:cxn ang="0">
                  <a:pos x="T2" y="T3"/>
                </a:cxn>
                <a:cxn ang="0">
                  <a:pos x="T4" y="T5"/>
                </a:cxn>
                <a:cxn ang="0">
                  <a:pos x="T6" y="T7"/>
                </a:cxn>
                <a:cxn ang="0">
                  <a:pos x="T8" y="T9"/>
                </a:cxn>
              </a:cxnLst>
              <a:rect l="0" t="0" r="r" b="b"/>
              <a:pathLst>
                <a:path w="38" h="52">
                  <a:moveTo>
                    <a:pt x="0" y="0"/>
                  </a:moveTo>
                  <a:lnTo>
                    <a:pt x="38" y="38"/>
                  </a:lnTo>
                  <a:lnTo>
                    <a:pt x="15" y="36"/>
                  </a:lnTo>
                  <a:lnTo>
                    <a:pt x="2" y="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69" name="Freeform 24"/>
            <p:cNvSpPr>
              <a:spLocks/>
            </p:cNvSpPr>
            <p:nvPr/>
          </p:nvSpPr>
          <p:spPr bwMode="auto">
            <a:xfrm>
              <a:off x="5416" y="3138"/>
              <a:ext cx="25" cy="98"/>
            </a:xfrm>
            <a:custGeom>
              <a:avLst/>
              <a:gdLst>
                <a:gd name="T0" fmla="*/ 4 w 12"/>
                <a:gd name="T1" fmla="*/ 40 h 47"/>
                <a:gd name="T2" fmla="*/ 6 w 12"/>
                <a:gd name="T3" fmla="*/ 35 h 47"/>
                <a:gd name="T4" fmla="*/ 7 w 12"/>
                <a:gd name="T5" fmla="*/ 32 h 47"/>
                <a:gd name="T6" fmla="*/ 6 w 12"/>
                <a:gd name="T7" fmla="*/ 30 h 47"/>
                <a:gd name="T8" fmla="*/ 2 w 12"/>
                <a:gd name="T9" fmla="*/ 25 h 47"/>
                <a:gd name="T10" fmla="*/ 5 w 12"/>
                <a:gd name="T11" fmla="*/ 20 h 47"/>
                <a:gd name="T12" fmla="*/ 6 w 12"/>
                <a:gd name="T13" fmla="*/ 17 h 47"/>
                <a:gd name="T14" fmla="*/ 4 w 12"/>
                <a:gd name="T15" fmla="*/ 15 h 47"/>
                <a:gd name="T16" fmla="*/ 1 w 12"/>
                <a:gd name="T17" fmla="*/ 10 h 47"/>
                <a:gd name="T18" fmla="*/ 3 w 12"/>
                <a:gd name="T19" fmla="*/ 5 h 47"/>
                <a:gd name="T20" fmla="*/ 4 w 12"/>
                <a:gd name="T21" fmla="*/ 2 h 47"/>
                <a:gd name="T22" fmla="*/ 6 w 12"/>
                <a:gd name="T23" fmla="*/ 0 h 47"/>
                <a:gd name="T24" fmla="*/ 8 w 12"/>
                <a:gd name="T25" fmla="*/ 2 h 47"/>
                <a:gd name="T26" fmla="*/ 6 w 12"/>
                <a:gd name="T27" fmla="*/ 8 h 47"/>
                <a:gd name="T28" fmla="*/ 5 w 12"/>
                <a:gd name="T29" fmla="*/ 10 h 47"/>
                <a:gd name="T30" fmla="*/ 6 w 12"/>
                <a:gd name="T31" fmla="*/ 12 h 47"/>
                <a:gd name="T32" fmla="*/ 10 w 12"/>
                <a:gd name="T33" fmla="*/ 17 h 47"/>
                <a:gd name="T34" fmla="*/ 8 w 12"/>
                <a:gd name="T35" fmla="*/ 23 h 47"/>
                <a:gd name="T36" fmla="*/ 6 w 12"/>
                <a:gd name="T37" fmla="*/ 25 h 47"/>
                <a:gd name="T38" fmla="*/ 8 w 12"/>
                <a:gd name="T39" fmla="*/ 27 h 47"/>
                <a:gd name="T40" fmla="*/ 12 w 12"/>
                <a:gd name="T41" fmla="*/ 32 h 47"/>
                <a:gd name="T42" fmla="*/ 9 w 12"/>
                <a:gd name="T43" fmla="*/ 38 h 47"/>
                <a:gd name="T44" fmla="*/ 8 w 12"/>
                <a:gd name="T45" fmla="*/ 40 h 47"/>
                <a:gd name="T46" fmla="*/ 10 w 12"/>
                <a:gd name="T47" fmla="*/ 42 h 47"/>
                <a:gd name="T48" fmla="*/ 11 w 12"/>
                <a:gd name="T49" fmla="*/ 43 h 47"/>
                <a:gd name="T50" fmla="*/ 11 w 12"/>
                <a:gd name="T51" fmla="*/ 46 h 47"/>
                <a:gd name="T52" fmla="*/ 8 w 12"/>
                <a:gd name="T53" fmla="*/ 46 h 47"/>
                <a:gd name="T54" fmla="*/ 7 w 12"/>
                <a:gd name="T55" fmla="*/ 45 h 47"/>
                <a:gd name="T56" fmla="*/ 4 w 12"/>
                <a:gd name="T5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47">
                  <a:moveTo>
                    <a:pt x="4" y="40"/>
                  </a:moveTo>
                  <a:cubicBezTo>
                    <a:pt x="4" y="38"/>
                    <a:pt x="5" y="36"/>
                    <a:pt x="6" y="35"/>
                  </a:cubicBezTo>
                  <a:cubicBezTo>
                    <a:pt x="7" y="34"/>
                    <a:pt x="8" y="33"/>
                    <a:pt x="7" y="32"/>
                  </a:cubicBezTo>
                  <a:cubicBezTo>
                    <a:pt x="7" y="32"/>
                    <a:pt x="7" y="31"/>
                    <a:pt x="6" y="30"/>
                  </a:cubicBezTo>
                  <a:cubicBezTo>
                    <a:pt x="4" y="29"/>
                    <a:pt x="3" y="28"/>
                    <a:pt x="2" y="25"/>
                  </a:cubicBezTo>
                  <a:cubicBezTo>
                    <a:pt x="2" y="23"/>
                    <a:pt x="3" y="21"/>
                    <a:pt x="5" y="20"/>
                  </a:cubicBezTo>
                  <a:cubicBezTo>
                    <a:pt x="5" y="19"/>
                    <a:pt x="6" y="18"/>
                    <a:pt x="6" y="17"/>
                  </a:cubicBezTo>
                  <a:cubicBezTo>
                    <a:pt x="6" y="17"/>
                    <a:pt x="5" y="16"/>
                    <a:pt x="4" y="15"/>
                  </a:cubicBezTo>
                  <a:cubicBezTo>
                    <a:pt x="3" y="14"/>
                    <a:pt x="1" y="13"/>
                    <a:pt x="1" y="10"/>
                  </a:cubicBezTo>
                  <a:cubicBezTo>
                    <a:pt x="0" y="8"/>
                    <a:pt x="2" y="6"/>
                    <a:pt x="3" y="5"/>
                  </a:cubicBezTo>
                  <a:cubicBezTo>
                    <a:pt x="4" y="4"/>
                    <a:pt x="4" y="3"/>
                    <a:pt x="4" y="2"/>
                  </a:cubicBezTo>
                  <a:cubicBezTo>
                    <a:pt x="4" y="1"/>
                    <a:pt x="5" y="0"/>
                    <a:pt x="6" y="0"/>
                  </a:cubicBezTo>
                  <a:cubicBezTo>
                    <a:pt x="7" y="0"/>
                    <a:pt x="8" y="1"/>
                    <a:pt x="8" y="2"/>
                  </a:cubicBezTo>
                  <a:cubicBezTo>
                    <a:pt x="8" y="5"/>
                    <a:pt x="7" y="6"/>
                    <a:pt x="6" y="8"/>
                  </a:cubicBezTo>
                  <a:cubicBezTo>
                    <a:pt x="5" y="9"/>
                    <a:pt x="5" y="9"/>
                    <a:pt x="5" y="10"/>
                  </a:cubicBezTo>
                  <a:cubicBezTo>
                    <a:pt x="5" y="11"/>
                    <a:pt x="5" y="11"/>
                    <a:pt x="6" y="12"/>
                  </a:cubicBezTo>
                  <a:cubicBezTo>
                    <a:pt x="8" y="13"/>
                    <a:pt x="9" y="14"/>
                    <a:pt x="10" y="17"/>
                  </a:cubicBezTo>
                  <a:cubicBezTo>
                    <a:pt x="10" y="20"/>
                    <a:pt x="9" y="21"/>
                    <a:pt x="8" y="23"/>
                  </a:cubicBezTo>
                  <a:cubicBezTo>
                    <a:pt x="7" y="24"/>
                    <a:pt x="6" y="24"/>
                    <a:pt x="6" y="25"/>
                  </a:cubicBezTo>
                  <a:cubicBezTo>
                    <a:pt x="7" y="26"/>
                    <a:pt x="7" y="26"/>
                    <a:pt x="8" y="27"/>
                  </a:cubicBezTo>
                  <a:cubicBezTo>
                    <a:pt x="9" y="28"/>
                    <a:pt x="11" y="29"/>
                    <a:pt x="12" y="32"/>
                  </a:cubicBezTo>
                  <a:cubicBezTo>
                    <a:pt x="12" y="35"/>
                    <a:pt x="10" y="36"/>
                    <a:pt x="9" y="38"/>
                  </a:cubicBezTo>
                  <a:cubicBezTo>
                    <a:pt x="8" y="39"/>
                    <a:pt x="8" y="39"/>
                    <a:pt x="8" y="40"/>
                  </a:cubicBezTo>
                  <a:cubicBezTo>
                    <a:pt x="8" y="41"/>
                    <a:pt x="9" y="41"/>
                    <a:pt x="10" y="42"/>
                  </a:cubicBezTo>
                  <a:cubicBezTo>
                    <a:pt x="10" y="42"/>
                    <a:pt x="11" y="43"/>
                    <a:pt x="11" y="43"/>
                  </a:cubicBezTo>
                  <a:cubicBezTo>
                    <a:pt x="12" y="44"/>
                    <a:pt x="12" y="45"/>
                    <a:pt x="11" y="46"/>
                  </a:cubicBezTo>
                  <a:cubicBezTo>
                    <a:pt x="10" y="47"/>
                    <a:pt x="9" y="47"/>
                    <a:pt x="8" y="46"/>
                  </a:cubicBezTo>
                  <a:cubicBezTo>
                    <a:pt x="8" y="46"/>
                    <a:pt x="8" y="46"/>
                    <a:pt x="7" y="45"/>
                  </a:cubicBezTo>
                  <a:cubicBezTo>
                    <a:pt x="6" y="45"/>
                    <a:pt x="4" y="43"/>
                    <a:pt x="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71" name="Freeform 25"/>
            <p:cNvSpPr>
              <a:spLocks/>
            </p:cNvSpPr>
            <p:nvPr/>
          </p:nvSpPr>
          <p:spPr bwMode="auto">
            <a:xfrm>
              <a:off x="5407" y="3105"/>
              <a:ext cx="40" cy="48"/>
            </a:xfrm>
            <a:custGeom>
              <a:avLst/>
              <a:gdLst>
                <a:gd name="T0" fmla="*/ 17 w 40"/>
                <a:gd name="T1" fmla="*/ 0 h 48"/>
                <a:gd name="T2" fmla="*/ 0 w 40"/>
                <a:gd name="T3" fmla="*/ 48 h 48"/>
                <a:gd name="T4" fmla="*/ 19 w 40"/>
                <a:gd name="T5" fmla="*/ 36 h 48"/>
                <a:gd name="T6" fmla="*/ 40 w 40"/>
                <a:gd name="T7" fmla="*/ 46 h 48"/>
                <a:gd name="T8" fmla="*/ 17 w 40"/>
                <a:gd name="T9" fmla="*/ 0 h 48"/>
              </a:gdLst>
              <a:ahLst/>
              <a:cxnLst>
                <a:cxn ang="0">
                  <a:pos x="T0" y="T1"/>
                </a:cxn>
                <a:cxn ang="0">
                  <a:pos x="T2" y="T3"/>
                </a:cxn>
                <a:cxn ang="0">
                  <a:pos x="T4" y="T5"/>
                </a:cxn>
                <a:cxn ang="0">
                  <a:pos x="T6" y="T7"/>
                </a:cxn>
                <a:cxn ang="0">
                  <a:pos x="T8" y="T9"/>
                </a:cxn>
              </a:cxnLst>
              <a:rect l="0" t="0" r="r" b="b"/>
              <a:pathLst>
                <a:path w="40" h="48">
                  <a:moveTo>
                    <a:pt x="17" y="0"/>
                  </a:moveTo>
                  <a:lnTo>
                    <a:pt x="0" y="48"/>
                  </a:lnTo>
                  <a:lnTo>
                    <a:pt x="19" y="36"/>
                  </a:lnTo>
                  <a:lnTo>
                    <a:pt x="40" y="46"/>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72" name="Freeform 26"/>
            <p:cNvSpPr>
              <a:spLocks/>
            </p:cNvSpPr>
            <p:nvPr/>
          </p:nvSpPr>
          <p:spPr bwMode="auto">
            <a:xfrm>
              <a:off x="5503" y="3161"/>
              <a:ext cx="46" cy="82"/>
            </a:xfrm>
            <a:custGeom>
              <a:avLst/>
              <a:gdLst>
                <a:gd name="T0" fmla="*/ 20 w 22"/>
                <a:gd name="T1" fmla="*/ 0 h 39"/>
                <a:gd name="T2" fmla="*/ 17 w 22"/>
                <a:gd name="T3" fmla="*/ 1 h 39"/>
                <a:gd name="T4" fmla="*/ 15 w 22"/>
                <a:gd name="T5" fmla="*/ 3 h 39"/>
                <a:gd name="T6" fmla="*/ 11 w 22"/>
                <a:gd name="T7" fmla="*/ 7 h 39"/>
                <a:gd name="T8" fmla="*/ 11 w 22"/>
                <a:gd name="T9" fmla="*/ 13 h 39"/>
                <a:gd name="T10" fmla="*/ 12 w 22"/>
                <a:gd name="T11" fmla="*/ 15 h 39"/>
                <a:gd name="T12" fmla="*/ 10 w 22"/>
                <a:gd name="T13" fmla="*/ 17 h 39"/>
                <a:gd name="T14" fmla="*/ 5 w 22"/>
                <a:gd name="T15" fmla="*/ 21 h 39"/>
                <a:gd name="T16" fmla="*/ 6 w 22"/>
                <a:gd name="T17" fmla="*/ 27 h 39"/>
                <a:gd name="T18" fmla="*/ 6 w 22"/>
                <a:gd name="T19" fmla="*/ 29 h 39"/>
                <a:gd name="T20" fmla="*/ 4 w 22"/>
                <a:gd name="T21" fmla="*/ 31 h 39"/>
                <a:gd name="T22" fmla="*/ 0 w 22"/>
                <a:gd name="T23" fmla="*/ 35 h 39"/>
                <a:gd name="T24" fmla="*/ 0 w 22"/>
                <a:gd name="T25" fmla="*/ 36 h 39"/>
                <a:gd name="T26" fmla="*/ 3 w 22"/>
                <a:gd name="T27" fmla="*/ 37 h 39"/>
                <a:gd name="T28" fmla="*/ 4 w 22"/>
                <a:gd name="T29" fmla="*/ 36 h 39"/>
                <a:gd name="T30" fmla="*/ 6 w 22"/>
                <a:gd name="T31" fmla="*/ 35 h 39"/>
                <a:gd name="T32" fmla="*/ 10 w 22"/>
                <a:gd name="T33" fmla="*/ 31 h 39"/>
                <a:gd name="T34" fmla="*/ 10 w 22"/>
                <a:gd name="T35" fmla="*/ 25 h 39"/>
                <a:gd name="T36" fmla="*/ 9 w 22"/>
                <a:gd name="T37" fmla="*/ 22 h 39"/>
                <a:gd name="T38" fmla="*/ 11 w 22"/>
                <a:gd name="T39" fmla="*/ 21 h 39"/>
                <a:gd name="T40" fmla="*/ 16 w 22"/>
                <a:gd name="T41" fmla="*/ 17 h 39"/>
                <a:gd name="T42" fmla="*/ 15 w 22"/>
                <a:gd name="T43" fmla="*/ 11 h 39"/>
                <a:gd name="T44" fmla="*/ 15 w 22"/>
                <a:gd name="T45" fmla="*/ 8 h 39"/>
                <a:gd name="T46" fmla="*/ 17 w 22"/>
                <a:gd name="T47" fmla="*/ 7 h 39"/>
                <a:gd name="T48" fmla="*/ 21 w 22"/>
                <a:gd name="T49" fmla="*/ 3 h 39"/>
                <a:gd name="T50" fmla="*/ 20 w 22"/>
                <a:gd name="T5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9">
                  <a:moveTo>
                    <a:pt x="20" y="0"/>
                  </a:moveTo>
                  <a:cubicBezTo>
                    <a:pt x="19" y="0"/>
                    <a:pt x="18" y="0"/>
                    <a:pt x="17" y="1"/>
                  </a:cubicBezTo>
                  <a:cubicBezTo>
                    <a:pt x="17" y="2"/>
                    <a:pt x="17" y="2"/>
                    <a:pt x="15" y="3"/>
                  </a:cubicBezTo>
                  <a:cubicBezTo>
                    <a:pt x="14" y="3"/>
                    <a:pt x="12" y="4"/>
                    <a:pt x="11" y="7"/>
                  </a:cubicBezTo>
                  <a:cubicBezTo>
                    <a:pt x="10" y="9"/>
                    <a:pt x="11" y="11"/>
                    <a:pt x="11" y="13"/>
                  </a:cubicBezTo>
                  <a:cubicBezTo>
                    <a:pt x="12" y="14"/>
                    <a:pt x="12" y="14"/>
                    <a:pt x="12" y="15"/>
                  </a:cubicBezTo>
                  <a:cubicBezTo>
                    <a:pt x="12" y="16"/>
                    <a:pt x="11" y="16"/>
                    <a:pt x="10" y="17"/>
                  </a:cubicBezTo>
                  <a:cubicBezTo>
                    <a:pt x="8" y="17"/>
                    <a:pt x="6" y="18"/>
                    <a:pt x="5" y="21"/>
                  </a:cubicBezTo>
                  <a:cubicBezTo>
                    <a:pt x="4" y="23"/>
                    <a:pt x="5" y="25"/>
                    <a:pt x="6" y="27"/>
                  </a:cubicBezTo>
                  <a:cubicBezTo>
                    <a:pt x="7" y="28"/>
                    <a:pt x="7" y="29"/>
                    <a:pt x="6" y="29"/>
                  </a:cubicBezTo>
                  <a:cubicBezTo>
                    <a:pt x="6" y="30"/>
                    <a:pt x="6" y="30"/>
                    <a:pt x="4" y="31"/>
                  </a:cubicBezTo>
                  <a:cubicBezTo>
                    <a:pt x="3" y="31"/>
                    <a:pt x="1" y="32"/>
                    <a:pt x="0" y="35"/>
                  </a:cubicBezTo>
                  <a:cubicBezTo>
                    <a:pt x="0" y="35"/>
                    <a:pt x="0" y="36"/>
                    <a:pt x="0" y="36"/>
                  </a:cubicBezTo>
                  <a:cubicBezTo>
                    <a:pt x="0" y="39"/>
                    <a:pt x="3" y="38"/>
                    <a:pt x="3" y="37"/>
                  </a:cubicBezTo>
                  <a:cubicBezTo>
                    <a:pt x="3" y="37"/>
                    <a:pt x="4" y="37"/>
                    <a:pt x="4" y="36"/>
                  </a:cubicBezTo>
                  <a:cubicBezTo>
                    <a:pt x="4" y="36"/>
                    <a:pt x="4" y="35"/>
                    <a:pt x="6" y="35"/>
                  </a:cubicBezTo>
                  <a:cubicBezTo>
                    <a:pt x="7" y="34"/>
                    <a:pt x="9" y="33"/>
                    <a:pt x="10" y="31"/>
                  </a:cubicBezTo>
                  <a:cubicBezTo>
                    <a:pt x="11" y="28"/>
                    <a:pt x="10" y="26"/>
                    <a:pt x="10" y="25"/>
                  </a:cubicBezTo>
                  <a:cubicBezTo>
                    <a:pt x="9" y="24"/>
                    <a:pt x="9" y="23"/>
                    <a:pt x="9" y="22"/>
                  </a:cubicBezTo>
                  <a:cubicBezTo>
                    <a:pt x="9" y="21"/>
                    <a:pt x="10" y="21"/>
                    <a:pt x="11" y="21"/>
                  </a:cubicBezTo>
                  <a:cubicBezTo>
                    <a:pt x="13" y="20"/>
                    <a:pt x="15" y="19"/>
                    <a:pt x="16" y="17"/>
                  </a:cubicBezTo>
                  <a:cubicBezTo>
                    <a:pt x="17" y="14"/>
                    <a:pt x="16" y="12"/>
                    <a:pt x="15" y="11"/>
                  </a:cubicBezTo>
                  <a:cubicBezTo>
                    <a:pt x="14" y="9"/>
                    <a:pt x="14" y="9"/>
                    <a:pt x="15" y="8"/>
                  </a:cubicBezTo>
                  <a:cubicBezTo>
                    <a:pt x="15" y="7"/>
                    <a:pt x="15" y="7"/>
                    <a:pt x="17" y="7"/>
                  </a:cubicBezTo>
                  <a:cubicBezTo>
                    <a:pt x="18" y="6"/>
                    <a:pt x="20" y="5"/>
                    <a:pt x="21" y="3"/>
                  </a:cubicBezTo>
                  <a:cubicBezTo>
                    <a:pt x="22" y="2"/>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73" name="Freeform 27"/>
            <p:cNvSpPr>
              <a:spLocks/>
            </p:cNvSpPr>
            <p:nvPr/>
          </p:nvSpPr>
          <p:spPr bwMode="auto">
            <a:xfrm>
              <a:off x="5520" y="3130"/>
              <a:ext cx="39" cy="52"/>
            </a:xfrm>
            <a:custGeom>
              <a:avLst/>
              <a:gdLst>
                <a:gd name="T0" fmla="*/ 39 w 39"/>
                <a:gd name="T1" fmla="*/ 0 h 52"/>
                <a:gd name="T2" fmla="*/ 37 w 39"/>
                <a:gd name="T3" fmla="*/ 52 h 52"/>
                <a:gd name="T4" fmla="*/ 23 w 39"/>
                <a:gd name="T5" fmla="*/ 33 h 52"/>
                <a:gd name="T6" fmla="*/ 0 w 39"/>
                <a:gd name="T7" fmla="*/ 36 h 52"/>
                <a:gd name="T8" fmla="*/ 39 w 39"/>
                <a:gd name="T9" fmla="*/ 0 h 52"/>
              </a:gdLst>
              <a:ahLst/>
              <a:cxnLst>
                <a:cxn ang="0">
                  <a:pos x="T0" y="T1"/>
                </a:cxn>
                <a:cxn ang="0">
                  <a:pos x="T2" y="T3"/>
                </a:cxn>
                <a:cxn ang="0">
                  <a:pos x="T4" y="T5"/>
                </a:cxn>
                <a:cxn ang="0">
                  <a:pos x="T6" y="T7"/>
                </a:cxn>
                <a:cxn ang="0">
                  <a:pos x="T8" y="T9"/>
                </a:cxn>
              </a:cxnLst>
              <a:rect l="0" t="0" r="r" b="b"/>
              <a:pathLst>
                <a:path w="39" h="52">
                  <a:moveTo>
                    <a:pt x="39" y="0"/>
                  </a:moveTo>
                  <a:lnTo>
                    <a:pt x="37" y="52"/>
                  </a:lnTo>
                  <a:lnTo>
                    <a:pt x="23" y="33"/>
                  </a:lnTo>
                  <a:lnTo>
                    <a:pt x="0" y="36"/>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74" name="Freeform 28"/>
            <p:cNvSpPr>
              <a:spLocks noEditPoints="1"/>
            </p:cNvSpPr>
            <p:nvPr/>
          </p:nvSpPr>
          <p:spPr bwMode="auto">
            <a:xfrm>
              <a:off x="5262" y="3243"/>
              <a:ext cx="343" cy="193"/>
            </a:xfrm>
            <a:custGeom>
              <a:avLst/>
              <a:gdLst>
                <a:gd name="T0" fmla="*/ 66 w 165"/>
                <a:gd name="T1" fmla="*/ 0 h 93"/>
                <a:gd name="T2" fmla="*/ 42 w 165"/>
                <a:gd name="T3" fmla="*/ 21 h 93"/>
                <a:gd name="T4" fmla="*/ 42 w 165"/>
                <a:gd name="T5" fmla="*/ 22 h 93"/>
                <a:gd name="T6" fmla="*/ 36 w 165"/>
                <a:gd name="T7" fmla="*/ 21 h 93"/>
                <a:gd name="T8" fmla="*/ 33 w 165"/>
                <a:gd name="T9" fmla="*/ 21 h 93"/>
                <a:gd name="T10" fmla="*/ 1 w 165"/>
                <a:gd name="T11" fmla="*/ 50 h 93"/>
                <a:gd name="T12" fmla="*/ 30 w 165"/>
                <a:gd name="T13" fmla="*/ 85 h 93"/>
                <a:gd name="T14" fmla="*/ 33 w 165"/>
                <a:gd name="T15" fmla="*/ 85 h 93"/>
                <a:gd name="T16" fmla="*/ 52 w 165"/>
                <a:gd name="T17" fmla="*/ 79 h 93"/>
                <a:gd name="T18" fmla="*/ 74 w 165"/>
                <a:gd name="T19" fmla="*/ 92 h 93"/>
                <a:gd name="T20" fmla="*/ 76 w 165"/>
                <a:gd name="T21" fmla="*/ 93 h 93"/>
                <a:gd name="T22" fmla="*/ 98 w 165"/>
                <a:gd name="T23" fmla="*/ 82 h 93"/>
                <a:gd name="T24" fmla="*/ 117 w 165"/>
                <a:gd name="T25" fmla="*/ 88 h 93"/>
                <a:gd name="T26" fmla="*/ 121 w 165"/>
                <a:gd name="T27" fmla="*/ 89 h 93"/>
                <a:gd name="T28" fmla="*/ 163 w 165"/>
                <a:gd name="T29" fmla="*/ 50 h 93"/>
                <a:gd name="T30" fmla="*/ 125 w 165"/>
                <a:gd name="T31" fmla="*/ 4 h 93"/>
                <a:gd name="T32" fmla="*/ 121 w 165"/>
                <a:gd name="T33" fmla="*/ 3 h 93"/>
                <a:gd name="T34" fmla="*/ 88 w 165"/>
                <a:gd name="T35" fmla="*/ 18 h 93"/>
                <a:gd name="T36" fmla="*/ 68 w 165"/>
                <a:gd name="T37" fmla="*/ 0 h 93"/>
                <a:gd name="T38" fmla="*/ 66 w 165"/>
                <a:gd name="T39" fmla="*/ 0 h 93"/>
                <a:gd name="T40" fmla="*/ 66 w 165"/>
                <a:gd name="T41" fmla="*/ 5 h 93"/>
                <a:gd name="T42" fmla="*/ 67 w 165"/>
                <a:gd name="T43" fmla="*/ 5 h 93"/>
                <a:gd name="T44" fmla="*/ 83 w 165"/>
                <a:gd name="T45" fmla="*/ 19 h 93"/>
                <a:gd name="T46" fmla="*/ 86 w 165"/>
                <a:gd name="T47" fmla="*/ 30 h 93"/>
                <a:gd name="T48" fmla="*/ 92 w 165"/>
                <a:gd name="T49" fmla="*/ 22 h 93"/>
                <a:gd name="T50" fmla="*/ 121 w 165"/>
                <a:gd name="T51" fmla="*/ 9 h 93"/>
                <a:gd name="T52" fmla="*/ 124 w 165"/>
                <a:gd name="T53" fmla="*/ 9 h 93"/>
                <a:gd name="T54" fmla="*/ 150 w 165"/>
                <a:gd name="T55" fmla="*/ 22 h 93"/>
                <a:gd name="T56" fmla="*/ 158 w 165"/>
                <a:gd name="T57" fmla="*/ 49 h 93"/>
                <a:gd name="T58" fmla="*/ 121 w 165"/>
                <a:gd name="T59" fmla="*/ 83 h 93"/>
                <a:gd name="T60" fmla="*/ 117 w 165"/>
                <a:gd name="T61" fmla="*/ 83 h 93"/>
                <a:gd name="T62" fmla="*/ 101 w 165"/>
                <a:gd name="T63" fmla="*/ 78 h 93"/>
                <a:gd name="T64" fmla="*/ 97 w 165"/>
                <a:gd name="T65" fmla="*/ 75 h 93"/>
                <a:gd name="T66" fmla="*/ 94 w 165"/>
                <a:gd name="T67" fmla="*/ 79 h 93"/>
                <a:gd name="T68" fmla="*/ 76 w 165"/>
                <a:gd name="T69" fmla="*/ 87 h 93"/>
                <a:gd name="T70" fmla="*/ 74 w 165"/>
                <a:gd name="T71" fmla="*/ 87 h 93"/>
                <a:gd name="T72" fmla="*/ 56 w 165"/>
                <a:gd name="T73" fmla="*/ 76 h 93"/>
                <a:gd name="T74" fmla="*/ 53 w 165"/>
                <a:gd name="T75" fmla="*/ 71 h 93"/>
                <a:gd name="T76" fmla="*/ 49 w 165"/>
                <a:gd name="T77" fmla="*/ 74 h 93"/>
                <a:gd name="T78" fmla="*/ 33 w 165"/>
                <a:gd name="T79" fmla="*/ 79 h 93"/>
                <a:gd name="T80" fmla="*/ 31 w 165"/>
                <a:gd name="T81" fmla="*/ 79 h 93"/>
                <a:gd name="T82" fmla="*/ 12 w 165"/>
                <a:gd name="T83" fmla="*/ 70 h 93"/>
                <a:gd name="T84" fmla="*/ 6 w 165"/>
                <a:gd name="T85" fmla="*/ 50 h 93"/>
                <a:gd name="T86" fmla="*/ 33 w 165"/>
                <a:gd name="T87" fmla="*/ 26 h 93"/>
                <a:gd name="T88" fmla="*/ 35 w 165"/>
                <a:gd name="T89" fmla="*/ 26 h 93"/>
                <a:gd name="T90" fmla="*/ 41 w 165"/>
                <a:gd name="T91" fmla="*/ 27 h 93"/>
                <a:gd name="T92" fmla="*/ 47 w 165"/>
                <a:gd name="T93" fmla="*/ 29 h 93"/>
                <a:gd name="T94" fmla="*/ 48 w 165"/>
                <a:gd name="T95" fmla="*/ 22 h 93"/>
                <a:gd name="T96" fmla="*/ 48 w 165"/>
                <a:gd name="T97" fmla="*/ 22 h 93"/>
                <a:gd name="T98" fmla="*/ 66 w 165"/>
                <a:gd name="T99"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93">
                  <a:moveTo>
                    <a:pt x="66" y="0"/>
                  </a:moveTo>
                  <a:cubicBezTo>
                    <a:pt x="54" y="0"/>
                    <a:pt x="43" y="9"/>
                    <a:pt x="42" y="21"/>
                  </a:cubicBezTo>
                  <a:cubicBezTo>
                    <a:pt x="42" y="22"/>
                    <a:pt x="42" y="22"/>
                    <a:pt x="42" y="22"/>
                  </a:cubicBezTo>
                  <a:cubicBezTo>
                    <a:pt x="40" y="21"/>
                    <a:pt x="38" y="21"/>
                    <a:pt x="36" y="21"/>
                  </a:cubicBezTo>
                  <a:cubicBezTo>
                    <a:pt x="35" y="21"/>
                    <a:pt x="34" y="21"/>
                    <a:pt x="33" y="21"/>
                  </a:cubicBezTo>
                  <a:cubicBezTo>
                    <a:pt x="17" y="21"/>
                    <a:pt x="3" y="33"/>
                    <a:pt x="1" y="50"/>
                  </a:cubicBezTo>
                  <a:cubicBezTo>
                    <a:pt x="0" y="67"/>
                    <a:pt x="13" y="83"/>
                    <a:pt x="30" y="85"/>
                  </a:cubicBezTo>
                  <a:cubicBezTo>
                    <a:pt x="31" y="85"/>
                    <a:pt x="32" y="85"/>
                    <a:pt x="33" y="85"/>
                  </a:cubicBezTo>
                  <a:cubicBezTo>
                    <a:pt x="40" y="85"/>
                    <a:pt x="46" y="82"/>
                    <a:pt x="52" y="79"/>
                  </a:cubicBezTo>
                  <a:cubicBezTo>
                    <a:pt x="56" y="86"/>
                    <a:pt x="64" y="92"/>
                    <a:pt x="74" y="92"/>
                  </a:cubicBezTo>
                  <a:cubicBezTo>
                    <a:pt x="75" y="93"/>
                    <a:pt x="76" y="93"/>
                    <a:pt x="76" y="93"/>
                  </a:cubicBezTo>
                  <a:cubicBezTo>
                    <a:pt x="85" y="93"/>
                    <a:pt x="93" y="89"/>
                    <a:pt x="98" y="82"/>
                  </a:cubicBezTo>
                  <a:cubicBezTo>
                    <a:pt x="104" y="86"/>
                    <a:pt x="110" y="88"/>
                    <a:pt x="117" y="88"/>
                  </a:cubicBezTo>
                  <a:cubicBezTo>
                    <a:pt x="118" y="89"/>
                    <a:pt x="120" y="89"/>
                    <a:pt x="121" y="89"/>
                  </a:cubicBezTo>
                  <a:cubicBezTo>
                    <a:pt x="143" y="89"/>
                    <a:pt x="161" y="72"/>
                    <a:pt x="163" y="50"/>
                  </a:cubicBezTo>
                  <a:cubicBezTo>
                    <a:pt x="165" y="26"/>
                    <a:pt x="148" y="6"/>
                    <a:pt x="125" y="4"/>
                  </a:cubicBezTo>
                  <a:cubicBezTo>
                    <a:pt x="123" y="3"/>
                    <a:pt x="122" y="3"/>
                    <a:pt x="121" y="3"/>
                  </a:cubicBezTo>
                  <a:cubicBezTo>
                    <a:pt x="108" y="3"/>
                    <a:pt x="96" y="9"/>
                    <a:pt x="88" y="18"/>
                  </a:cubicBezTo>
                  <a:cubicBezTo>
                    <a:pt x="86" y="9"/>
                    <a:pt x="78" y="1"/>
                    <a:pt x="68" y="0"/>
                  </a:cubicBezTo>
                  <a:cubicBezTo>
                    <a:pt x="67" y="0"/>
                    <a:pt x="66" y="0"/>
                    <a:pt x="66" y="0"/>
                  </a:cubicBezTo>
                  <a:moveTo>
                    <a:pt x="66" y="5"/>
                  </a:moveTo>
                  <a:cubicBezTo>
                    <a:pt x="66" y="5"/>
                    <a:pt x="67" y="5"/>
                    <a:pt x="67" y="5"/>
                  </a:cubicBezTo>
                  <a:cubicBezTo>
                    <a:pt x="75" y="6"/>
                    <a:pt x="82" y="12"/>
                    <a:pt x="83" y="19"/>
                  </a:cubicBezTo>
                  <a:cubicBezTo>
                    <a:pt x="86" y="30"/>
                    <a:pt x="86" y="30"/>
                    <a:pt x="86" y="30"/>
                  </a:cubicBezTo>
                  <a:cubicBezTo>
                    <a:pt x="92" y="22"/>
                    <a:pt x="92" y="22"/>
                    <a:pt x="92" y="22"/>
                  </a:cubicBezTo>
                  <a:cubicBezTo>
                    <a:pt x="99" y="13"/>
                    <a:pt x="110" y="9"/>
                    <a:pt x="121" y="9"/>
                  </a:cubicBezTo>
                  <a:cubicBezTo>
                    <a:pt x="122" y="9"/>
                    <a:pt x="123" y="9"/>
                    <a:pt x="124" y="9"/>
                  </a:cubicBezTo>
                  <a:cubicBezTo>
                    <a:pt x="134" y="10"/>
                    <a:pt x="143" y="14"/>
                    <a:pt x="150" y="22"/>
                  </a:cubicBezTo>
                  <a:cubicBezTo>
                    <a:pt x="156" y="30"/>
                    <a:pt x="159" y="39"/>
                    <a:pt x="158" y="49"/>
                  </a:cubicBezTo>
                  <a:cubicBezTo>
                    <a:pt x="156" y="69"/>
                    <a:pt x="140" y="83"/>
                    <a:pt x="121" y="83"/>
                  </a:cubicBezTo>
                  <a:cubicBezTo>
                    <a:pt x="120" y="83"/>
                    <a:pt x="119" y="83"/>
                    <a:pt x="117" y="83"/>
                  </a:cubicBezTo>
                  <a:cubicBezTo>
                    <a:pt x="112" y="83"/>
                    <a:pt x="106" y="81"/>
                    <a:pt x="101" y="78"/>
                  </a:cubicBezTo>
                  <a:cubicBezTo>
                    <a:pt x="97" y="75"/>
                    <a:pt x="97" y="75"/>
                    <a:pt x="97" y="75"/>
                  </a:cubicBezTo>
                  <a:cubicBezTo>
                    <a:pt x="94" y="79"/>
                    <a:pt x="94" y="79"/>
                    <a:pt x="94" y="79"/>
                  </a:cubicBezTo>
                  <a:cubicBezTo>
                    <a:pt x="90" y="84"/>
                    <a:pt x="83" y="87"/>
                    <a:pt x="76" y="87"/>
                  </a:cubicBezTo>
                  <a:cubicBezTo>
                    <a:pt x="76" y="87"/>
                    <a:pt x="75" y="87"/>
                    <a:pt x="74" y="87"/>
                  </a:cubicBezTo>
                  <a:cubicBezTo>
                    <a:pt x="67" y="87"/>
                    <a:pt x="60" y="82"/>
                    <a:pt x="56" y="76"/>
                  </a:cubicBezTo>
                  <a:cubicBezTo>
                    <a:pt x="53" y="71"/>
                    <a:pt x="53" y="71"/>
                    <a:pt x="53" y="71"/>
                  </a:cubicBezTo>
                  <a:cubicBezTo>
                    <a:pt x="49" y="74"/>
                    <a:pt x="49" y="74"/>
                    <a:pt x="49" y="74"/>
                  </a:cubicBezTo>
                  <a:cubicBezTo>
                    <a:pt x="44" y="78"/>
                    <a:pt x="39" y="79"/>
                    <a:pt x="33" y="79"/>
                  </a:cubicBezTo>
                  <a:cubicBezTo>
                    <a:pt x="32" y="79"/>
                    <a:pt x="31" y="79"/>
                    <a:pt x="31" y="79"/>
                  </a:cubicBezTo>
                  <a:cubicBezTo>
                    <a:pt x="23" y="79"/>
                    <a:pt x="17" y="75"/>
                    <a:pt x="12" y="70"/>
                  </a:cubicBezTo>
                  <a:cubicBezTo>
                    <a:pt x="8" y="64"/>
                    <a:pt x="6" y="57"/>
                    <a:pt x="6" y="50"/>
                  </a:cubicBezTo>
                  <a:cubicBezTo>
                    <a:pt x="8" y="36"/>
                    <a:pt x="19" y="26"/>
                    <a:pt x="33" y="26"/>
                  </a:cubicBezTo>
                  <a:cubicBezTo>
                    <a:pt x="34" y="26"/>
                    <a:pt x="35" y="26"/>
                    <a:pt x="35" y="26"/>
                  </a:cubicBezTo>
                  <a:cubicBezTo>
                    <a:pt x="37" y="26"/>
                    <a:pt x="39" y="26"/>
                    <a:pt x="41" y="27"/>
                  </a:cubicBezTo>
                  <a:cubicBezTo>
                    <a:pt x="47" y="29"/>
                    <a:pt x="47" y="29"/>
                    <a:pt x="47" y="29"/>
                  </a:cubicBezTo>
                  <a:cubicBezTo>
                    <a:pt x="48" y="22"/>
                    <a:pt x="48" y="22"/>
                    <a:pt x="48" y="22"/>
                  </a:cubicBezTo>
                  <a:cubicBezTo>
                    <a:pt x="48" y="22"/>
                    <a:pt x="48" y="22"/>
                    <a:pt x="48" y="22"/>
                  </a:cubicBezTo>
                  <a:cubicBezTo>
                    <a:pt x="48" y="12"/>
                    <a:pt x="56" y="5"/>
                    <a:pt x="6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75" name="Freeform 29"/>
            <p:cNvSpPr>
              <a:spLocks/>
            </p:cNvSpPr>
            <p:nvPr/>
          </p:nvSpPr>
          <p:spPr bwMode="auto">
            <a:xfrm>
              <a:off x="5472" y="3272"/>
              <a:ext cx="106" cy="106"/>
            </a:xfrm>
            <a:custGeom>
              <a:avLst/>
              <a:gdLst>
                <a:gd name="T0" fmla="*/ 44 w 51"/>
                <a:gd name="T1" fmla="*/ 51 h 51"/>
                <a:gd name="T2" fmla="*/ 51 w 51"/>
                <a:gd name="T3" fmla="*/ 31 h 51"/>
                <a:gd name="T4" fmla="*/ 19 w 51"/>
                <a:gd name="T5" fmla="*/ 0 h 51"/>
                <a:gd name="T6" fmla="*/ 0 w 51"/>
                <a:gd name="T7" fmla="*/ 6 h 51"/>
                <a:gd name="T8" fmla="*/ 44 w 51"/>
                <a:gd name="T9" fmla="*/ 51 h 51"/>
              </a:gdLst>
              <a:ahLst/>
              <a:cxnLst>
                <a:cxn ang="0">
                  <a:pos x="T0" y="T1"/>
                </a:cxn>
                <a:cxn ang="0">
                  <a:pos x="T2" y="T3"/>
                </a:cxn>
                <a:cxn ang="0">
                  <a:pos x="T4" y="T5"/>
                </a:cxn>
                <a:cxn ang="0">
                  <a:pos x="T6" y="T7"/>
                </a:cxn>
                <a:cxn ang="0">
                  <a:pos x="T8" y="T9"/>
                </a:cxn>
              </a:cxnLst>
              <a:rect l="0" t="0" r="r" b="b"/>
              <a:pathLst>
                <a:path w="51" h="51">
                  <a:moveTo>
                    <a:pt x="44" y="51"/>
                  </a:moveTo>
                  <a:cubicBezTo>
                    <a:pt x="48" y="45"/>
                    <a:pt x="51" y="39"/>
                    <a:pt x="51" y="31"/>
                  </a:cubicBezTo>
                  <a:cubicBezTo>
                    <a:pt x="51" y="14"/>
                    <a:pt x="37" y="0"/>
                    <a:pt x="19" y="0"/>
                  </a:cubicBezTo>
                  <a:cubicBezTo>
                    <a:pt x="12" y="0"/>
                    <a:pt x="6" y="2"/>
                    <a:pt x="0" y="6"/>
                  </a:cubicBezTo>
                  <a:cubicBezTo>
                    <a:pt x="24" y="7"/>
                    <a:pt x="43" y="27"/>
                    <a:pt x="44"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grpSp>
      <p:grpSp>
        <p:nvGrpSpPr>
          <p:cNvPr id="77" name="Группа 76"/>
          <p:cNvGrpSpPr/>
          <p:nvPr/>
        </p:nvGrpSpPr>
        <p:grpSpPr>
          <a:xfrm>
            <a:off x="7843622" y="1703352"/>
            <a:ext cx="509086" cy="576198"/>
            <a:chOff x="9425135" y="2519380"/>
            <a:chExt cx="1704975" cy="1762125"/>
          </a:xfrm>
          <a:solidFill>
            <a:schemeClr val="accent4">
              <a:lumMod val="75000"/>
            </a:schemeClr>
          </a:solidFill>
        </p:grpSpPr>
        <p:sp>
          <p:nvSpPr>
            <p:cNvPr id="78" name="Freeform 36"/>
            <p:cNvSpPr>
              <a:spLocks/>
            </p:cNvSpPr>
            <p:nvPr/>
          </p:nvSpPr>
          <p:spPr bwMode="auto">
            <a:xfrm>
              <a:off x="9958535" y="3322655"/>
              <a:ext cx="355600" cy="768350"/>
            </a:xfrm>
            <a:custGeom>
              <a:avLst/>
              <a:gdLst>
                <a:gd name="T0" fmla="*/ 156 w 224"/>
                <a:gd name="T1" fmla="*/ 484 h 484"/>
                <a:gd name="T2" fmla="*/ 156 w 224"/>
                <a:gd name="T3" fmla="*/ 484 h 484"/>
                <a:gd name="T4" fmla="*/ 170 w 224"/>
                <a:gd name="T5" fmla="*/ 468 h 484"/>
                <a:gd name="T6" fmla="*/ 184 w 224"/>
                <a:gd name="T7" fmla="*/ 452 h 484"/>
                <a:gd name="T8" fmla="*/ 196 w 224"/>
                <a:gd name="T9" fmla="*/ 436 h 484"/>
                <a:gd name="T10" fmla="*/ 206 w 224"/>
                <a:gd name="T11" fmla="*/ 418 h 484"/>
                <a:gd name="T12" fmla="*/ 214 w 224"/>
                <a:gd name="T13" fmla="*/ 398 h 484"/>
                <a:gd name="T14" fmla="*/ 220 w 224"/>
                <a:gd name="T15" fmla="*/ 378 h 484"/>
                <a:gd name="T16" fmla="*/ 224 w 224"/>
                <a:gd name="T17" fmla="*/ 358 h 484"/>
                <a:gd name="T18" fmla="*/ 224 w 224"/>
                <a:gd name="T19" fmla="*/ 336 h 484"/>
                <a:gd name="T20" fmla="*/ 224 w 224"/>
                <a:gd name="T21" fmla="*/ 336 h 484"/>
                <a:gd name="T22" fmla="*/ 224 w 224"/>
                <a:gd name="T23" fmla="*/ 324 h 484"/>
                <a:gd name="T24" fmla="*/ 222 w 224"/>
                <a:gd name="T25" fmla="*/ 310 h 484"/>
                <a:gd name="T26" fmla="*/ 212 w 224"/>
                <a:gd name="T27" fmla="*/ 276 h 484"/>
                <a:gd name="T28" fmla="*/ 198 w 224"/>
                <a:gd name="T29" fmla="*/ 236 h 484"/>
                <a:gd name="T30" fmla="*/ 178 w 224"/>
                <a:gd name="T31" fmla="*/ 192 h 484"/>
                <a:gd name="T32" fmla="*/ 156 w 224"/>
                <a:gd name="T33" fmla="*/ 146 h 484"/>
                <a:gd name="T34" fmla="*/ 130 w 224"/>
                <a:gd name="T35" fmla="*/ 98 h 484"/>
                <a:gd name="T36" fmla="*/ 74 w 224"/>
                <a:gd name="T37" fmla="*/ 0 h 484"/>
                <a:gd name="T38" fmla="*/ 74 w 224"/>
                <a:gd name="T39" fmla="*/ 0 h 484"/>
                <a:gd name="T40" fmla="*/ 44 w 224"/>
                <a:gd name="T41" fmla="*/ 66 h 484"/>
                <a:gd name="T42" fmla="*/ 20 w 224"/>
                <a:gd name="T43" fmla="*/ 128 h 484"/>
                <a:gd name="T44" fmla="*/ 12 w 224"/>
                <a:gd name="T45" fmla="*/ 156 h 484"/>
                <a:gd name="T46" fmla="*/ 6 w 224"/>
                <a:gd name="T47" fmla="*/ 180 h 484"/>
                <a:gd name="T48" fmla="*/ 2 w 224"/>
                <a:gd name="T49" fmla="*/ 204 h 484"/>
                <a:gd name="T50" fmla="*/ 0 w 224"/>
                <a:gd name="T51" fmla="*/ 224 h 484"/>
                <a:gd name="T52" fmla="*/ 0 w 224"/>
                <a:gd name="T53" fmla="*/ 224 h 484"/>
                <a:gd name="T54" fmla="*/ 0 w 224"/>
                <a:gd name="T55" fmla="*/ 244 h 484"/>
                <a:gd name="T56" fmla="*/ 2 w 224"/>
                <a:gd name="T57" fmla="*/ 264 h 484"/>
                <a:gd name="T58" fmla="*/ 6 w 224"/>
                <a:gd name="T59" fmla="*/ 284 h 484"/>
                <a:gd name="T60" fmla="*/ 10 w 224"/>
                <a:gd name="T61" fmla="*/ 302 h 484"/>
                <a:gd name="T62" fmla="*/ 18 w 224"/>
                <a:gd name="T63" fmla="*/ 320 h 484"/>
                <a:gd name="T64" fmla="*/ 24 w 224"/>
                <a:gd name="T65" fmla="*/ 338 h 484"/>
                <a:gd name="T66" fmla="*/ 32 w 224"/>
                <a:gd name="T67" fmla="*/ 356 h 484"/>
                <a:gd name="T68" fmla="*/ 42 w 224"/>
                <a:gd name="T69" fmla="*/ 372 h 484"/>
                <a:gd name="T70" fmla="*/ 54 w 224"/>
                <a:gd name="T71" fmla="*/ 390 h 484"/>
                <a:gd name="T72" fmla="*/ 64 w 224"/>
                <a:gd name="T73" fmla="*/ 404 h 484"/>
                <a:gd name="T74" fmla="*/ 92 w 224"/>
                <a:gd name="T75" fmla="*/ 434 h 484"/>
                <a:gd name="T76" fmla="*/ 122 w 224"/>
                <a:gd name="T77" fmla="*/ 460 h 484"/>
                <a:gd name="T78" fmla="*/ 156 w 224"/>
                <a:gd name="T79" fmla="*/ 484 h 484"/>
                <a:gd name="T80" fmla="*/ 156 w 224"/>
                <a:gd name="T81"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484">
                  <a:moveTo>
                    <a:pt x="156" y="484"/>
                  </a:moveTo>
                  <a:lnTo>
                    <a:pt x="156" y="484"/>
                  </a:lnTo>
                  <a:lnTo>
                    <a:pt x="170" y="468"/>
                  </a:lnTo>
                  <a:lnTo>
                    <a:pt x="184" y="452"/>
                  </a:lnTo>
                  <a:lnTo>
                    <a:pt x="196" y="436"/>
                  </a:lnTo>
                  <a:lnTo>
                    <a:pt x="206" y="418"/>
                  </a:lnTo>
                  <a:lnTo>
                    <a:pt x="214" y="398"/>
                  </a:lnTo>
                  <a:lnTo>
                    <a:pt x="220" y="378"/>
                  </a:lnTo>
                  <a:lnTo>
                    <a:pt x="224" y="358"/>
                  </a:lnTo>
                  <a:lnTo>
                    <a:pt x="224" y="336"/>
                  </a:lnTo>
                  <a:lnTo>
                    <a:pt x="224" y="336"/>
                  </a:lnTo>
                  <a:lnTo>
                    <a:pt x="224" y="324"/>
                  </a:lnTo>
                  <a:lnTo>
                    <a:pt x="222" y="310"/>
                  </a:lnTo>
                  <a:lnTo>
                    <a:pt x="212" y="276"/>
                  </a:lnTo>
                  <a:lnTo>
                    <a:pt x="198" y="236"/>
                  </a:lnTo>
                  <a:lnTo>
                    <a:pt x="178" y="192"/>
                  </a:lnTo>
                  <a:lnTo>
                    <a:pt x="156" y="146"/>
                  </a:lnTo>
                  <a:lnTo>
                    <a:pt x="130" y="98"/>
                  </a:lnTo>
                  <a:lnTo>
                    <a:pt x="74" y="0"/>
                  </a:lnTo>
                  <a:lnTo>
                    <a:pt x="74" y="0"/>
                  </a:lnTo>
                  <a:lnTo>
                    <a:pt x="44" y="66"/>
                  </a:lnTo>
                  <a:lnTo>
                    <a:pt x="20" y="128"/>
                  </a:lnTo>
                  <a:lnTo>
                    <a:pt x="12" y="156"/>
                  </a:lnTo>
                  <a:lnTo>
                    <a:pt x="6" y="180"/>
                  </a:lnTo>
                  <a:lnTo>
                    <a:pt x="2" y="204"/>
                  </a:lnTo>
                  <a:lnTo>
                    <a:pt x="0" y="224"/>
                  </a:lnTo>
                  <a:lnTo>
                    <a:pt x="0" y="224"/>
                  </a:lnTo>
                  <a:lnTo>
                    <a:pt x="0" y="244"/>
                  </a:lnTo>
                  <a:lnTo>
                    <a:pt x="2" y="264"/>
                  </a:lnTo>
                  <a:lnTo>
                    <a:pt x="6" y="284"/>
                  </a:lnTo>
                  <a:lnTo>
                    <a:pt x="10" y="302"/>
                  </a:lnTo>
                  <a:lnTo>
                    <a:pt x="18" y="320"/>
                  </a:lnTo>
                  <a:lnTo>
                    <a:pt x="24" y="338"/>
                  </a:lnTo>
                  <a:lnTo>
                    <a:pt x="32" y="356"/>
                  </a:lnTo>
                  <a:lnTo>
                    <a:pt x="42" y="372"/>
                  </a:lnTo>
                  <a:lnTo>
                    <a:pt x="54" y="390"/>
                  </a:lnTo>
                  <a:lnTo>
                    <a:pt x="64" y="404"/>
                  </a:lnTo>
                  <a:lnTo>
                    <a:pt x="92" y="434"/>
                  </a:lnTo>
                  <a:lnTo>
                    <a:pt x="122" y="460"/>
                  </a:lnTo>
                  <a:lnTo>
                    <a:pt x="156" y="484"/>
                  </a:lnTo>
                  <a:lnTo>
                    <a:pt x="156"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83" name="Freeform 37"/>
            <p:cNvSpPr>
              <a:spLocks/>
            </p:cNvSpPr>
            <p:nvPr/>
          </p:nvSpPr>
          <p:spPr bwMode="auto">
            <a:xfrm>
              <a:off x="9425135" y="2900380"/>
              <a:ext cx="857250" cy="1381125"/>
            </a:xfrm>
            <a:custGeom>
              <a:avLst/>
              <a:gdLst>
                <a:gd name="T0" fmla="*/ 306 w 540"/>
                <a:gd name="T1" fmla="*/ 818 h 870"/>
                <a:gd name="T2" fmla="*/ 256 w 540"/>
                <a:gd name="T3" fmla="*/ 814 h 870"/>
                <a:gd name="T4" fmla="*/ 208 w 540"/>
                <a:gd name="T5" fmla="*/ 800 h 870"/>
                <a:gd name="T6" fmla="*/ 164 w 540"/>
                <a:gd name="T7" fmla="*/ 782 h 870"/>
                <a:gd name="T8" fmla="*/ 126 w 540"/>
                <a:gd name="T9" fmla="*/ 754 h 870"/>
                <a:gd name="T10" fmla="*/ 96 w 540"/>
                <a:gd name="T11" fmla="*/ 722 h 870"/>
                <a:gd name="T12" fmla="*/ 72 w 540"/>
                <a:gd name="T13" fmla="*/ 686 h 870"/>
                <a:gd name="T14" fmla="*/ 58 w 540"/>
                <a:gd name="T15" fmla="*/ 646 h 870"/>
                <a:gd name="T16" fmla="*/ 52 w 540"/>
                <a:gd name="T17" fmla="*/ 602 h 870"/>
                <a:gd name="T18" fmla="*/ 54 w 540"/>
                <a:gd name="T19" fmla="*/ 582 h 870"/>
                <a:gd name="T20" fmla="*/ 68 w 540"/>
                <a:gd name="T21" fmla="*/ 532 h 870"/>
                <a:gd name="T22" fmla="*/ 110 w 540"/>
                <a:gd name="T23" fmla="*/ 436 h 870"/>
                <a:gd name="T24" fmla="*/ 188 w 540"/>
                <a:gd name="T25" fmla="*/ 290 h 870"/>
                <a:gd name="T26" fmla="*/ 270 w 540"/>
                <a:gd name="T27" fmla="*/ 152 h 870"/>
                <a:gd name="T28" fmla="*/ 306 w 540"/>
                <a:gd name="T29" fmla="*/ 96 h 870"/>
                <a:gd name="T30" fmla="*/ 410 w 540"/>
                <a:gd name="T31" fmla="*/ 266 h 870"/>
                <a:gd name="T32" fmla="*/ 438 w 540"/>
                <a:gd name="T33" fmla="*/ 210 h 870"/>
                <a:gd name="T34" fmla="*/ 368 w 540"/>
                <a:gd name="T35" fmla="*/ 94 h 870"/>
                <a:gd name="T36" fmla="*/ 306 w 540"/>
                <a:gd name="T37" fmla="*/ 0 h 870"/>
                <a:gd name="T38" fmla="*/ 284 w 540"/>
                <a:gd name="T39" fmla="*/ 34 h 870"/>
                <a:gd name="T40" fmla="*/ 182 w 540"/>
                <a:gd name="T41" fmla="*/ 196 h 870"/>
                <a:gd name="T42" fmla="*/ 82 w 540"/>
                <a:gd name="T43" fmla="*/ 374 h 870"/>
                <a:gd name="T44" fmla="*/ 40 w 540"/>
                <a:gd name="T45" fmla="*/ 462 h 870"/>
                <a:gd name="T46" fmla="*/ 12 w 540"/>
                <a:gd name="T47" fmla="*/ 540 h 870"/>
                <a:gd name="T48" fmla="*/ 0 w 540"/>
                <a:gd name="T49" fmla="*/ 588 h 870"/>
                <a:gd name="T50" fmla="*/ 0 w 540"/>
                <a:gd name="T51" fmla="*/ 602 h 870"/>
                <a:gd name="T52" fmla="*/ 6 w 540"/>
                <a:gd name="T53" fmla="*/ 656 h 870"/>
                <a:gd name="T54" fmla="*/ 24 w 540"/>
                <a:gd name="T55" fmla="*/ 706 h 870"/>
                <a:gd name="T56" fmla="*/ 52 w 540"/>
                <a:gd name="T57" fmla="*/ 752 h 870"/>
                <a:gd name="T58" fmla="*/ 90 w 540"/>
                <a:gd name="T59" fmla="*/ 792 h 870"/>
                <a:gd name="T60" fmla="*/ 136 w 540"/>
                <a:gd name="T61" fmla="*/ 824 h 870"/>
                <a:gd name="T62" fmla="*/ 188 w 540"/>
                <a:gd name="T63" fmla="*/ 848 h 870"/>
                <a:gd name="T64" fmla="*/ 244 w 540"/>
                <a:gd name="T65" fmla="*/ 864 h 870"/>
                <a:gd name="T66" fmla="*/ 306 w 540"/>
                <a:gd name="T67" fmla="*/ 870 h 870"/>
                <a:gd name="T68" fmla="*/ 342 w 540"/>
                <a:gd name="T69" fmla="*/ 868 h 870"/>
                <a:gd name="T70" fmla="*/ 406 w 540"/>
                <a:gd name="T71" fmla="*/ 856 h 870"/>
                <a:gd name="T72" fmla="*/ 466 w 540"/>
                <a:gd name="T73" fmla="*/ 830 h 870"/>
                <a:gd name="T74" fmla="*/ 518 w 540"/>
                <a:gd name="T75" fmla="*/ 796 h 870"/>
                <a:gd name="T76" fmla="*/ 540 w 540"/>
                <a:gd name="T77" fmla="*/ 776 h 870"/>
                <a:gd name="T78" fmla="*/ 492 w 540"/>
                <a:gd name="T79" fmla="*/ 750 h 870"/>
                <a:gd name="T80" fmla="*/ 474 w 540"/>
                <a:gd name="T81" fmla="*/ 764 h 870"/>
                <a:gd name="T82" fmla="*/ 432 w 540"/>
                <a:gd name="T83" fmla="*/ 790 h 870"/>
                <a:gd name="T84" fmla="*/ 384 w 540"/>
                <a:gd name="T85" fmla="*/ 808 h 870"/>
                <a:gd name="T86" fmla="*/ 334 w 540"/>
                <a:gd name="T87" fmla="*/ 816 h 870"/>
                <a:gd name="T88" fmla="*/ 306 w 540"/>
                <a:gd name="T89" fmla="*/ 81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0" h="870">
                  <a:moveTo>
                    <a:pt x="306" y="818"/>
                  </a:moveTo>
                  <a:lnTo>
                    <a:pt x="306" y="818"/>
                  </a:lnTo>
                  <a:lnTo>
                    <a:pt x="280" y="816"/>
                  </a:lnTo>
                  <a:lnTo>
                    <a:pt x="256" y="814"/>
                  </a:lnTo>
                  <a:lnTo>
                    <a:pt x="232" y="808"/>
                  </a:lnTo>
                  <a:lnTo>
                    <a:pt x="208" y="800"/>
                  </a:lnTo>
                  <a:lnTo>
                    <a:pt x="186" y="792"/>
                  </a:lnTo>
                  <a:lnTo>
                    <a:pt x="164" y="782"/>
                  </a:lnTo>
                  <a:lnTo>
                    <a:pt x="146" y="768"/>
                  </a:lnTo>
                  <a:lnTo>
                    <a:pt x="126" y="754"/>
                  </a:lnTo>
                  <a:lnTo>
                    <a:pt x="110" y="740"/>
                  </a:lnTo>
                  <a:lnTo>
                    <a:pt x="96" y="722"/>
                  </a:lnTo>
                  <a:lnTo>
                    <a:pt x="84" y="706"/>
                  </a:lnTo>
                  <a:lnTo>
                    <a:pt x="72" y="686"/>
                  </a:lnTo>
                  <a:lnTo>
                    <a:pt x="64" y="666"/>
                  </a:lnTo>
                  <a:lnTo>
                    <a:pt x="58" y="646"/>
                  </a:lnTo>
                  <a:lnTo>
                    <a:pt x="54" y="624"/>
                  </a:lnTo>
                  <a:lnTo>
                    <a:pt x="52" y="602"/>
                  </a:lnTo>
                  <a:lnTo>
                    <a:pt x="52" y="602"/>
                  </a:lnTo>
                  <a:lnTo>
                    <a:pt x="54" y="582"/>
                  </a:lnTo>
                  <a:lnTo>
                    <a:pt x="60" y="560"/>
                  </a:lnTo>
                  <a:lnTo>
                    <a:pt x="68" y="532"/>
                  </a:lnTo>
                  <a:lnTo>
                    <a:pt x="80" y="502"/>
                  </a:lnTo>
                  <a:lnTo>
                    <a:pt x="110" y="436"/>
                  </a:lnTo>
                  <a:lnTo>
                    <a:pt x="146" y="364"/>
                  </a:lnTo>
                  <a:lnTo>
                    <a:pt x="188" y="290"/>
                  </a:lnTo>
                  <a:lnTo>
                    <a:pt x="230" y="218"/>
                  </a:lnTo>
                  <a:lnTo>
                    <a:pt x="270" y="152"/>
                  </a:lnTo>
                  <a:lnTo>
                    <a:pt x="306" y="96"/>
                  </a:lnTo>
                  <a:lnTo>
                    <a:pt x="306" y="96"/>
                  </a:lnTo>
                  <a:lnTo>
                    <a:pt x="356" y="174"/>
                  </a:lnTo>
                  <a:lnTo>
                    <a:pt x="410" y="266"/>
                  </a:lnTo>
                  <a:lnTo>
                    <a:pt x="410" y="266"/>
                  </a:lnTo>
                  <a:lnTo>
                    <a:pt x="438" y="210"/>
                  </a:lnTo>
                  <a:lnTo>
                    <a:pt x="438" y="210"/>
                  </a:lnTo>
                  <a:lnTo>
                    <a:pt x="368" y="94"/>
                  </a:lnTo>
                  <a:lnTo>
                    <a:pt x="328" y="34"/>
                  </a:lnTo>
                  <a:lnTo>
                    <a:pt x="306" y="0"/>
                  </a:lnTo>
                  <a:lnTo>
                    <a:pt x="284" y="34"/>
                  </a:lnTo>
                  <a:lnTo>
                    <a:pt x="284" y="34"/>
                  </a:lnTo>
                  <a:lnTo>
                    <a:pt x="228" y="122"/>
                  </a:lnTo>
                  <a:lnTo>
                    <a:pt x="182" y="196"/>
                  </a:lnTo>
                  <a:lnTo>
                    <a:pt x="132" y="282"/>
                  </a:lnTo>
                  <a:lnTo>
                    <a:pt x="82" y="374"/>
                  </a:lnTo>
                  <a:lnTo>
                    <a:pt x="60" y="418"/>
                  </a:lnTo>
                  <a:lnTo>
                    <a:pt x="40" y="462"/>
                  </a:lnTo>
                  <a:lnTo>
                    <a:pt x="24" y="502"/>
                  </a:lnTo>
                  <a:lnTo>
                    <a:pt x="12" y="540"/>
                  </a:lnTo>
                  <a:lnTo>
                    <a:pt x="4" y="574"/>
                  </a:lnTo>
                  <a:lnTo>
                    <a:pt x="0" y="588"/>
                  </a:lnTo>
                  <a:lnTo>
                    <a:pt x="0" y="602"/>
                  </a:lnTo>
                  <a:lnTo>
                    <a:pt x="0" y="602"/>
                  </a:lnTo>
                  <a:lnTo>
                    <a:pt x="2" y="630"/>
                  </a:lnTo>
                  <a:lnTo>
                    <a:pt x="6" y="656"/>
                  </a:lnTo>
                  <a:lnTo>
                    <a:pt x="14" y="682"/>
                  </a:lnTo>
                  <a:lnTo>
                    <a:pt x="24" y="706"/>
                  </a:lnTo>
                  <a:lnTo>
                    <a:pt x="38" y="730"/>
                  </a:lnTo>
                  <a:lnTo>
                    <a:pt x="52" y="752"/>
                  </a:lnTo>
                  <a:lnTo>
                    <a:pt x="70" y="772"/>
                  </a:lnTo>
                  <a:lnTo>
                    <a:pt x="90" y="792"/>
                  </a:lnTo>
                  <a:lnTo>
                    <a:pt x="112" y="808"/>
                  </a:lnTo>
                  <a:lnTo>
                    <a:pt x="136" y="824"/>
                  </a:lnTo>
                  <a:lnTo>
                    <a:pt x="160" y="838"/>
                  </a:lnTo>
                  <a:lnTo>
                    <a:pt x="188" y="848"/>
                  </a:lnTo>
                  <a:lnTo>
                    <a:pt x="216" y="858"/>
                  </a:lnTo>
                  <a:lnTo>
                    <a:pt x="244" y="864"/>
                  </a:lnTo>
                  <a:lnTo>
                    <a:pt x="276" y="868"/>
                  </a:lnTo>
                  <a:lnTo>
                    <a:pt x="306" y="870"/>
                  </a:lnTo>
                  <a:lnTo>
                    <a:pt x="306" y="870"/>
                  </a:lnTo>
                  <a:lnTo>
                    <a:pt x="342" y="868"/>
                  </a:lnTo>
                  <a:lnTo>
                    <a:pt x="374" y="864"/>
                  </a:lnTo>
                  <a:lnTo>
                    <a:pt x="406" y="856"/>
                  </a:lnTo>
                  <a:lnTo>
                    <a:pt x="438" y="844"/>
                  </a:lnTo>
                  <a:lnTo>
                    <a:pt x="466" y="830"/>
                  </a:lnTo>
                  <a:lnTo>
                    <a:pt x="494" y="814"/>
                  </a:lnTo>
                  <a:lnTo>
                    <a:pt x="518" y="796"/>
                  </a:lnTo>
                  <a:lnTo>
                    <a:pt x="540" y="776"/>
                  </a:lnTo>
                  <a:lnTo>
                    <a:pt x="540" y="776"/>
                  </a:lnTo>
                  <a:lnTo>
                    <a:pt x="516" y="764"/>
                  </a:lnTo>
                  <a:lnTo>
                    <a:pt x="492" y="750"/>
                  </a:lnTo>
                  <a:lnTo>
                    <a:pt x="492" y="750"/>
                  </a:lnTo>
                  <a:lnTo>
                    <a:pt x="474" y="764"/>
                  </a:lnTo>
                  <a:lnTo>
                    <a:pt x="454" y="778"/>
                  </a:lnTo>
                  <a:lnTo>
                    <a:pt x="432" y="790"/>
                  </a:lnTo>
                  <a:lnTo>
                    <a:pt x="410" y="800"/>
                  </a:lnTo>
                  <a:lnTo>
                    <a:pt x="384" y="808"/>
                  </a:lnTo>
                  <a:lnTo>
                    <a:pt x="360" y="814"/>
                  </a:lnTo>
                  <a:lnTo>
                    <a:pt x="334" y="816"/>
                  </a:lnTo>
                  <a:lnTo>
                    <a:pt x="306" y="818"/>
                  </a:lnTo>
                  <a:lnTo>
                    <a:pt x="306" y="8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sp>
          <p:nvSpPr>
            <p:cNvPr id="84" name="Freeform 38"/>
            <p:cNvSpPr>
              <a:spLocks noEditPoints="1"/>
            </p:cNvSpPr>
            <p:nvPr/>
          </p:nvSpPr>
          <p:spPr bwMode="auto">
            <a:xfrm>
              <a:off x="10120460" y="2519380"/>
              <a:ext cx="1009650" cy="1663700"/>
            </a:xfrm>
            <a:custGeom>
              <a:avLst/>
              <a:gdLst>
                <a:gd name="T0" fmla="*/ 268 w 636"/>
                <a:gd name="T1" fmla="*/ 0 h 1048"/>
                <a:gd name="T2" fmla="*/ 174 w 636"/>
                <a:gd name="T3" fmla="*/ 144 h 1048"/>
                <a:gd name="T4" fmla="*/ 88 w 636"/>
                <a:gd name="T5" fmla="*/ 290 h 1048"/>
                <a:gd name="T6" fmla="*/ 0 w 636"/>
                <a:gd name="T7" fmla="*/ 450 h 1048"/>
                <a:gd name="T8" fmla="*/ 32 w 636"/>
                <a:gd name="T9" fmla="*/ 502 h 1048"/>
                <a:gd name="T10" fmla="*/ 92 w 636"/>
                <a:gd name="T11" fmla="*/ 612 h 1048"/>
                <a:gd name="T12" fmla="*/ 142 w 636"/>
                <a:gd name="T13" fmla="*/ 718 h 1048"/>
                <a:gd name="T14" fmla="*/ 166 w 636"/>
                <a:gd name="T15" fmla="*/ 786 h 1048"/>
                <a:gd name="T16" fmla="*/ 174 w 636"/>
                <a:gd name="T17" fmla="*/ 826 h 1048"/>
                <a:gd name="T18" fmla="*/ 176 w 636"/>
                <a:gd name="T19" fmla="*/ 842 h 1048"/>
                <a:gd name="T20" fmla="*/ 170 w 636"/>
                <a:gd name="T21" fmla="*/ 890 h 1048"/>
                <a:gd name="T22" fmla="*/ 156 w 636"/>
                <a:gd name="T23" fmla="*/ 936 h 1048"/>
                <a:gd name="T24" fmla="*/ 132 w 636"/>
                <a:gd name="T25" fmla="*/ 978 h 1048"/>
                <a:gd name="T26" fmla="*/ 102 w 636"/>
                <a:gd name="T27" fmla="*/ 1016 h 1048"/>
                <a:gd name="T28" fmla="*/ 140 w 636"/>
                <a:gd name="T29" fmla="*/ 1030 h 1048"/>
                <a:gd name="T30" fmla="*/ 224 w 636"/>
                <a:gd name="T31" fmla="*/ 1046 h 1048"/>
                <a:gd name="T32" fmla="*/ 268 w 636"/>
                <a:gd name="T33" fmla="*/ 1048 h 1048"/>
                <a:gd name="T34" fmla="*/ 342 w 636"/>
                <a:gd name="T35" fmla="*/ 1042 h 1048"/>
                <a:gd name="T36" fmla="*/ 412 w 636"/>
                <a:gd name="T37" fmla="*/ 1024 h 1048"/>
                <a:gd name="T38" fmla="*/ 474 w 636"/>
                <a:gd name="T39" fmla="*/ 994 h 1048"/>
                <a:gd name="T40" fmla="*/ 528 w 636"/>
                <a:gd name="T41" fmla="*/ 956 h 1048"/>
                <a:gd name="T42" fmla="*/ 574 w 636"/>
                <a:gd name="T43" fmla="*/ 908 h 1048"/>
                <a:gd name="T44" fmla="*/ 608 w 636"/>
                <a:gd name="T45" fmla="*/ 854 h 1048"/>
                <a:gd name="T46" fmla="*/ 630 w 636"/>
                <a:gd name="T47" fmla="*/ 794 h 1048"/>
                <a:gd name="T48" fmla="*/ 636 w 636"/>
                <a:gd name="T49" fmla="*/ 730 h 1048"/>
                <a:gd name="T50" fmla="*/ 636 w 636"/>
                <a:gd name="T51" fmla="*/ 714 h 1048"/>
                <a:gd name="T52" fmla="*/ 628 w 636"/>
                <a:gd name="T53" fmla="*/ 672 h 1048"/>
                <a:gd name="T54" fmla="*/ 602 w 636"/>
                <a:gd name="T55" fmla="*/ 598 h 1048"/>
                <a:gd name="T56" fmla="*/ 550 w 636"/>
                <a:gd name="T57" fmla="*/ 484 h 1048"/>
                <a:gd name="T58" fmla="*/ 486 w 636"/>
                <a:gd name="T59" fmla="*/ 360 h 1048"/>
                <a:gd name="T60" fmla="*/ 384 w 636"/>
                <a:gd name="T61" fmla="*/ 184 h 1048"/>
                <a:gd name="T62" fmla="*/ 268 w 636"/>
                <a:gd name="T63" fmla="*/ 0 h 1048"/>
                <a:gd name="T64" fmla="*/ 450 w 636"/>
                <a:gd name="T65" fmla="*/ 846 h 1048"/>
                <a:gd name="T66" fmla="*/ 436 w 636"/>
                <a:gd name="T67" fmla="*/ 844 h 1048"/>
                <a:gd name="T68" fmla="*/ 410 w 636"/>
                <a:gd name="T69" fmla="*/ 840 h 1048"/>
                <a:gd name="T70" fmla="*/ 388 w 636"/>
                <a:gd name="T71" fmla="*/ 830 h 1048"/>
                <a:gd name="T72" fmla="*/ 366 w 636"/>
                <a:gd name="T73" fmla="*/ 816 h 1048"/>
                <a:gd name="T74" fmla="*/ 348 w 636"/>
                <a:gd name="T75" fmla="*/ 798 h 1048"/>
                <a:gd name="T76" fmla="*/ 334 w 636"/>
                <a:gd name="T77" fmla="*/ 778 h 1048"/>
                <a:gd name="T78" fmla="*/ 324 w 636"/>
                <a:gd name="T79" fmla="*/ 754 h 1048"/>
                <a:gd name="T80" fmla="*/ 320 w 636"/>
                <a:gd name="T81" fmla="*/ 728 h 1048"/>
                <a:gd name="T82" fmla="*/ 318 w 636"/>
                <a:gd name="T83" fmla="*/ 714 h 1048"/>
                <a:gd name="T84" fmla="*/ 324 w 636"/>
                <a:gd name="T85" fmla="*/ 682 h 1048"/>
                <a:gd name="T86" fmla="*/ 340 w 636"/>
                <a:gd name="T87" fmla="*/ 638 h 1048"/>
                <a:gd name="T88" fmla="*/ 384 w 636"/>
                <a:gd name="T89" fmla="*/ 538 h 1048"/>
                <a:gd name="T90" fmla="*/ 450 w 636"/>
                <a:gd name="T91" fmla="*/ 414 h 1048"/>
                <a:gd name="T92" fmla="*/ 470 w 636"/>
                <a:gd name="T93" fmla="*/ 450 h 1048"/>
                <a:gd name="T94" fmla="*/ 540 w 636"/>
                <a:gd name="T95" fmla="*/ 588 h 1048"/>
                <a:gd name="T96" fmla="*/ 568 w 636"/>
                <a:gd name="T97" fmla="*/ 660 h 1048"/>
                <a:gd name="T98" fmla="*/ 580 w 636"/>
                <a:gd name="T99" fmla="*/ 700 h 1048"/>
                <a:gd name="T100" fmla="*/ 580 w 636"/>
                <a:gd name="T101" fmla="*/ 714 h 1048"/>
                <a:gd name="T102" fmla="*/ 578 w 636"/>
                <a:gd name="T103" fmla="*/ 742 h 1048"/>
                <a:gd name="T104" fmla="*/ 570 w 636"/>
                <a:gd name="T105" fmla="*/ 766 h 1048"/>
                <a:gd name="T106" fmla="*/ 558 w 636"/>
                <a:gd name="T107" fmla="*/ 788 h 1048"/>
                <a:gd name="T108" fmla="*/ 542 w 636"/>
                <a:gd name="T109" fmla="*/ 808 h 1048"/>
                <a:gd name="T110" fmla="*/ 522 w 636"/>
                <a:gd name="T111" fmla="*/ 824 h 1048"/>
                <a:gd name="T112" fmla="*/ 500 w 636"/>
                <a:gd name="T113" fmla="*/ 836 h 1048"/>
                <a:gd name="T114" fmla="*/ 476 w 636"/>
                <a:gd name="T115" fmla="*/ 842 h 1048"/>
                <a:gd name="T116" fmla="*/ 450 w 636"/>
                <a:gd name="T117" fmla="*/ 84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 h="1048">
                  <a:moveTo>
                    <a:pt x="268" y="0"/>
                  </a:moveTo>
                  <a:lnTo>
                    <a:pt x="268" y="0"/>
                  </a:lnTo>
                  <a:lnTo>
                    <a:pt x="240" y="40"/>
                  </a:lnTo>
                  <a:lnTo>
                    <a:pt x="174" y="144"/>
                  </a:lnTo>
                  <a:lnTo>
                    <a:pt x="134" y="214"/>
                  </a:lnTo>
                  <a:lnTo>
                    <a:pt x="88" y="290"/>
                  </a:lnTo>
                  <a:lnTo>
                    <a:pt x="44" y="368"/>
                  </a:lnTo>
                  <a:lnTo>
                    <a:pt x="0" y="450"/>
                  </a:lnTo>
                  <a:lnTo>
                    <a:pt x="0" y="450"/>
                  </a:lnTo>
                  <a:lnTo>
                    <a:pt x="32" y="502"/>
                  </a:lnTo>
                  <a:lnTo>
                    <a:pt x="62" y="556"/>
                  </a:lnTo>
                  <a:lnTo>
                    <a:pt x="92" y="612"/>
                  </a:lnTo>
                  <a:lnTo>
                    <a:pt x="118" y="666"/>
                  </a:lnTo>
                  <a:lnTo>
                    <a:pt x="142" y="718"/>
                  </a:lnTo>
                  <a:lnTo>
                    <a:pt x="160" y="764"/>
                  </a:lnTo>
                  <a:lnTo>
                    <a:pt x="166" y="786"/>
                  </a:lnTo>
                  <a:lnTo>
                    <a:pt x="170" y="808"/>
                  </a:lnTo>
                  <a:lnTo>
                    <a:pt x="174" y="826"/>
                  </a:lnTo>
                  <a:lnTo>
                    <a:pt x="176" y="842"/>
                  </a:lnTo>
                  <a:lnTo>
                    <a:pt x="176" y="842"/>
                  </a:lnTo>
                  <a:lnTo>
                    <a:pt x="174" y="866"/>
                  </a:lnTo>
                  <a:lnTo>
                    <a:pt x="170" y="890"/>
                  </a:lnTo>
                  <a:lnTo>
                    <a:pt x="164" y="914"/>
                  </a:lnTo>
                  <a:lnTo>
                    <a:pt x="156" y="936"/>
                  </a:lnTo>
                  <a:lnTo>
                    <a:pt x="146" y="958"/>
                  </a:lnTo>
                  <a:lnTo>
                    <a:pt x="132" y="978"/>
                  </a:lnTo>
                  <a:lnTo>
                    <a:pt x="118" y="998"/>
                  </a:lnTo>
                  <a:lnTo>
                    <a:pt x="102" y="1016"/>
                  </a:lnTo>
                  <a:lnTo>
                    <a:pt x="102" y="1016"/>
                  </a:lnTo>
                  <a:lnTo>
                    <a:pt x="140" y="1030"/>
                  </a:lnTo>
                  <a:lnTo>
                    <a:pt x="182" y="1040"/>
                  </a:lnTo>
                  <a:lnTo>
                    <a:pt x="224" y="1046"/>
                  </a:lnTo>
                  <a:lnTo>
                    <a:pt x="268" y="1048"/>
                  </a:lnTo>
                  <a:lnTo>
                    <a:pt x="268" y="1048"/>
                  </a:lnTo>
                  <a:lnTo>
                    <a:pt x="306" y="1048"/>
                  </a:lnTo>
                  <a:lnTo>
                    <a:pt x="342" y="1042"/>
                  </a:lnTo>
                  <a:lnTo>
                    <a:pt x="378" y="1034"/>
                  </a:lnTo>
                  <a:lnTo>
                    <a:pt x="412" y="1024"/>
                  </a:lnTo>
                  <a:lnTo>
                    <a:pt x="444" y="1010"/>
                  </a:lnTo>
                  <a:lnTo>
                    <a:pt x="474" y="994"/>
                  </a:lnTo>
                  <a:lnTo>
                    <a:pt x="502" y="976"/>
                  </a:lnTo>
                  <a:lnTo>
                    <a:pt x="528" y="956"/>
                  </a:lnTo>
                  <a:lnTo>
                    <a:pt x="552" y="934"/>
                  </a:lnTo>
                  <a:lnTo>
                    <a:pt x="574" y="908"/>
                  </a:lnTo>
                  <a:lnTo>
                    <a:pt x="592" y="882"/>
                  </a:lnTo>
                  <a:lnTo>
                    <a:pt x="608" y="854"/>
                  </a:lnTo>
                  <a:lnTo>
                    <a:pt x="620" y="826"/>
                  </a:lnTo>
                  <a:lnTo>
                    <a:pt x="630" y="794"/>
                  </a:lnTo>
                  <a:lnTo>
                    <a:pt x="634" y="764"/>
                  </a:lnTo>
                  <a:lnTo>
                    <a:pt x="636" y="730"/>
                  </a:lnTo>
                  <a:lnTo>
                    <a:pt x="636" y="730"/>
                  </a:lnTo>
                  <a:lnTo>
                    <a:pt x="636" y="714"/>
                  </a:lnTo>
                  <a:lnTo>
                    <a:pt x="632" y="694"/>
                  </a:lnTo>
                  <a:lnTo>
                    <a:pt x="628" y="672"/>
                  </a:lnTo>
                  <a:lnTo>
                    <a:pt x="620" y="648"/>
                  </a:lnTo>
                  <a:lnTo>
                    <a:pt x="602" y="598"/>
                  </a:lnTo>
                  <a:lnTo>
                    <a:pt x="578" y="542"/>
                  </a:lnTo>
                  <a:lnTo>
                    <a:pt x="550" y="484"/>
                  </a:lnTo>
                  <a:lnTo>
                    <a:pt x="520" y="422"/>
                  </a:lnTo>
                  <a:lnTo>
                    <a:pt x="486" y="360"/>
                  </a:lnTo>
                  <a:lnTo>
                    <a:pt x="452" y="300"/>
                  </a:lnTo>
                  <a:lnTo>
                    <a:pt x="384" y="184"/>
                  </a:lnTo>
                  <a:lnTo>
                    <a:pt x="324" y="90"/>
                  </a:lnTo>
                  <a:lnTo>
                    <a:pt x="268" y="0"/>
                  </a:lnTo>
                  <a:lnTo>
                    <a:pt x="268" y="0"/>
                  </a:lnTo>
                  <a:close/>
                  <a:moveTo>
                    <a:pt x="450" y="846"/>
                  </a:moveTo>
                  <a:lnTo>
                    <a:pt x="450" y="846"/>
                  </a:lnTo>
                  <a:lnTo>
                    <a:pt x="436" y="844"/>
                  </a:lnTo>
                  <a:lnTo>
                    <a:pt x="424" y="842"/>
                  </a:lnTo>
                  <a:lnTo>
                    <a:pt x="410" y="840"/>
                  </a:lnTo>
                  <a:lnTo>
                    <a:pt x="398" y="836"/>
                  </a:lnTo>
                  <a:lnTo>
                    <a:pt x="388" y="830"/>
                  </a:lnTo>
                  <a:lnTo>
                    <a:pt x="376" y="824"/>
                  </a:lnTo>
                  <a:lnTo>
                    <a:pt x="366" y="816"/>
                  </a:lnTo>
                  <a:lnTo>
                    <a:pt x="358" y="808"/>
                  </a:lnTo>
                  <a:lnTo>
                    <a:pt x="348" y="798"/>
                  </a:lnTo>
                  <a:lnTo>
                    <a:pt x="342" y="788"/>
                  </a:lnTo>
                  <a:lnTo>
                    <a:pt x="334" y="778"/>
                  </a:lnTo>
                  <a:lnTo>
                    <a:pt x="328" y="766"/>
                  </a:lnTo>
                  <a:lnTo>
                    <a:pt x="324" y="754"/>
                  </a:lnTo>
                  <a:lnTo>
                    <a:pt x="322" y="742"/>
                  </a:lnTo>
                  <a:lnTo>
                    <a:pt x="320" y="728"/>
                  </a:lnTo>
                  <a:lnTo>
                    <a:pt x="318" y="714"/>
                  </a:lnTo>
                  <a:lnTo>
                    <a:pt x="318" y="714"/>
                  </a:lnTo>
                  <a:lnTo>
                    <a:pt x="320" y="700"/>
                  </a:lnTo>
                  <a:lnTo>
                    <a:pt x="324" y="682"/>
                  </a:lnTo>
                  <a:lnTo>
                    <a:pt x="330" y="660"/>
                  </a:lnTo>
                  <a:lnTo>
                    <a:pt x="340" y="638"/>
                  </a:lnTo>
                  <a:lnTo>
                    <a:pt x="360" y="588"/>
                  </a:lnTo>
                  <a:lnTo>
                    <a:pt x="384" y="538"/>
                  </a:lnTo>
                  <a:lnTo>
                    <a:pt x="430" y="450"/>
                  </a:lnTo>
                  <a:lnTo>
                    <a:pt x="450" y="414"/>
                  </a:lnTo>
                  <a:lnTo>
                    <a:pt x="450" y="414"/>
                  </a:lnTo>
                  <a:lnTo>
                    <a:pt x="470" y="450"/>
                  </a:lnTo>
                  <a:lnTo>
                    <a:pt x="516" y="538"/>
                  </a:lnTo>
                  <a:lnTo>
                    <a:pt x="540" y="588"/>
                  </a:lnTo>
                  <a:lnTo>
                    <a:pt x="560" y="638"/>
                  </a:lnTo>
                  <a:lnTo>
                    <a:pt x="568" y="660"/>
                  </a:lnTo>
                  <a:lnTo>
                    <a:pt x="574" y="682"/>
                  </a:lnTo>
                  <a:lnTo>
                    <a:pt x="580" y="700"/>
                  </a:lnTo>
                  <a:lnTo>
                    <a:pt x="580" y="714"/>
                  </a:lnTo>
                  <a:lnTo>
                    <a:pt x="580" y="714"/>
                  </a:lnTo>
                  <a:lnTo>
                    <a:pt x="580" y="728"/>
                  </a:lnTo>
                  <a:lnTo>
                    <a:pt x="578" y="742"/>
                  </a:lnTo>
                  <a:lnTo>
                    <a:pt x="574" y="754"/>
                  </a:lnTo>
                  <a:lnTo>
                    <a:pt x="570" y="766"/>
                  </a:lnTo>
                  <a:lnTo>
                    <a:pt x="564" y="778"/>
                  </a:lnTo>
                  <a:lnTo>
                    <a:pt x="558" y="788"/>
                  </a:lnTo>
                  <a:lnTo>
                    <a:pt x="550" y="798"/>
                  </a:lnTo>
                  <a:lnTo>
                    <a:pt x="542" y="808"/>
                  </a:lnTo>
                  <a:lnTo>
                    <a:pt x="532" y="816"/>
                  </a:lnTo>
                  <a:lnTo>
                    <a:pt x="522" y="824"/>
                  </a:lnTo>
                  <a:lnTo>
                    <a:pt x="512" y="830"/>
                  </a:lnTo>
                  <a:lnTo>
                    <a:pt x="500" y="836"/>
                  </a:lnTo>
                  <a:lnTo>
                    <a:pt x="488" y="840"/>
                  </a:lnTo>
                  <a:lnTo>
                    <a:pt x="476" y="842"/>
                  </a:lnTo>
                  <a:lnTo>
                    <a:pt x="462" y="844"/>
                  </a:lnTo>
                  <a:lnTo>
                    <a:pt x="450" y="846"/>
                  </a:lnTo>
                  <a:lnTo>
                    <a:pt x="450" y="8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ru-RU" sz="1350">
                <a:solidFill>
                  <a:srgbClr val="414142"/>
                </a:solidFill>
              </a:endParaRPr>
            </a:p>
          </p:txBody>
        </p:sp>
      </p:grpSp>
      <p:graphicFrame>
        <p:nvGraphicFramePr>
          <p:cNvPr id="85" name="Таблица 84"/>
          <p:cNvGraphicFramePr>
            <a:graphicFrameLocks noGrp="1"/>
          </p:cNvGraphicFramePr>
          <p:nvPr>
            <p:extLst>
              <p:ext uri="{D42A27DB-BD31-4B8C-83A1-F6EECF244321}">
                <p14:modId xmlns:p14="http://schemas.microsoft.com/office/powerpoint/2010/main" val="2605476598"/>
              </p:ext>
            </p:extLst>
          </p:nvPr>
        </p:nvGraphicFramePr>
        <p:xfrm>
          <a:off x="561555" y="3738979"/>
          <a:ext cx="3777324" cy="2503170"/>
        </p:xfrm>
        <a:graphic>
          <a:graphicData uri="http://schemas.openxmlformats.org/drawingml/2006/table">
            <a:tbl>
              <a:tblPr firstRow="1" bandRow="1">
                <a:tableStyleId>{68D230F3-CF80-4859-8CE7-A43EE81993B5}</a:tableStyleId>
              </a:tblPr>
              <a:tblGrid>
                <a:gridCol w="1642699">
                  <a:extLst>
                    <a:ext uri="{9D8B030D-6E8A-4147-A177-3AD203B41FA5}">
                      <a16:colId xmlns:a16="http://schemas.microsoft.com/office/drawing/2014/main" xmlns="" val="20000"/>
                    </a:ext>
                  </a:extLst>
                </a:gridCol>
                <a:gridCol w="2134625">
                  <a:extLst>
                    <a:ext uri="{9D8B030D-6E8A-4147-A177-3AD203B41FA5}">
                      <a16:colId xmlns:a16="http://schemas.microsoft.com/office/drawing/2014/main" xmlns="" val="20001"/>
                    </a:ext>
                  </a:extLst>
                </a:gridCol>
              </a:tblGrid>
              <a:tr h="308610">
                <a:tc gridSpan="2">
                  <a:txBody>
                    <a:bodyPr/>
                    <a:lstStyle/>
                    <a:p>
                      <a:pPr marL="0" algn="l" defTabSz="914400" rtl="0" eaLnBrk="1" latinLnBrk="0" hangingPunct="1">
                        <a:lnSpc>
                          <a:spcPct val="100000"/>
                        </a:lnSpc>
                        <a:spcAft>
                          <a:spcPts val="0"/>
                        </a:spcAft>
                      </a:pPr>
                      <a:r>
                        <a:rPr lang="en-US" sz="1400" kern="1200" dirty="0" smtClean="0">
                          <a:solidFill>
                            <a:schemeClr val="bg1"/>
                          </a:solidFill>
                        </a:rPr>
                        <a:t>TECHNICAL PARAMETERS</a:t>
                      </a:r>
                      <a:endParaRPr lang="ru-RU" sz="1400" b="1" kern="1200" dirty="0">
                        <a:solidFill>
                          <a:schemeClr val="bg1"/>
                        </a:solidFill>
                        <a:latin typeface="Arial" panose="020B0604020202020204" pitchFamily="34" charset="0"/>
                        <a:ea typeface="+mn-ea"/>
                        <a:cs typeface="+mn-cs"/>
                      </a:endParaRPr>
                    </a:p>
                  </a:txBody>
                  <a:tcPr marL="51435" marR="51435" marT="0" marB="0" anchor="ctr"/>
                </a:tc>
                <a:tc hMerge="1">
                  <a:txBody>
                    <a:bodyPr/>
                    <a:lstStyle/>
                    <a:p>
                      <a:pPr algn="ctr">
                        <a:lnSpc>
                          <a:spcPct val="100000"/>
                        </a:lnSpc>
                        <a:spcAft>
                          <a:spcPts val="0"/>
                        </a:spcAft>
                      </a:pPr>
                      <a:endParaRPr lang="ru-RU" sz="800" kern="1200" dirty="0">
                        <a:solidFill>
                          <a:schemeClr val="tx1"/>
                        </a:solidFill>
                        <a:latin typeface="+mn-lt"/>
                        <a:ea typeface="+mn-ea"/>
                        <a:cs typeface="+mn-cs"/>
                      </a:endParaRPr>
                    </a:p>
                  </a:txBody>
                  <a:tcPr marL="51435" marR="51435" marT="0" marB="0" anchor="ctr"/>
                </a:tc>
                <a:extLst>
                  <a:ext uri="{0D108BD9-81ED-4DB2-BD59-A6C34878D82A}">
                    <a16:rowId xmlns:a16="http://schemas.microsoft.com/office/drawing/2014/main" xmlns="" val="10001"/>
                  </a:ext>
                </a:extLst>
              </a:tr>
              <a:tr h="308610">
                <a:tc>
                  <a:txBody>
                    <a:bodyPr/>
                    <a:lstStyle/>
                    <a:p>
                      <a:pPr marL="0" indent="0" algn="l">
                        <a:lnSpc>
                          <a:spcPct val="100000"/>
                        </a:lnSpc>
                        <a:spcAft>
                          <a:spcPts val="0"/>
                        </a:spcAft>
                      </a:pPr>
                      <a:r>
                        <a:rPr lang="en-US" sz="1400" kern="1200" dirty="0" smtClean="0">
                          <a:solidFill>
                            <a:schemeClr val="bg1"/>
                          </a:solidFill>
                        </a:rPr>
                        <a:t>Electric capacity</a:t>
                      </a:r>
                      <a:endParaRPr lang="ru-RU" sz="1400" b="1" kern="1200" dirty="0">
                        <a:solidFill>
                          <a:schemeClr val="bg1"/>
                        </a:solidFill>
                        <a:latin typeface="Arial" panose="020B0604020202020204" pitchFamily="34" charset="0"/>
                        <a:ea typeface="+mn-ea"/>
                        <a:cs typeface="+mn-cs"/>
                      </a:endParaRPr>
                    </a:p>
                  </a:txBody>
                  <a:tcPr marL="38576" marR="38576" marT="0" marB="0" anchor="ctr"/>
                </a:tc>
                <a:tc>
                  <a:txBody>
                    <a:bodyPr/>
                    <a:lstStyle/>
                    <a:p>
                      <a:pPr algn="l">
                        <a:lnSpc>
                          <a:spcPct val="100000"/>
                        </a:lnSpc>
                        <a:spcAft>
                          <a:spcPts val="0"/>
                        </a:spcAft>
                      </a:pPr>
                      <a:r>
                        <a:rPr lang="en-US" sz="1400" kern="1200" dirty="0" smtClean="0">
                          <a:solidFill>
                            <a:schemeClr val="bg1"/>
                          </a:solidFill>
                        </a:rPr>
                        <a:t>10</a:t>
                      </a:r>
                      <a:r>
                        <a:rPr lang="ru-RU" sz="1400" kern="1200" dirty="0" smtClean="0">
                          <a:solidFill>
                            <a:schemeClr val="bg1"/>
                          </a:solidFill>
                        </a:rPr>
                        <a:t>0</a:t>
                      </a:r>
                      <a:r>
                        <a:rPr lang="en-US" sz="1400" kern="1200" dirty="0">
                          <a:solidFill>
                            <a:schemeClr val="bg1"/>
                          </a:solidFill>
                        </a:rPr>
                        <a:t> </a:t>
                      </a:r>
                      <a:r>
                        <a:rPr lang="en-US" sz="1400" kern="1200" dirty="0" smtClean="0">
                          <a:solidFill>
                            <a:schemeClr val="bg1"/>
                          </a:solidFill>
                        </a:rPr>
                        <a:t>MW</a:t>
                      </a:r>
                      <a:endParaRPr lang="ru-RU" sz="1400" b="1" kern="1200" dirty="0">
                        <a:solidFill>
                          <a:schemeClr val="bg1"/>
                        </a:solidFill>
                        <a:latin typeface="Arial" panose="020B0604020202020204" pitchFamily="34" charset="0"/>
                        <a:ea typeface="+mn-ea"/>
                        <a:cs typeface="+mn-cs"/>
                      </a:endParaRPr>
                    </a:p>
                  </a:txBody>
                  <a:tcPr marL="38576" marR="38576" marT="0" marB="0" anchor="ctr"/>
                </a:tc>
                <a:extLst>
                  <a:ext uri="{0D108BD9-81ED-4DB2-BD59-A6C34878D82A}">
                    <a16:rowId xmlns:a16="http://schemas.microsoft.com/office/drawing/2014/main" xmlns="" val="10002"/>
                  </a:ext>
                </a:extLst>
              </a:tr>
              <a:tr h="308610">
                <a:tc>
                  <a:txBody>
                    <a:bodyPr/>
                    <a:lstStyle/>
                    <a:p>
                      <a:pPr marL="0" indent="0" algn="l">
                        <a:lnSpc>
                          <a:spcPct val="100000"/>
                        </a:lnSpc>
                        <a:spcAft>
                          <a:spcPts val="0"/>
                        </a:spcAft>
                      </a:pPr>
                      <a:r>
                        <a:rPr lang="en-US" sz="1400" kern="1200" dirty="0" smtClean="0">
                          <a:solidFill>
                            <a:schemeClr val="bg1"/>
                          </a:solidFill>
                        </a:rPr>
                        <a:t>Refueling cycle</a:t>
                      </a:r>
                      <a:endParaRPr lang="en-US" sz="1400" b="1" kern="1200" dirty="0" smtClean="0">
                        <a:solidFill>
                          <a:schemeClr val="bg1"/>
                        </a:solidFill>
                      </a:endParaRPr>
                    </a:p>
                  </a:txBody>
                  <a:tcPr marL="38576" marR="38576" marT="0" marB="0" anchor="ctr"/>
                </a:tc>
                <a:tc>
                  <a:txBody>
                    <a:bodyPr/>
                    <a:lstStyle/>
                    <a:p>
                      <a:pPr algn="l">
                        <a:lnSpc>
                          <a:spcPct val="100000"/>
                        </a:lnSpc>
                        <a:spcAft>
                          <a:spcPts val="0"/>
                        </a:spcAft>
                      </a:pPr>
                      <a:r>
                        <a:rPr lang="en-US" sz="1400" kern="1200" baseline="0" dirty="0" smtClean="0">
                          <a:solidFill>
                            <a:schemeClr val="bg1"/>
                          </a:solidFill>
                        </a:rPr>
                        <a:t>up to 10</a:t>
                      </a:r>
                      <a:r>
                        <a:rPr lang="en-US" sz="1400" kern="1200" dirty="0" smtClean="0">
                          <a:solidFill>
                            <a:schemeClr val="bg1"/>
                          </a:solidFill>
                        </a:rPr>
                        <a:t> years</a:t>
                      </a:r>
                      <a:endParaRPr lang="ru-RU" sz="1400" b="1" kern="1200" dirty="0">
                        <a:solidFill>
                          <a:schemeClr val="bg1"/>
                        </a:solidFill>
                        <a:latin typeface="Arial" panose="020B0604020202020204" pitchFamily="34" charset="0"/>
                        <a:ea typeface="+mn-ea"/>
                        <a:cs typeface="+mn-cs"/>
                      </a:endParaRPr>
                    </a:p>
                  </a:txBody>
                  <a:tcPr marL="38576" marR="38576" marT="0" marB="0" anchor="ctr"/>
                </a:tc>
                <a:extLst>
                  <a:ext uri="{0D108BD9-81ED-4DB2-BD59-A6C34878D82A}">
                    <a16:rowId xmlns:a16="http://schemas.microsoft.com/office/drawing/2014/main" xmlns="" val="10003"/>
                  </a:ext>
                </a:extLst>
              </a:tr>
              <a:tr h="308610">
                <a:tc>
                  <a:txBody>
                    <a:bodyPr/>
                    <a:lstStyle/>
                    <a:p>
                      <a:pPr marL="0" indent="0" algn="l">
                        <a:lnSpc>
                          <a:spcPct val="100000"/>
                        </a:lnSpc>
                        <a:spcAft>
                          <a:spcPts val="0"/>
                        </a:spcAft>
                      </a:pPr>
                      <a:r>
                        <a:rPr lang="en-US" sz="1400" kern="1200" dirty="0" smtClean="0">
                          <a:solidFill>
                            <a:schemeClr val="bg1"/>
                          </a:solidFill>
                        </a:rPr>
                        <a:t>Design life</a:t>
                      </a:r>
                      <a:endParaRPr lang="ru-RU" sz="1400" b="1" kern="1200" dirty="0">
                        <a:solidFill>
                          <a:schemeClr val="bg1"/>
                        </a:solidFill>
                        <a:latin typeface="+mn-lt"/>
                        <a:ea typeface="+mn-ea"/>
                        <a:cs typeface="+mn-cs"/>
                      </a:endParaRPr>
                    </a:p>
                  </a:txBody>
                  <a:tcPr marL="38576" marR="38576" marT="0" marB="0" anchor="ctr"/>
                </a:tc>
                <a:tc>
                  <a:txBody>
                    <a:bodyPr/>
                    <a:lstStyle/>
                    <a:p>
                      <a:pPr algn="l">
                        <a:lnSpc>
                          <a:spcPct val="100000"/>
                        </a:lnSpc>
                        <a:spcAft>
                          <a:spcPts val="0"/>
                        </a:spcAft>
                      </a:pPr>
                      <a:r>
                        <a:rPr lang="en-US" sz="1400" kern="1200" dirty="0" smtClean="0">
                          <a:solidFill>
                            <a:schemeClr val="bg1"/>
                          </a:solidFill>
                        </a:rPr>
                        <a:t>60 </a:t>
                      </a:r>
                      <a:r>
                        <a:rPr lang="en-US" sz="1400" kern="1200" dirty="0">
                          <a:solidFill>
                            <a:schemeClr val="bg1"/>
                          </a:solidFill>
                        </a:rPr>
                        <a:t>years</a:t>
                      </a:r>
                      <a:endParaRPr lang="ru-RU" sz="1400" b="1" kern="1200" dirty="0">
                        <a:solidFill>
                          <a:schemeClr val="bg1"/>
                        </a:solidFill>
                        <a:latin typeface="Arial" panose="020B0604020202020204" pitchFamily="34" charset="0"/>
                        <a:ea typeface="+mn-ea"/>
                        <a:cs typeface="+mn-cs"/>
                      </a:endParaRPr>
                    </a:p>
                  </a:txBody>
                  <a:tcPr marL="38576" marR="38576" marT="0" marB="0" anchor="ctr"/>
                </a:tc>
                <a:extLst>
                  <a:ext uri="{0D108BD9-81ED-4DB2-BD59-A6C34878D82A}">
                    <a16:rowId xmlns:a16="http://schemas.microsoft.com/office/drawing/2014/main" xmlns="" val="10005"/>
                  </a:ext>
                </a:extLst>
              </a:tr>
              <a:tr h="308610">
                <a:tc>
                  <a:txBody>
                    <a:bodyPr/>
                    <a:lstStyle/>
                    <a:p>
                      <a:pPr marL="0" indent="0" algn="l">
                        <a:lnSpc>
                          <a:spcPct val="150000"/>
                        </a:lnSpc>
                        <a:spcAft>
                          <a:spcPts val="0"/>
                        </a:spcAft>
                      </a:pPr>
                      <a:r>
                        <a:rPr lang="en-US" sz="1400" kern="1200" dirty="0" smtClean="0">
                          <a:solidFill>
                            <a:schemeClr val="bg1"/>
                          </a:solidFill>
                        </a:rPr>
                        <a:t>Displacement</a:t>
                      </a:r>
                      <a:endParaRPr lang="ru-RU" sz="1400" b="1" kern="1200" dirty="0">
                        <a:solidFill>
                          <a:schemeClr val="bg1"/>
                        </a:solidFill>
                        <a:latin typeface="Arial" panose="020B0604020202020204" pitchFamily="34" charset="0"/>
                        <a:ea typeface="+mn-ea"/>
                        <a:cs typeface="+mn-cs"/>
                      </a:endParaRPr>
                    </a:p>
                  </a:txBody>
                  <a:tcPr marL="38576" marR="38576" marT="0" marB="0" anchor="ctr"/>
                </a:tc>
                <a:tc>
                  <a:txBody>
                    <a:bodyPr/>
                    <a:lstStyle/>
                    <a:p>
                      <a:pPr algn="l">
                        <a:lnSpc>
                          <a:spcPct val="100000"/>
                        </a:lnSpc>
                        <a:spcAft>
                          <a:spcPts val="0"/>
                        </a:spcAft>
                      </a:pPr>
                      <a:r>
                        <a:rPr lang="en-US" sz="1400" kern="1200" dirty="0" smtClean="0">
                          <a:solidFill>
                            <a:schemeClr val="bg1"/>
                          </a:solidFill>
                        </a:rPr>
                        <a:t>12</a:t>
                      </a:r>
                      <a:r>
                        <a:rPr lang="en-US" sz="1400" kern="1200" baseline="0" dirty="0" smtClean="0">
                          <a:solidFill>
                            <a:schemeClr val="bg1"/>
                          </a:solidFill>
                        </a:rPr>
                        <a:t> </a:t>
                      </a:r>
                      <a:r>
                        <a:rPr lang="en-US" sz="1400" kern="1200" dirty="0" smtClean="0">
                          <a:solidFill>
                            <a:schemeClr val="bg1"/>
                          </a:solidFill>
                        </a:rPr>
                        <a:t>000 tons</a:t>
                      </a:r>
                      <a:endParaRPr lang="ru-RU" sz="1400" b="1" kern="1200" dirty="0">
                        <a:solidFill>
                          <a:schemeClr val="bg1"/>
                        </a:solidFill>
                        <a:latin typeface="Arial" panose="020B0604020202020204" pitchFamily="34" charset="0"/>
                        <a:ea typeface="+mn-ea"/>
                        <a:cs typeface="+mn-cs"/>
                      </a:endParaRPr>
                    </a:p>
                  </a:txBody>
                  <a:tcPr marL="38576" marR="38576" marT="0" marB="0" anchor="ctr"/>
                </a:tc>
                <a:extLst>
                  <a:ext uri="{0D108BD9-81ED-4DB2-BD59-A6C34878D82A}">
                    <a16:rowId xmlns:a16="http://schemas.microsoft.com/office/drawing/2014/main" xmlns="" val="10007"/>
                  </a:ext>
                </a:extLst>
              </a:tr>
              <a:tr h="308610">
                <a:tc>
                  <a:txBody>
                    <a:bodyPr/>
                    <a:lstStyle/>
                    <a:p>
                      <a:pPr marL="0" indent="0" algn="l"/>
                      <a:r>
                        <a:rPr lang="en-US" sz="1400" kern="1200" dirty="0" smtClean="0">
                          <a:solidFill>
                            <a:schemeClr val="bg1"/>
                          </a:solidFill>
                        </a:rPr>
                        <a:t>Length</a:t>
                      </a:r>
                      <a:endParaRPr lang="ru-RU" sz="1400" b="1" kern="1200" dirty="0">
                        <a:solidFill>
                          <a:schemeClr val="bg1"/>
                        </a:solidFill>
                        <a:latin typeface="+mn-lt"/>
                        <a:ea typeface="+mn-ea"/>
                        <a:cs typeface="+mn-cs"/>
                      </a:endParaRPr>
                    </a:p>
                  </a:txBody>
                  <a:tcPr marL="38576" marR="38576" marT="0" marB="0" anchor="ctr"/>
                </a:tc>
                <a:tc>
                  <a:txBody>
                    <a:bodyPr/>
                    <a:lstStyle/>
                    <a:p>
                      <a:pPr marL="0" algn="l" defTabSz="886491" rtl="0" eaLnBrk="1" latinLnBrk="0" hangingPunct="1">
                        <a:lnSpc>
                          <a:spcPct val="100000"/>
                        </a:lnSpc>
                        <a:spcAft>
                          <a:spcPts val="0"/>
                        </a:spcAft>
                      </a:pPr>
                      <a:r>
                        <a:rPr lang="en-US" sz="1400" kern="1200" dirty="0" smtClean="0">
                          <a:solidFill>
                            <a:schemeClr val="bg1"/>
                          </a:solidFill>
                        </a:rPr>
                        <a:t>112 m</a:t>
                      </a:r>
                      <a:endParaRPr lang="ru-RU" sz="1400" kern="1200" dirty="0">
                        <a:solidFill>
                          <a:schemeClr val="bg1"/>
                        </a:solidFill>
                        <a:latin typeface="+mn-lt"/>
                        <a:ea typeface="+mn-ea"/>
                        <a:cs typeface="+mn-cs"/>
                      </a:endParaRPr>
                    </a:p>
                  </a:txBody>
                  <a:tcPr marL="38576" marR="38576" marT="0" marB="0" anchor="ctr"/>
                </a:tc>
                <a:extLst>
                  <a:ext uri="{0D108BD9-81ED-4DB2-BD59-A6C34878D82A}">
                    <a16:rowId xmlns:a16="http://schemas.microsoft.com/office/drawing/2014/main" xmlns="" val="10009"/>
                  </a:ext>
                </a:extLst>
              </a:tr>
              <a:tr h="308610">
                <a:tc>
                  <a:txBody>
                    <a:bodyPr/>
                    <a:lstStyle/>
                    <a:p>
                      <a:pPr marL="0" indent="0" algn="l">
                        <a:lnSpc>
                          <a:spcPct val="150000"/>
                        </a:lnSpc>
                        <a:spcAft>
                          <a:spcPts val="0"/>
                        </a:spcAft>
                      </a:pPr>
                      <a:r>
                        <a:rPr lang="en-US" sz="1400" kern="1200" dirty="0" smtClean="0">
                          <a:solidFill>
                            <a:schemeClr val="bg1"/>
                          </a:solidFill>
                        </a:rPr>
                        <a:t>Beam</a:t>
                      </a:r>
                      <a:endParaRPr lang="ru-RU" sz="1400" b="1" kern="1200" dirty="0">
                        <a:solidFill>
                          <a:schemeClr val="bg1"/>
                        </a:solidFill>
                        <a:latin typeface="Arial" panose="020B0604020202020204" pitchFamily="34" charset="0"/>
                        <a:ea typeface="+mn-ea"/>
                        <a:cs typeface="+mn-cs"/>
                      </a:endParaRPr>
                    </a:p>
                  </a:txBody>
                  <a:tcPr marL="38576" marR="38576" marT="0" marB="0" anchor="ctr"/>
                </a:tc>
                <a:tc>
                  <a:txBody>
                    <a:bodyPr/>
                    <a:lstStyle/>
                    <a:p>
                      <a:pPr algn="l">
                        <a:lnSpc>
                          <a:spcPct val="100000"/>
                        </a:lnSpc>
                        <a:spcAft>
                          <a:spcPts val="0"/>
                        </a:spcAft>
                      </a:pPr>
                      <a:r>
                        <a:rPr lang="en-US" sz="1400" kern="1200" dirty="0" smtClean="0">
                          <a:solidFill>
                            <a:schemeClr val="bg1"/>
                          </a:solidFill>
                        </a:rPr>
                        <a:t>25 m</a:t>
                      </a:r>
                      <a:endParaRPr lang="ru-RU" sz="1400" b="1" kern="1200" dirty="0">
                        <a:solidFill>
                          <a:schemeClr val="bg1"/>
                        </a:solidFill>
                        <a:latin typeface="Arial" panose="020B0604020202020204" pitchFamily="34" charset="0"/>
                        <a:ea typeface="+mn-ea"/>
                        <a:cs typeface="+mn-cs"/>
                      </a:endParaRPr>
                    </a:p>
                  </a:txBody>
                  <a:tcPr marL="38576" marR="38576" marT="0" marB="0" anchor="ctr"/>
                </a:tc>
                <a:extLst>
                  <a:ext uri="{0D108BD9-81ED-4DB2-BD59-A6C34878D82A}">
                    <a16:rowId xmlns:a16="http://schemas.microsoft.com/office/drawing/2014/main" xmlns="" val="10010"/>
                  </a:ext>
                </a:extLst>
              </a:tr>
              <a:tr h="308610">
                <a:tc>
                  <a:txBody>
                    <a:bodyPr/>
                    <a:lstStyle/>
                    <a:p>
                      <a:pPr marL="0" indent="0" algn="l">
                        <a:lnSpc>
                          <a:spcPct val="150000"/>
                        </a:lnSpc>
                        <a:spcAft>
                          <a:spcPts val="0"/>
                        </a:spcAft>
                      </a:pPr>
                      <a:r>
                        <a:rPr lang="en-US" sz="1400" kern="1200" dirty="0" smtClean="0">
                          <a:solidFill>
                            <a:schemeClr val="bg1"/>
                          </a:solidFill>
                        </a:rPr>
                        <a:t>Draught</a:t>
                      </a:r>
                      <a:endParaRPr lang="ru-RU" sz="1400" b="1" kern="1200" dirty="0">
                        <a:solidFill>
                          <a:schemeClr val="bg1"/>
                        </a:solidFill>
                        <a:latin typeface="Arial" panose="020B0604020202020204" pitchFamily="34" charset="0"/>
                        <a:ea typeface="+mn-ea"/>
                        <a:cs typeface="+mn-cs"/>
                      </a:endParaRPr>
                    </a:p>
                  </a:txBody>
                  <a:tcPr marL="38576" marR="38576" marT="0" marB="0" anchor="ctr"/>
                </a:tc>
                <a:tc>
                  <a:txBody>
                    <a:bodyPr/>
                    <a:lstStyle/>
                    <a:p>
                      <a:pPr algn="l">
                        <a:lnSpc>
                          <a:spcPct val="100000"/>
                        </a:lnSpc>
                        <a:spcAft>
                          <a:spcPts val="0"/>
                        </a:spcAft>
                      </a:pPr>
                      <a:r>
                        <a:rPr lang="en-US" sz="1400" kern="1200" dirty="0" smtClean="0">
                          <a:solidFill>
                            <a:schemeClr val="bg1"/>
                          </a:solidFill>
                        </a:rPr>
                        <a:t>4.5 m</a:t>
                      </a:r>
                      <a:endParaRPr lang="ru-RU" sz="1400" kern="1200" dirty="0">
                        <a:solidFill>
                          <a:schemeClr val="bg1"/>
                        </a:solidFill>
                        <a:latin typeface="+mn-lt"/>
                        <a:ea typeface="+mn-ea"/>
                        <a:cs typeface="+mn-cs"/>
                      </a:endParaRPr>
                    </a:p>
                  </a:txBody>
                  <a:tcPr marL="38576" marR="38576" marT="0" marB="0" anchor="ctr"/>
                </a:tc>
                <a:extLst>
                  <a:ext uri="{0D108BD9-81ED-4DB2-BD59-A6C34878D82A}">
                    <a16:rowId xmlns:a16="http://schemas.microsoft.com/office/drawing/2014/main" xmlns="" val="4118652653"/>
                  </a:ext>
                </a:extLst>
              </a:tr>
            </a:tbl>
          </a:graphicData>
        </a:graphic>
      </p:graphicFrame>
      <p:pic>
        <p:nvPicPr>
          <p:cNvPr id="86" name="Picture 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8164">
            <a:off x="3978353" y="2990707"/>
            <a:ext cx="1994420" cy="303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Прямоугольник 86"/>
          <p:cNvSpPr/>
          <p:nvPr/>
        </p:nvSpPr>
        <p:spPr>
          <a:xfrm>
            <a:off x="5614871" y="3800212"/>
            <a:ext cx="2512226" cy="574773"/>
          </a:xfrm>
          <a:prstGeom prst="rect">
            <a:avLst/>
          </a:prstGeom>
        </p:spPr>
        <p:txBody>
          <a:bodyPr wrap="none">
            <a:spAutoFit/>
          </a:bodyPr>
          <a:lstStyle/>
          <a:p>
            <a:pPr algn="ctr" eaLnBrk="0" fontAlgn="base" hangingPunct="0">
              <a:lnSpc>
                <a:spcPct val="95000"/>
              </a:lnSpc>
              <a:spcBef>
                <a:spcPct val="0"/>
              </a:spcBef>
              <a:spcAft>
                <a:spcPct val="0"/>
              </a:spcAft>
              <a:buClr>
                <a:srgbClr val="FFFFFF"/>
              </a:buClr>
              <a:defRPr/>
            </a:pPr>
            <a:r>
              <a:rPr lang="en-US" sz="1350" kern="0" dirty="0">
                <a:solidFill>
                  <a:srgbClr val="003274"/>
                </a:solidFill>
              </a:rPr>
              <a:t>by </a:t>
            </a:r>
            <a:r>
              <a:rPr lang="ru-RU" sz="3300" kern="0" dirty="0">
                <a:solidFill>
                  <a:srgbClr val="003274"/>
                </a:solidFill>
              </a:rPr>
              <a:t>28</a:t>
            </a:r>
            <a:r>
              <a:rPr lang="ru-RU" sz="1350" b="1" kern="0" dirty="0">
                <a:solidFill>
                  <a:srgbClr val="003274"/>
                </a:solidFill>
              </a:rPr>
              <a:t> </a:t>
            </a:r>
            <a:r>
              <a:rPr lang="en-US" sz="1350" b="1" kern="0" dirty="0">
                <a:solidFill>
                  <a:srgbClr val="003274"/>
                </a:solidFill>
              </a:rPr>
              <a:t>m</a:t>
            </a:r>
            <a:r>
              <a:rPr lang="ru-RU" sz="1350" b="1" kern="0" dirty="0">
                <a:solidFill>
                  <a:srgbClr val="003274"/>
                </a:solidFill>
              </a:rPr>
              <a:t> </a:t>
            </a:r>
            <a:r>
              <a:rPr lang="ru-RU" sz="1350" kern="0" dirty="0">
                <a:solidFill>
                  <a:srgbClr val="003274"/>
                </a:solidFill>
              </a:rPr>
              <a:t>– </a:t>
            </a:r>
            <a:r>
              <a:rPr lang="en-US" sz="1350" kern="0" dirty="0">
                <a:solidFill>
                  <a:srgbClr val="003274"/>
                </a:solidFill>
              </a:rPr>
              <a:t>length reduction</a:t>
            </a:r>
            <a:endParaRPr lang="ru-RU" sz="1350" kern="0" dirty="0">
              <a:solidFill>
                <a:srgbClr val="003274"/>
              </a:solidFill>
            </a:endParaRPr>
          </a:p>
        </p:txBody>
      </p:sp>
      <p:sp>
        <p:nvSpPr>
          <p:cNvPr id="88" name="Прямоугольник 87"/>
          <p:cNvSpPr/>
          <p:nvPr/>
        </p:nvSpPr>
        <p:spPr>
          <a:xfrm>
            <a:off x="5614871" y="4265239"/>
            <a:ext cx="2238113" cy="574773"/>
          </a:xfrm>
          <a:prstGeom prst="rect">
            <a:avLst/>
          </a:prstGeom>
        </p:spPr>
        <p:txBody>
          <a:bodyPr wrap="none">
            <a:spAutoFit/>
          </a:bodyPr>
          <a:lstStyle/>
          <a:p>
            <a:pPr algn="ctr" eaLnBrk="0" fontAlgn="base" hangingPunct="0">
              <a:lnSpc>
                <a:spcPct val="95000"/>
              </a:lnSpc>
              <a:spcBef>
                <a:spcPct val="0"/>
              </a:spcBef>
              <a:spcAft>
                <a:spcPct val="0"/>
              </a:spcAft>
              <a:buClr>
                <a:srgbClr val="FFFFFF"/>
              </a:buClr>
              <a:defRPr/>
            </a:pPr>
            <a:r>
              <a:rPr lang="en-US" sz="1350" kern="0" dirty="0">
                <a:solidFill>
                  <a:srgbClr val="003274"/>
                </a:solidFill>
              </a:rPr>
              <a:t>by </a:t>
            </a:r>
            <a:r>
              <a:rPr lang="ru-RU" sz="3300" kern="0" dirty="0">
                <a:solidFill>
                  <a:srgbClr val="003274"/>
                </a:solidFill>
              </a:rPr>
              <a:t>5</a:t>
            </a:r>
            <a:r>
              <a:rPr lang="ru-RU" sz="1350" b="1" kern="0" dirty="0">
                <a:solidFill>
                  <a:srgbClr val="003274"/>
                </a:solidFill>
              </a:rPr>
              <a:t> </a:t>
            </a:r>
            <a:r>
              <a:rPr lang="en-US" sz="1350" b="1" kern="0" dirty="0">
                <a:solidFill>
                  <a:srgbClr val="003274"/>
                </a:solidFill>
              </a:rPr>
              <a:t>m</a:t>
            </a:r>
            <a:r>
              <a:rPr lang="ru-RU" sz="1350" b="1" kern="0" dirty="0">
                <a:solidFill>
                  <a:srgbClr val="003274"/>
                </a:solidFill>
              </a:rPr>
              <a:t> </a:t>
            </a:r>
            <a:r>
              <a:rPr lang="ru-RU" sz="1350" kern="0" dirty="0">
                <a:solidFill>
                  <a:srgbClr val="003274"/>
                </a:solidFill>
              </a:rPr>
              <a:t>– </a:t>
            </a:r>
            <a:r>
              <a:rPr lang="en-US" sz="1350" kern="0" dirty="0">
                <a:solidFill>
                  <a:srgbClr val="003274"/>
                </a:solidFill>
              </a:rPr>
              <a:t>beam reduction</a:t>
            </a:r>
            <a:endParaRPr lang="ru-RU" sz="1350" kern="0" dirty="0">
              <a:solidFill>
                <a:srgbClr val="003274"/>
              </a:solidFill>
            </a:endParaRPr>
          </a:p>
        </p:txBody>
      </p:sp>
      <p:sp>
        <p:nvSpPr>
          <p:cNvPr id="89" name="Прямоугольник 88"/>
          <p:cNvSpPr/>
          <p:nvPr/>
        </p:nvSpPr>
        <p:spPr>
          <a:xfrm>
            <a:off x="5616000" y="3374769"/>
            <a:ext cx="3552576" cy="574773"/>
          </a:xfrm>
          <a:prstGeom prst="rect">
            <a:avLst/>
          </a:prstGeom>
        </p:spPr>
        <p:txBody>
          <a:bodyPr wrap="none">
            <a:spAutoFit/>
          </a:bodyPr>
          <a:lstStyle/>
          <a:p>
            <a:pPr algn="ctr" eaLnBrk="0" fontAlgn="base" hangingPunct="0">
              <a:lnSpc>
                <a:spcPct val="95000"/>
              </a:lnSpc>
              <a:spcBef>
                <a:spcPct val="0"/>
              </a:spcBef>
              <a:spcAft>
                <a:spcPct val="0"/>
              </a:spcAft>
              <a:buClr>
                <a:srgbClr val="FFFFFF"/>
              </a:buClr>
              <a:defRPr/>
            </a:pPr>
            <a:r>
              <a:rPr lang="en-US" sz="1350" kern="0" dirty="0">
                <a:solidFill>
                  <a:srgbClr val="003274"/>
                </a:solidFill>
              </a:rPr>
              <a:t>by</a:t>
            </a:r>
            <a:r>
              <a:rPr lang="ru-RU" sz="1350" kern="0" dirty="0">
                <a:solidFill>
                  <a:srgbClr val="003274"/>
                </a:solidFill>
              </a:rPr>
              <a:t> </a:t>
            </a:r>
            <a:r>
              <a:rPr lang="ru-RU" sz="3300" kern="0" dirty="0" smtClean="0">
                <a:solidFill>
                  <a:srgbClr val="003274"/>
                </a:solidFill>
              </a:rPr>
              <a:t>9 000</a:t>
            </a:r>
            <a:r>
              <a:rPr lang="ru-RU" sz="1350" b="1" kern="0" dirty="0" smtClean="0">
                <a:solidFill>
                  <a:srgbClr val="003274"/>
                </a:solidFill>
              </a:rPr>
              <a:t> </a:t>
            </a:r>
            <a:r>
              <a:rPr lang="en-US" sz="1350" b="1" kern="0" dirty="0">
                <a:solidFill>
                  <a:srgbClr val="003274"/>
                </a:solidFill>
              </a:rPr>
              <a:t>t</a:t>
            </a:r>
            <a:r>
              <a:rPr lang="ru-RU" sz="1350" b="1" kern="0" dirty="0">
                <a:solidFill>
                  <a:srgbClr val="003274"/>
                </a:solidFill>
              </a:rPr>
              <a:t> </a:t>
            </a:r>
            <a:r>
              <a:rPr lang="ru-RU" sz="1350" kern="0" dirty="0">
                <a:solidFill>
                  <a:srgbClr val="003274"/>
                </a:solidFill>
              </a:rPr>
              <a:t>– </a:t>
            </a:r>
            <a:r>
              <a:rPr lang="en-US" sz="1350" kern="0" dirty="0" smtClean="0">
                <a:solidFill>
                  <a:srgbClr val="003274"/>
                </a:solidFill>
              </a:rPr>
              <a:t>displacement </a:t>
            </a:r>
            <a:r>
              <a:rPr lang="en-US" sz="1350" kern="0" dirty="0">
                <a:solidFill>
                  <a:srgbClr val="003274"/>
                </a:solidFill>
              </a:rPr>
              <a:t>reduction</a:t>
            </a:r>
          </a:p>
        </p:txBody>
      </p:sp>
      <p:sp>
        <p:nvSpPr>
          <p:cNvPr id="90" name="Прямоугольник 89"/>
          <p:cNvSpPr/>
          <p:nvPr/>
        </p:nvSpPr>
        <p:spPr>
          <a:xfrm>
            <a:off x="5440473" y="4754519"/>
            <a:ext cx="2690160" cy="574773"/>
          </a:xfrm>
          <a:prstGeom prst="rect">
            <a:avLst/>
          </a:prstGeom>
        </p:spPr>
        <p:txBody>
          <a:bodyPr wrap="none">
            <a:spAutoFit/>
          </a:bodyPr>
          <a:lstStyle/>
          <a:p>
            <a:pPr algn="ctr" eaLnBrk="0" fontAlgn="base" hangingPunct="0">
              <a:lnSpc>
                <a:spcPct val="95000"/>
              </a:lnSpc>
              <a:spcBef>
                <a:spcPct val="0"/>
              </a:spcBef>
              <a:spcAft>
                <a:spcPct val="0"/>
              </a:spcAft>
              <a:buClr>
                <a:srgbClr val="FFFFFF"/>
              </a:buClr>
              <a:defRPr/>
            </a:pPr>
            <a:r>
              <a:rPr lang="en-US" sz="3300" kern="0" dirty="0" smtClean="0">
                <a:solidFill>
                  <a:srgbClr val="003274"/>
                </a:solidFill>
              </a:rPr>
              <a:t>   </a:t>
            </a:r>
            <a:r>
              <a:rPr lang="ru-RU" sz="3300" kern="0" dirty="0" smtClean="0">
                <a:solidFill>
                  <a:srgbClr val="003274"/>
                </a:solidFill>
              </a:rPr>
              <a:t>30</a:t>
            </a:r>
            <a:r>
              <a:rPr lang="en-US" sz="1350" b="1" kern="0" dirty="0">
                <a:solidFill>
                  <a:srgbClr val="003274"/>
                </a:solidFill>
              </a:rPr>
              <a:t>%</a:t>
            </a:r>
            <a:r>
              <a:rPr lang="ru-RU" sz="1350" kern="0" dirty="0">
                <a:solidFill>
                  <a:srgbClr val="003274"/>
                </a:solidFill>
              </a:rPr>
              <a:t> – </a:t>
            </a:r>
            <a:r>
              <a:rPr lang="en-US" sz="1350" kern="0" dirty="0">
                <a:solidFill>
                  <a:srgbClr val="003274"/>
                </a:solidFill>
              </a:rPr>
              <a:t>capacity increase</a:t>
            </a:r>
            <a:endParaRPr lang="ru-RU" sz="1350" kern="0" dirty="0">
              <a:solidFill>
                <a:srgbClr val="003274"/>
              </a:solidFill>
            </a:endParaRPr>
          </a:p>
        </p:txBody>
      </p:sp>
    </p:spTree>
    <p:extLst>
      <p:ext uri="{BB962C8B-B14F-4D97-AF65-F5344CB8AC3E}">
        <p14:creationId xmlns:p14="http://schemas.microsoft.com/office/powerpoint/2010/main" val="369188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hJz3Q86Bkit.SL3sWXd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heme/theme1.xml><?xml version="1.0" encoding="utf-8"?>
<a:theme xmlns:a="http://schemas.openxmlformats.org/drawingml/2006/main" name="Rosatom_EN">
  <a:themeElements>
    <a:clrScheme name="RAOS">
      <a:dk1>
        <a:srgbClr val="191919"/>
      </a:dk1>
      <a:lt1>
        <a:srgbClr val="FFFFFF"/>
      </a:lt1>
      <a:dk2>
        <a:srgbClr val="003274"/>
      </a:dk2>
      <a:lt2>
        <a:srgbClr val="025EA1"/>
      </a:lt2>
      <a:accent1>
        <a:srgbClr val="4596D1"/>
      </a:accent1>
      <a:accent2>
        <a:srgbClr val="16A685"/>
      </a:accent2>
      <a:accent3>
        <a:srgbClr val="FFFFFF"/>
      </a:accent3>
      <a:accent4>
        <a:srgbClr val="3BA0BB"/>
      </a:accent4>
      <a:accent5>
        <a:srgbClr val="8EC13F"/>
      </a:accent5>
      <a:accent6>
        <a:srgbClr val="3E87BD"/>
      </a:accent6>
      <a:hlink>
        <a:srgbClr val="4596D1"/>
      </a:hlink>
      <a:folHlink>
        <a:srgbClr val="00327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9525">
          <a:solidFill>
            <a:schemeClr val="tx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osatom_EN">
  <a:themeElements>
    <a:clrScheme name="RAOS">
      <a:dk1>
        <a:srgbClr val="191919"/>
      </a:dk1>
      <a:lt1>
        <a:srgbClr val="FFFFFF"/>
      </a:lt1>
      <a:dk2>
        <a:srgbClr val="003274"/>
      </a:dk2>
      <a:lt2>
        <a:srgbClr val="025EA1"/>
      </a:lt2>
      <a:accent1>
        <a:srgbClr val="4596D1"/>
      </a:accent1>
      <a:accent2>
        <a:srgbClr val="16A685"/>
      </a:accent2>
      <a:accent3>
        <a:srgbClr val="FFFFFF"/>
      </a:accent3>
      <a:accent4>
        <a:srgbClr val="3BA0BB"/>
      </a:accent4>
      <a:accent5>
        <a:srgbClr val="8EC13F"/>
      </a:accent5>
      <a:accent6>
        <a:srgbClr val="3E87BD"/>
      </a:accent6>
      <a:hlink>
        <a:srgbClr val="4596D1"/>
      </a:hlink>
      <a:folHlink>
        <a:srgbClr val="00327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9525">
          <a:solidFill>
            <a:schemeClr val="tx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36400</TotalTime>
  <Words>932</Words>
  <Application>Microsoft Office PowerPoint</Application>
  <PresentationFormat>On-screen Show (4:3)</PresentationFormat>
  <Paragraphs>212</Paragraphs>
  <Slides>12</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16" baseType="lpstr">
      <vt:lpstr>Rosatom_EN</vt:lpstr>
      <vt:lpstr>1_Rosatom_EN</vt:lpstr>
      <vt:lpstr>b-default</vt:lpstr>
      <vt:lpstr>think-cell Slide</vt:lpstr>
      <vt:lpstr>IMPLEMENTATION OF THE PERSPECTIVE COOPERATION BETWEEN RUSSIA AND INDIA IN THE NUCLEAR AREA</vt:lpstr>
      <vt:lpstr>Rosatom’s Technology Global Success Story</vt:lpstr>
      <vt:lpstr>PowerPoint Presentation</vt:lpstr>
      <vt:lpstr>Benefits of Light Water Reactor Technology for India</vt:lpstr>
      <vt:lpstr>Developing a New Cooperation Agenda</vt:lpstr>
      <vt:lpstr>PowerPoint Presentation</vt:lpstr>
      <vt:lpstr>Cooperation To Be Extended Beyond NPP Construction</vt:lpstr>
      <vt:lpstr>World’s First Floating Nuclear Power Plant (FNPP) </vt:lpstr>
      <vt:lpstr>FNPP: Optimized Mobile Solution of Power Supply in the Coastal Areas </vt:lpstr>
      <vt:lpstr>Onshore Based Small Capacity NPP</vt:lpstr>
      <vt:lpstr>Towards New Partnership Horizons </vt:lpstr>
      <vt:lpstr>Q&amp;A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Conclave 2019</dc:title>
  <dc:creator>user</dc:creator>
  <dc:description>NEC Delhi 2019</dc:description>
  <cp:lastModifiedBy>ismail - [2010]</cp:lastModifiedBy>
  <cp:revision>2212</cp:revision>
  <cp:lastPrinted>2019-10-07T09:29:49Z</cp:lastPrinted>
  <dcterms:created xsi:type="dcterms:W3CDTF">2016-02-25T07:17:59Z</dcterms:created>
  <dcterms:modified xsi:type="dcterms:W3CDTF">2019-10-17T06:27:16Z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Nuclear and beyond_ДВВ_26.09</vt:lpwstr>
  </property>
  <property fmtid="{D5CDD505-2E9C-101B-9397-08002B2CF9AE}" pid="3" name="SlideDescription">
    <vt:lpwstr>Rosatom global: VVER success story</vt:lpwstr>
  </property>
</Properties>
</file>